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62" r:id="rId2"/>
    <p:sldId id="263" r:id="rId3"/>
    <p:sldId id="265" r:id="rId4"/>
    <p:sldId id="271" r:id="rId5"/>
    <p:sldId id="264" r:id="rId6"/>
    <p:sldId id="266" r:id="rId7"/>
    <p:sldId id="267" r:id="rId8"/>
    <p:sldId id="269" r:id="rId9"/>
    <p:sldId id="270" r:id="rId10"/>
    <p:sldId id="272" r:id="rId11"/>
    <p:sldId id="273" r:id="rId12"/>
    <p:sldId id="268" r:id="rId13"/>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67B0"/>
    <a:srgbClr val="47707C"/>
    <a:srgbClr val="E52524"/>
    <a:srgbClr val="D7D7D7"/>
    <a:srgbClr val="FDC20B"/>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50" d="100"/>
          <a:sy n="50" d="100"/>
        </p:scale>
        <p:origin x="179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FF3473-B914-4CE7-BAF8-555370D55FD4}" type="datetimeFigureOut">
              <a:rPr lang="es-EC" smtClean="0"/>
              <a:t>07/10/2021</a:t>
            </a:fld>
            <a:endParaRPr lang="es-EC"/>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C42E24-8B64-4B67-B735-CF48E93FBDE3}" type="slidenum">
              <a:rPr lang="es-EC" smtClean="0"/>
              <a:t>‹Nº›</a:t>
            </a:fld>
            <a:endParaRPr lang="es-EC"/>
          </a:p>
        </p:txBody>
      </p:sp>
    </p:spTree>
    <p:extLst>
      <p:ext uri="{BB962C8B-B14F-4D97-AF65-F5344CB8AC3E}">
        <p14:creationId xmlns:p14="http://schemas.microsoft.com/office/powerpoint/2010/main" val="11362114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3" name="Picture 2" descr="Consulta y conferencia de abogados de sexo masculino y empresaria profesional que trabaja y debate en un bufete de abogados en el cargo. conceptos de ley, juez de martillo con escalas de justicia. Foto Premium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14608" b="21948"/>
          <a:stretch/>
        </p:blipFill>
        <p:spPr bwMode="auto">
          <a:xfrm flipH="1">
            <a:off x="0" y="0"/>
            <a:ext cx="12192001" cy="5171167"/>
          </a:xfrm>
          <a:prstGeom prst="rect">
            <a:avLst/>
          </a:prstGeom>
          <a:noFill/>
          <a:extLst>
            <a:ext uri="{909E8E84-426E-40DD-AFC4-6F175D3DCCD1}">
              <a14:hiddenFill xmlns:a14="http://schemas.microsoft.com/office/drawing/2010/main">
                <a:solidFill>
                  <a:srgbClr val="FFFFFF"/>
                </a:solidFill>
              </a14:hiddenFill>
            </a:ext>
          </a:extLst>
        </p:spPr>
      </p:pic>
      <p:sp>
        <p:nvSpPr>
          <p:cNvPr id="4" name="Rechteck 9"/>
          <p:cNvSpPr/>
          <p:nvPr userDrawn="1"/>
        </p:nvSpPr>
        <p:spPr bwMode="gray">
          <a:xfrm>
            <a:off x="1" y="-1"/>
            <a:ext cx="12192000" cy="5171167"/>
          </a:xfrm>
          <a:prstGeom prst="rect">
            <a:avLst/>
          </a:prstGeom>
          <a:solidFill>
            <a:srgbClr val="000000">
              <a:alpha val="57000"/>
            </a:srgbClr>
          </a:solidFill>
        </p:spPr>
        <p:txBody>
          <a:bodyPr wrap="square" lIns="537786" tIns="0" rIns="68333" bIns="134447" anchor="ctr" anchorCtr="0">
            <a:noAutofit/>
          </a:bodyPr>
          <a:lstStyle/>
          <a:p>
            <a:pPr marL="0" marR="0" lvl="0" indent="0" algn="l" defTabSz="682984" rtl="0" eaLnBrk="1" fontAlgn="auto" latinLnBrk="0" hangingPunct="1">
              <a:lnSpc>
                <a:spcPct val="100000"/>
              </a:lnSpc>
              <a:spcBef>
                <a:spcPts val="0"/>
              </a:spcBef>
              <a:spcAft>
                <a:spcPts val="0"/>
              </a:spcAft>
              <a:buClrTx/>
              <a:buSzTx/>
              <a:buFontTx/>
              <a:buNone/>
              <a:tabLst/>
              <a:defRPr/>
            </a:pPr>
            <a:endParaRPr kumimoji="0" lang="en-US" sz="3000" b="0" i="0" u="none" strike="noStrike" kern="1200" cap="none" spc="0" normalizeH="0" baseline="0" noProof="1">
              <a:ln>
                <a:noFill/>
              </a:ln>
              <a:solidFill>
                <a:prstClr val="white"/>
              </a:solidFill>
              <a:effectLst/>
              <a:uLnTx/>
              <a:uFillTx/>
              <a:latin typeface="Bebas Neue" panose="020B0606020202050201" pitchFamily="34" charset="0"/>
              <a:ea typeface="+mn-ea"/>
              <a:cs typeface="+mn-cs"/>
            </a:endParaRPr>
          </a:p>
        </p:txBody>
      </p:sp>
      <p:pic>
        <p:nvPicPr>
          <p:cNvPr id="5" name="Imagen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7195" y="5340900"/>
            <a:ext cx="2205460" cy="1440900"/>
          </a:xfrm>
          <a:prstGeom prst="rect">
            <a:avLst/>
          </a:prstGeom>
        </p:spPr>
      </p:pic>
      <p:pic>
        <p:nvPicPr>
          <p:cNvPr id="9" name="Imagen 8"/>
          <p:cNvPicPr>
            <a:picLocks noChangeAspect="1"/>
          </p:cNvPicPr>
          <p:nvPr userDrawn="1"/>
        </p:nvPicPr>
        <p:blipFill rotWithShape="1">
          <a:blip r:embed="rId4"/>
          <a:srcRect t="37111" r="68905"/>
          <a:stretch/>
        </p:blipFill>
        <p:spPr>
          <a:xfrm>
            <a:off x="10263422" y="0"/>
            <a:ext cx="1928580" cy="3876675"/>
          </a:xfrm>
          <a:prstGeom prst="rect">
            <a:avLst/>
          </a:prstGeom>
        </p:spPr>
      </p:pic>
    </p:spTree>
    <p:extLst>
      <p:ext uri="{BB962C8B-B14F-4D97-AF65-F5344CB8AC3E}">
        <p14:creationId xmlns:p14="http://schemas.microsoft.com/office/powerpoint/2010/main" val="30830058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4" name="Rectángulo 3"/>
          <p:cNvSpPr/>
          <p:nvPr userDrawn="1"/>
        </p:nvSpPr>
        <p:spPr>
          <a:xfrm>
            <a:off x="0" y="0"/>
            <a:ext cx="12192000" cy="80554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5" name="Rectángulo 1"/>
          <p:cNvSpPr/>
          <p:nvPr userDrawn="1"/>
        </p:nvSpPr>
        <p:spPr>
          <a:xfrm>
            <a:off x="-1" y="0"/>
            <a:ext cx="2431143" cy="799938"/>
          </a:xfrm>
          <a:custGeom>
            <a:avLst/>
            <a:gdLst>
              <a:gd name="connsiteX0" fmla="*/ 0 w 3889829"/>
              <a:gd name="connsiteY0" fmla="*/ 0 h 1698171"/>
              <a:gd name="connsiteX1" fmla="*/ 3889829 w 3889829"/>
              <a:gd name="connsiteY1" fmla="*/ 0 h 1698171"/>
              <a:gd name="connsiteX2" fmla="*/ 3889829 w 3889829"/>
              <a:gd name="connsiteY2" fmla="*/ 1698171 h 1698171"/>
              <a:gd name="connsiteX3" fmla="*/ 0 w 3889829"/>
              <a:gd name="connsiteY3" fmla="*/ 1698171 h 1698171"/>
              <a:gd name="connsiteX4" fmla="*/ 0 w 3889829"/>
              <a:gd name="connsiteY4" fmla="*/ 0 h 1698171"/>
              <a:gd name="connsiteX0" fmla="*/ 0 w 3889829"/>
              <a:gd name="connsiteY0" fmla="*/ 0 h 1698171"/>
              <a:gd name="connsiteX1" fmla="*/ 3889829 w 3889829"/>
              <a:gd name="connsiteY1" fmla="*/ 0 h 1698171"/>
              <a:gd name="connsiteX2" fmla="*/ 2242458 w 3889829"/>
              <a:gd name="connsiteY2" fmla="*/ 1698171 h 1698171"/>
              <a:gd name="connsiteX3" fmla="*/ 0 w 3889829"/>
              <a:gd name="connsiteY3" fmla="*/ 1698171 h 1698171"/>
              <a:gd name="connsiteX4" fmla="*/ 0 w 3889829"/>
              <a:gd name="connsiteY4" fmla="*/ 0 h 1698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9829" h="1698171">
                <a:moveTo>
                  <a:pt x="0" y="0"/>
                </a:moveTo>
                <a:lnTo>
                  <a:pt x="3889829" y="0"/>
                </a:lnTo>
                <a:lnTo>
                  <a:pt x="2242458" y="1698171"/>
                </a:lnTo>
                <a:lnTo>
                  <a:pt x="0" y="1698171"/>
                </a:lnTo>
                <a:lnTo>
                  <a:pt x="0" y="0"/>
                </a:lnTo>
                <a:close/>
              </a:path>
            </a:pathLst>
          </a:custGeom>
          <a:solidFill>
            <a:srgbClr val="1F67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6" name="Conector recto 5"/>
          <p:cNvCxnSpPr/>
          <p:nvPr userDrawn="1"/>
        </p:nvCxnSpPr>
        <p:spPr>
          <a:xfrm>
            <a:off x="-1" y="696684"/>
            <a:ext cx="175078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n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7942" y="84549"/>
            <a:ext cx="965570" cy="630839"/>
          </a:xfrm>
          <a:prstGeom prst="rect">
            <a:avLst/>
          </a:prstGeom>
        </p:spPr>
      </p:pic>
      <p:sp>
        <p:nvSpPr>
          <p:cNvPr id="13" name="Marcador de contenido 12"/>
          <p:cNvSpPr>
            <a:spLocks noGrp="1"/>
          </p:cNvSpPr>
          <p:nvPr>
            <p:ph sz="quarter" idx="10"/>
          </p:nvPr>
        </p:nvSpPr>
        <p:spPr>
          <a:xfrm>
            <a:off x="678428" y="1496622"/>
            <a:ext cx="10751572" cy="4572000"/>
          </a:xfrm>
          <a:prstGeom prst="rect">
            <a:avLst/>
          </a:prstGeo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Tree>
    <p:extLst>
      <p:ext uri="{BB962C8B-B14F-4D97-AF65-F5344CB8AC3E}">
        <p14:creationId xmlns:p14="http://schemas.microsoft.com/office/powerpoint/2010/main" val="41781827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2" name="Imagen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6081" y="121200"/>
            <a:ext cx="1892269" cy="1236282"/>
          </a:xfrm>
          <a:prstGeom prst="rect">
            <a:avLst/>
          </a:prstGeom>
        </p:spPr>
      </p:pic>
      <p:sp>
        <p:nvSpPr>
          <p:cNvPr id="3" name="CuadroTexto 2"/>
          <p:cNvSpPr txBox="1"/>
          <p:nvPr userDrawn="1"/>
        </p:nvSpPr>
        <p:spPr>
          <a:xfrm>
            <a:off x="103891" y="1033718"/>
            <a:ext cx="1976648" cy="107722"/>
          </a:xfrm>
          <a:prstGeom prst="rect">
            <a:avLst/>
          </a:prstGeom>
          <a:solidFill>
            <a:schemeClr val="bg1"/>
          </a:solidFill>
        </p:spPr>
        <p:txBody>
          <a:bodyPr wrap="square" lIns="0" tIns="0" rIns="0" bIns="0" rtlCol="0">
            <a:spAutoFit/>
          </a:bodyPr>
          <a:lstStyle/>
          <a:p>
            <a:pPr algn="ctr"/>
            <a:r>
              <a:rPr lang="es-EC" sz="700" b="0" spc="0" dirty="0" smtClean="0">
                <a:latin typeface="Montserrat" panose="02000505000000020004" pitchFamily="2" charset="0"/>
              </a:rPr>
              <a:t>PROCURADURÍA</a:t>
            </a:r>
            <a:r>
              <a:rPr lang="es-EC" sz="700" b="0" spc="0" baseline="0" dirty="0" smtClean="0">
                <a:latin typeface="Montserrat" panose="02000505000000020004" pitchFamily="2" charset="0"/>
              </a:rPr>
              <a:t> GENERAL DEL ESTADO</a:t>
            </a:r>
            <a:endParaRPr lang="es-EC" sz="700" b="0" spc="0" dirty="0">
              <a:latin typeface="Montserrat" panose="02000505000000020004" pitchFamily="2" charset="0"/>
            </a:endParaRPr>
          </a:p>
        </p:txBody>
      </p:sp>
      <p:sp>
        <p:nvSpPr>
          <p:cNvPr id="4" name="CuadroTexto 3"/>
          <p:cNvSpPr txBox="1"/>
          <p:nvPr userDrawn="1"/>
        </p:nvSpPr>
        <p:spPr>
          <a:xfrm>
            <a:off x="299259" y="1187905"/>
            <a:ext cx="1585913" cy="123111"/>
          </a:xfrm>
          <a:prstGeom prst="rect">
            <a:avLst/>
          </a:prstGeom>
          <a:solidFill>
            <a:schemeClr val="bg1"/>
          </a:solidFill>
        </p:spPr>
        <p:txBody>
          <a:bodyPr wrap="square" lIns="0" tIns="0" rIns="0" bIns="0" rtlCol="0" anchor="ctr" anchorCtr="0">
            <a:spAutoFit/>
          </a:bodyPr>
          <a:lstStyle/>
          <a:p>
            <a:pPr algn="ctr"/>
            <a:r>
              <a:rPr lang="es-EC" sz="800" b="0" spc="0" baseline="0" dirty="0" smtClean="0">
                <a:latin typeface="Alien League" pitchFamily="2" charset="0"/>
              </a:rPr>
              <a:t>República DEL ECUADOR</a:t>
            </a:r>
            <a:endParaRPr lang="es-EC" sz="800" b="0" spc="0" baseline="0" dirty="0">
              <a:latin typeface="Alien League" pitchFamily="2" charset="0"/>
            </a:endParaRPr>
          </a:p>
        </p:txBody>
      </p:sp>
    </p:spTree>
    <p:extLst>
      <p:ext uri="{BB962C8B-B14F-4D97-AF65-F5344CB8AC3E}">
        <p14:creationId xmlns:p14="http://schemas.microsoft.com/office/powerpoint/2010/main" val="10324162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grpSp>
        <p:nvGrpSpPr>
          <p:cNvPr id="5" name="Grupo 4"/>
          <p:cNvGrpSpPr/>
          <p:nvPr userDrawn="1"/>
        </p:nvGrpSpPr>
        <p:grpSpPr>
          <a:xfrm>
            <a:off x="10728973" y="83343"/>
            <a:ext cx="1367783" cy="866053"/>
            <a:chOff x="10824217" y="0"/>
            <a:chExt cx="1367783" cy="866053"/>
          </a:xfrm>
        </p:grpSpPr>
        <p:pic>
          <p:nvPicPr>
            <p:cNvPr id="2" name="Imagen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45312" y="0"/>
              <a:ext cx="1325592" cy="866053"/>
            </a:xfrm>
            <a:prstGeom prst="rect">
              <a:avLst/>
            </a:prstGeom>
          </p:spPr>
        </p:pic>
        <p:sp>
          <p:nvSpPr>
            <p:cNvPr id="3" name="CuadroTexto 2"/>
            <p:cNvSpPr txBox="1"/>
            <p:nvPr userDrawn="1"/>
          </p:nvSpPr>
          <p:spPr>
            <a:xfrm>
              <a:off x="10824217" y="639468"/>
              <a:ext cx="1367783" cy="76944"/>
            </a:xfrm>
            <a:prstGeom prst="rect">
              <a:avLst/>
            </a:prstGeom>
            <a:solidFill>
              <a:schemeClr val="bg1"/>
            </a:solidFill>
          </p:spPr>
          <p:txBody>
            <a:bodyPr wrap="square" lIns="0" tIns="0" rIns="0" bIns="0" rtlCol="0">
              <a:spAutoFit/>
            </a:bodyPr>
            <a:lstStyle/>
            <a:p>
              <a:pPr algn="ctr"/>
              <a:r>
                <a:rPr lang="es-EC" sz="500" b="0" spc="0" dirty="0" smtClean="0">
                  <a:latin typeface="Montserrat" panose="02000505000000020004" pitchFamily="2" charset="0"/>
                </a:rPr>
                <a:t>PROCURADURÍA</a:t>
              </a:r>
              <a:r>
                <a:rPr lang="es-EC" sz="500" b="0" spc="0" baseline="0" dirty="0" smtClean="0">
                  <a:latin typeface="Montserrat" panose="02000505000000020004" pitchFamily="2" charset="0"/>
                </a:rPr>
                <a:t> GENERAL DEL ESTADO</a:t>
              </a:r>
              <a:endParaRPr lang="es-EC" sz="500" b="0" spc="0" dirty="0">
                <a:latin typeface="Montserrat" panose="02000505000000020004" pitchFamily="2" charset="0"/>
              </a:endParaRPr>
            </a:p>
          </p:txBody>
        </p:sp>
        <p:sp>
          <p:nvSpPr>
            <p:cNvPr id="4" name="CuadroTexto 3"/>
            <p:cNvSpPr txBox="1"/>
            <p:nvPr userDrawn="1"/>
          </p:nvSpPr>
          <p:spPr>
            <a:xfrm>
              <a:off x="10964000" y="763944"/>
              <a:ext cx="1088216" cy="92333"/>
            </a:xfrm>
            <a:prstGeom prst="rect">
              <a:avLst/>
            </a:prstGeom>
            <a:solidFill>
              <a:schemeClr val="bg1"/>
            </a:solidFill>
          </p:spPr>
          <p:txBody>
            <a:bodyPr wrap="square" lIns="0" tIns="0" rIns="0" bIns="0" rtlCol="0" anchor="ctr" anchorCtr="0">
              <a:spAutoFit/>
            </a:bodyPr>
            <a:lstStyle/>
            <a:p>
              <a:pPr algn="ctr"/>
              <a:r>
                <a:rPr lang="es-EC" sz="600" b="0" spc="0" baseline="0" dirty="0" smtClean="0">
                  <a:latin typeface="Alien League" pitchFamily="2" charset="0"/>
                </a:rPr>
                <a:t>República DEL ECUADOR</a:t>
              </a:r>
              <a:endParaRPr lang="es-EC" sz="600" b="0" spc="0" baseline="0" dirty="0">
                <a:latin typeface="Alien League" pitchFamily="2" charset="0"/>
              </a:endParaRPr>
            </a:p>
          </p:txBody>
        </p:sp>
      </p:grpSp>
      <p:pic>
        <p:nvPicPr>
          <p:cNvPr id="6" name="Imagen 5"/>
          <p:cNvPicPr>
            <a:picLocks noChangeAspect="1"/>
          </p:cNvPicPr>
          <p:nvPr userDrawn="1"/>
        </p:nvPicPr>
        <p:blipFill rotWithShape="1">
          <a:blip r:embed="rId3"/>
          <a:srcRect t="37111" r="68905"/>
          <a:stretch/>
        </p:blipFill>
        <p:spPr>
          <a:xfrm flipH="1">
            <a:off x="-22956" y="0"/>
            <a:ext cx="861155" cy="1731023"/>
          </a:xfrm>
          <a:prstGeom prst="rect">
            <a:avLst/>
          </a:prstGeom>
        </p:spPr>
      </p:pic>
      <p:grpSp>
        <p:nvGrpSpPr>
          <p:cNvPr id="7" name="Grupo 6"/>
          <p:cNvGrpSpPr/>
          <p:nvPr userDrawn="1"/>
        </p:nvGrpSpPr>
        <p:grpSpPr>
          <a:xfrm>
            <a:off x="11208056" y="5757863"/>
            <a:ext cx="983942" cy="1100137"/>
            <a:chOff x="10553699" y="5026231"/>
            <a:chExt cx="1638300" cy="1831769"/>
          </a:xfrm>
        </p:grpSpPr>
        <p:sp>
          <p:nvSpPr>
            <p:cNvPr id="8" name="Triángulo rectángulo 7"/>
            <p:cNvSpPr/>
            <p:nvPr/>
          </p:nvSpPr>
          <p:spPr>
            <a:xfrm flipH="1">
              <a:off x="10553699" y="5026231"/>
              <a:ext cx="1638300" cy="1831769"/>
            </a:xfrm>
            <a:prstGeom prst="rtTriangle">
              <a:avLst/>
            </a:prstGeom>
            <a:solidFill>
              <a:srgbClr val="477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Triángulo rectángulo 8"/>
            <p:cNvSpPr/>
            <p:nvPr/>
          </p:nvSpPr>
          <p:spPr>
            <a:xfrm flipH="1">
              <a:off x="11552550" y="6152599"/>
              <a:ext cx="639449" cy="70540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0" name="Triángulo rectángulo 9"/>
            <p:cNvSpPr/>
            <p:nvPr/>
          </p:nvSpPr>
          <p:spPr>
            <a:xfrm flipH="1">
              <a:off x="11628494" y="6236376"/>
              <a:ext cx="563505" cy="621624"/>
            </a:xfrm>
            <a:prstGeom prst="rtTriangle">
              <a:avLst/>
            </a:prstGeom>
            <a:solidFill>
              <a:srgbClr val="477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Triángulo rectángulo 10"/>
            <p:cNvSpPr/>
            <p:nvPr/>
          </p:nvSpPr>
          <p:spPr>
            <a:xfrm flipH="1">
              <a:off x="11809242" y="6430042"/>
              <a:ext cx="382757" cy="42795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grpSp>
    </p:spTree>
    <p:extLst>
      <p:ext uri="{BB962C8B-B14F-4D97-AF65-F5344CB8AC3E}">
        <p14:creationId xmlns:p14="http://schemas.microsoft.com/office/powerpoint/2010/main" val="41535254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5682830"/>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49" r:id="rId3"/>
    <p:sldLayoutId id="2147483650" r:id="rId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27195" y="5340900"/>
            <a:ext cx="2205460" cy="1440900"/>
          </a:xfrm>
          <a:prstGeom prst="rect">
            <a:avLst/>
          </a:prstGeom>
        </p:spPr>
      </p:pic>
      <p:sp>
        <p:nvSpPr>
          <p:cNvPr id="6" name="CuadroTexto 5"/>
          <p:cNvSpPr txBox="1"/>
          <p:nvPr/>
        </p:nvSpPr>
        <p:spPr>
          <a:xfrm>
            <a:off x="247649" y="1295031"/>
            <a:ext cx="11372850" cy="923330"/>
          </a:xfrm>
          <a:prstGeom prst="rect">
            <a:avLst/>
          </a:prstGeom>
          <a:noFill/>
        </p:spPr>
        <p:txBody>
          <a:bodyPr wrap="square" rtlCol="0">
            <a:spAutoFit/>
          </a:bodyPr>
          <a:lstStyle/>
          <a:p>
            <a:r>
              <a:rPr lang="es-EC" sz="5400" dirty="0" smtClean="0">
                <a:solidFill>
                  <a:srgbClr val="FDC20B"/>
                </a:solidFill>
                <a:latin typeface="Montserrat" panose="02000505000000020004" pitchFamily="2" charset="0"/>
              </a:rPr>
              <a:t>SILENCIO ADMINISTRATIVO</a:t>
            </a:r>
            <a:endParaRPr lang="es-EC" sz="800" b="1" dirty="0">
              <a:solidFill>
                <a:srgbClr val="FDC20B"/>
              </a:solidFill>
              <a:latin typeface="Montserrat" panose="02000505000000020004" pitchFamily="2" charset="0"/>
            </a:endParaRPr>
          </a:p>
        </p:txBody>
      </p:sp>
      <p:sp>
        <p:nvSpPr>
          <p:cNvPr id="9" name="Rectángulo 8"/>
          <p:cNvSpPr/>
          <p:nvPr/>
        </p:nvSpPr>
        <p:spPr>
          <a:xfrm>
            <a:off x="247649" y="3641130"/>
            <a:ext cx="3158160" cy="1015663"/>
          </a:xfrm>
          <a:prstGeom prst="rect">
            <a:avLst/>
          </a:prstGeom>
        </p:spPr>
        <p:txBody>
          <a:bodyPr wrap="square">
            <a:spAutoFit/>
          </a:bodyPr>
          <a:lstStyle/>
          <a:p>
            <a:r>
              <a:rPr lang="es-EC" sz="3000" dirty="0" smtClean="0">
                <a:solidFill>
                  <a:schemeClr val="bg1"/>
                </a:solidFill>
              </a:rPr>
              <a:t>EFECTOS LEGALES y EJECUCIÓN </a:t>
            </a:r>
            <a:endParaRPr lang="es-EC" sz="3000" dirty="0">
              <a:solidFill>
                <a:schemeClr val="bg1"/>
              </a:solidFill>
            </a:endParaRPr>
          </a:p>
        </p:txBody>
      </p:sp>
      <p:sp>
        <p:nvSpPr>
          <p:cNvPr id="2" name="Rectángulo 1"/>
          <p:cNvSpPr/>
          <p:nvPr/>
        </p:nvSpPr>
        <p:spPr>
          <a:xfrm>
            <a:off x="0" y="5196114"/>
            <a:ext cx="3889829" cy="1661886"/>
          </a:xfrm>
          <a:custGeom>
            <a:avLst/>
            <a:gdLst>
              <a:gd name="connsiteX0" fmla="*/ 0 w 3889829"/>
              <a:gd name="connsiteY0" fmla="*/ 0 h 1698171"/>
              <a:gd name="connsiteX1" fmla="*/ 3889829 w 3889829"/>
              <a:gd name="connsiteY1" fmla="*/ 0 h 1698171"/>
              <a:gd name="connsiteX2" fmla="*/ 3889829 w 3889829"/>
              <a:gd name="connsiteY2" fmla="*/ 1698171 h 1698171"/>
              <a:gd name="connsiteX3" fmla="*/ 0 w 3889829"/>
              <a:gd name="connsiteY3" fmla="*/ 1698171 h 1698171"/>
              <a:gd name="connsiteX4" fmla="*/ 0 w 3889829"/>
              <a:gd name="connsiteY4" fmla="*/ 0 h 1698171"/>
              <a:gd name="connsiteX0" fmla="*/ 0 w 3889829"/>
              <a:gd name="connsiteY0" fmla="*/ 0 h 1698171"/>
              <a:gd name="connsiteX1" fmla="*/ 3889829 w 3889829"/>
              <a:gd name="connsiteY1" fmla="*/ 0 h 1698171"/>
              <a:gd name="connsiteX2" fmla="*/ 2242458 w 3889829"/>
              <a:gd name="connsiteY2" fmla="*/ 1698171 h 1698171"/>
              <a:gd name="connsiteX3" fmla="*/ 0 w 3889829"/>
              <a:gd name="connsiteY3" fmla="*/ 1698171 h 1698171"/>
              <a:gd name="connsiteX4" fmla="*/ 0 w 3889829"/>
              <a:gd name="connsiteY4" fmla="*/ 0 h 1698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89829" h="1698171">
                <a:moveTo>
                  <a:pt x="0" y="0"/>
                </a:moveTo>
                <a:lnTo>
                  <a:pt x="3889829" y="0"/>
                </a:lnTo>
                <a:lnTo>
                  <a:pt x="2242458" y="1698171"/>
                </a:lnTo>
                <a:lnTo>
                  <a:pt x="0" y="1698171"/>
                </a:lnTo>
                <a:lnTo>
                  <a:pt x="0" y="0"/>
                </a:lnTo>
                <a:close/>
              </a:path>
            </a:pathLst>
          </a:custGeom>
          <a:solidFill>
            <a:srgbClr val="1F67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cxnSp>
        <p:nvCxnSpPr>
          <p:cNvPr id="4" name="Conector recto 3"/>
          <p:cNvCxnSpPr/>
          <p:nvPr/>
        </p:nvCxnSpPr>
        <p:spPr>
          <a:xfrm>
            <a:off x="0" y="6531429"/>
            <a:ext cx="2801257"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0" y="5340900"/>
            <a:ext cx="3405809" cy="369332"/>
          </a:xfrm>
          <a:prstGeom prst="rect">
            <a:avLst/>
          </a:prstGeom>
        </p:spPr>
        <p:txBody>
          <a:bodyPr wrap="square">
            <a:spAutoFit/>
          </a:bodyPr>
          <a:lstStyle/>
          <a:p>
            <a:pPr algn="r"/>
            <a:r>
              <a:rPr lang="es-EC" dirty="0" smtClean="0">
                <a:solidFill>
                  <a:schemeClr val="bg1"/>
                </a:solidFill>
              </a:rPr>
              <a:t>Quito</a:t>
            </a:r>
            <a:r>
              <a:rPr lang="es-EC" dirty="0">
                <a:solidFill>
                  <a:schemeClr val="bg1"/>
                </a:solidFill>
              </a:rPr>
              <a:t>, </a:t>
            </a:r>
            <a:r>
              <a:rPr lang="es-EC" dirty="0" smtClean="0">
                <a:solidFill>
                  <a:schemeClr val="bg1"/>
                </a:solidFill>
              </a:rPr>
              <a:t>octubre </a:t>
            </a:r>
            <a:r>
              <a:rPr lang="es-EC" dirty="0">
                <a:solidFill>
                  <a:schemeClr val="bg1"/>
                </a:solidFill>
              </a:rPr>
              <a:t>de 2021</a:t>
            </a:r>
            <a:endParaRPr lang="fr-FR" dirty="0">
              <a:solidFill>
                <a:schemeClr val="bg1"/>
              </a:solidFill>
            </a:endParaRPr>
          </a:p>
        </p:txBody>
      </p:sp>
    </p:spTree>
    <p:extLst>
      <p:ext uri="{BB962C8B-B14F-4D97-AF65-F5344CB8AC3E}">
        <p14:creationId xmlns:p14="http://schemas.microsoft.com/office/powerpoint/2010/main" val="1601928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1.3 Ejecución del silencio administrativo </a:t>
            </a:r>
            <a:endParaRPr lang="es-EC" sz="4400" dirty="0">
              <a:solidFill>
                <a:srgbClr val="1F67B0"/>
              </a:solidFill>
              <a:latin typeface="Bebas Neue" panose="020B0606020202050201" pitchFamily="34" charset="0"/>
            </a:endParaRPr>
          </a:p>
        </p:txBody>
      </p:sp>
      <p:sp>
        <p:nvSpPr>
          <p:cNvPr id="6" name="Rectángulo 5"/>
          <p:cNvSpPr/>
          <p:nvPr/>
        </p:nvSpPr>
        <p:spPr>
          <a:xfrm>
            <a:off x="849792" y="2176529"/>
            <a:ext cx="10187401" cy="4340181"/>
          </a:xfrm>
          <a:prstGeom prst="rect">
            <a:avLst/>
          </a:prstGeom>
          <a:solidFill>
            <a:schemeClr val="bg1">
              <a:lumMod val="85000"/>
            </a:schemeClr>
          </a:solidFill>
        </p:spPr>
        <p:txBody>
          <a:bodyPr wrap="square" anchor="ctr" anchorCtr="0">
            <a:noAutofit/>
          </a:bodyPr>
          <a:lstStyle/>
          <a:p>
            <a:r>
              <a:rPr lang="es-EC" sz="2400" dirty="0">
                <a:solidFill>
                  <a:srgbClr val="1C528D"/>
                </a:solidFill>
                <a:latin typeface="Times New Roman" panose="02020603050405020304" pitchFamily="18" charset="0"/>
                <a:ea typeface="Calibri" panose="020F0502020204030204" pitchFamily="34" charset="0"/>
                <a:cs typeface="Times New Roman" panose="02020603050405020304" pitchFamily="18" charset="0"/>
              </a:rPr>
              <a:t>El COA señala en su artículo 210 que el acto administrativo presunto se puede hacer valer ante la Administración Pública o ante cualquier persona, y genera efectos desde el día siguiente al vencimiento del plazo máximo para la conclusión del procedimiento sin que se haya expedido y notificado un acto administrativo expreso</a:t>
            </a:r>
            <a:r>
              <a:rPr lang="es-EC" sz="2400" dirty="0" smtClean="0">
                <a:latin typeface="Times New Roman" panose="02020603050405020304" pitchFamily="18" charset="0"/>
                <a:cs typeface="Times New Roman" panose="02020603050405020304" pitchFamily="18" charset="0"/>
              </a:rPr>
              <a:t>.</a:t>
            </a:r>
          </a:p>
          <a:p>
            <a:endParaRPr lang="es-EC" sz="24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endParaRPr>
          </a:p>
          <a:p>
            <a:r>
              <a:rPr lang="es-EC" sz="24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rPr>
              <a:t>Sin embargo es oportuno considera que si el acto administrativo presunto está </a:t>
            </a:r>
            <a:r>
              <a:rPr lang="es-EC" sz="2400" dirty="0">
                <a:solidFill>
                  <a:srgbClr val="1C528D"/>
                </a:solidFill>
                <a:latin typeface="Times New Roman" panose="02020603050405020304" pitchFamily="18" charset="0"/>
                <a:ea typeface="Calibri" panose="020F0502020204030204" pitchFamily="34" charset="0"/>
                <a:cs typeface="Times New Roman" panose="02020603050405020304" pitchFamily="18" charset="0"/>
              </a:rPr>
              <a:t>inmerso en alguna </a:t>
            </a:r>
            <a:r>
              <a:rPr lang="es-EC" sz="24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rPr>
              <a:t>causal de nulidad, </a:t>
            </a:r>
            <a:r>
              <a:rPr lang="es-EC" sz="2400" dirty="0">
                <a:solidFill>
                  <a:srgbClr val="1C528D"/>
                </a:solidFill>
                <a:latin typeface="Times New Roman" panose="02020603050405020304" pitchFamily="18" charset="0"/>
                <a:ea typeface="Calibri" panose="020F0502020204030204" pitchFamily="34" charset="0"/>
                <a:cs typeface="Times New Roman" panose="02020603050405020304" pitchFamily="18" charset="0"/>
              </a:rPr>
              <a:t>al intentar su ejecución, le corresponde al juez declarar la inejecutabilidad del acto administrativo y ordenar el archivo.</a:t>
            </a:r>
          </a:p>
          <a:p>
            <a:pPr algn="just">
              <a:lnSpc>
                <a:spcPct val="107000"/>
              </a:lnSpc>
            </a:pPr>
            <a:endParaRPr lang="es-EC" sz="2400" i="1" dirty="0">
              <a:solidFill>
                <a:srgbClr val="1C528D"/>
              </a:solidFill>
              <a:cs typeface="Times New Roman" panose="02020603050405020304" pitchFamily="18" charset="0"/>
            </a:endParaRPr>
          </a:p>
          <a:p>
            <a:pPr algn="just">
              <a:lnSpc>
                <a:spcPct val="107000"/>
              </a:lnSpc>
            </a:pPr>
            <a:endParaRPr lang="es-EC" sz="2400" dirty="0" smtClean="0"/>
          </a:p>
        </p:txBody>
      </p:sp>
    </p:spTree>
    <p:extLst>
      <p:ext uri="{BB962C8B-B14F-4D97-AF65-F5344CB8AC3E}">
        <p14:creationId xmlns:p14="http://schemas.microsoft.com/office/powerpoint/2010/main" val="3194485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1.3.1 Ejecución del silencio administrativo </a:t>
            </a:r>
            <a:endParaRPr lang="es-EC" sz="4400" dirty="0">
              <a:solidFill>
                <a:srgbClr val="1F67B0"/>
              </a:solidFill>
              <a:latin typeface="Bebas Neue" panose="020B0606020202050201" pitchFamily="34" charset="0"/>
            </a:endParaRPr>
          </a:p>
        </p:txBody>
      </p:sp>
      <p:sp>
        <p:nvSpPr>
          <p:cNvPr id="6" name="Rectángulo 5"/>
          <p:cNvSpPr/>
          <p:nvPr/>
        </p:nvSpPr>
        <p:spPr>
          <a:xfrm>
            <a:off x="695459" y="1896731"/>
            <a:ext cx="10341735" cy="4619979"/>
          </a:xfrm>
          <a:prstGeom prst="rect">
            <a:avLst/>
          </a:prstGeom>
          <a:solidFill>
            <a:schemeClr val="bg1">
              <a:lumMod val="85000"/>
            </a:schemeClr>
          </a:solidFill>
        </p:spPr>
        <p:txBody>
          <a:bodyPr wrap="square" anchor="ctr" anchorCtr="0">
            <a:noAutofit/>
          </a:bodyPr>
          <a:lstStyle/>
          <a:p>
            <a:pPr>
              <a:lnSpc>
                <a:spcPct val="107000"/>
              </a:lnSpc>
            </a:pPr>
            <a:r>
              <a:rPr lang="es-EC" sz="1600" b="1" dirty="0">
                <a:solidFill>
                  <a:srgbClr val="1F67B0"/>
                </a:solidFill>
                <a:latin typeface="Times New Roman" panose="02020603050405020304" pitchFamily="18" charset="0"/>
                <a:cs typeface="Times New Roman" panose="02020603050405020304" pitchFamily="18" charset="0"/>
              </a:rPr>
              <a:t>Art. 105</a:t>
            </a:r>
            <a:r>
              <a:rPr lang="es-EC" sz="1600" dirty="0">
                <a:solidFill>
                  <a:srgbClr val="1F67B0"/>
                </a:solidFill>
                <a:latin typeface="Times New Roman" panose="02020603050405020304" pitchFamily="18" charset="0"/>
                <a:cs typeface="Times New Roman" panose="02020603050405020304" pitchFamily="18" charset="0"/>
              </a:rPr>
              <a:t>.- Causales de nulidad del acto administrativo. </a:t>
            </a:r>
            <a:r>
              <a:rPr lang="es-EC" sz="1600" dirty="0" smtClean="0">
                <a:solidFill>
                  <a:srgbClr val="1F67B0"/>
                </a:solidFill>
                <a:latin typeface="Times New Roman" panose="02020603050405020304" pitchFamily="18" charset="0"/>
                <a:cs typeface="Times New Roman" panose="02020603050405020304" pitchFamily="18" charset="0"/>
              </a:rPr>
              <a:t>Es </a:t>
            </a:r>
            <a:r>
              <a:rPr lang="es-EC" sz="1600" dirty="0">
                <a:solidFill>
                  <a:srgbClr val="1F67B0"/>
                </a:solidFill>
                <a:latin typeface="Times New Roman" panose="02020603050405020304" pitchFamily="18" charset="0"/>
                <a:cs typeface="Times New Roman" panose="02020603050405020304" pitchFamily="18" charset="0"/>
              </a:rPr>
              <a:t>nulo el acto administrativo que:</a:t>
            </a:r>
            <a:br>
              <a:rPr lang="es-EC" sz="1600" dirty="0">
                <a:solidFill>
                  <a:srgbClr val="1F67B0"/>
                </a:solidFill>
                <a:latin typeface="Times New Roman" panose="02020603050405020304" pitchFamily="18" charset="0"/>
                <a:cs typeface="Times New Roman" panose="02020603050405020304" pitchFamily="18" charset="0"/>
              </a:rPr>
            </a:br>
            <a:r>
              <a:rPr lang="es-EC" sz="1600" dirty="0" smtClean="0">
                <a:solidFill>
                  <a:srgbClr val="1F67B0"/>
                </a:solidFill>
                <a:latin typeface="Times New Roman" panose="02020603050405020304" pitchFamily="18" charset="0"/>
                <a:cs typeface="Times New Roman" panose="02020603050405020304" pitchFamily="18" charset="0"/>
              </a:rPr>
              <a:t>1</a:t>
            </a:r>
            <a:r>
              <a:rPr lang="es-EC" sz="1600" dirty="0">
                <a:solidFill>
                  <a:srgbClr val="1F67B0"/>
                </a:solidFill>
                <a:latin typeface="Times New Roman" panose="02020603050405020304" pitchFamily="18" charset="0"/>
                <a:cs typeface="Times New Roman" panose="02020603050405020304" pitchFamily="18" charset="0"/>
              </a:rPr>
              <a:t>. Sea contrario a la Constitución y a la ley.</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2. Viole los fines para los que el ordenamiento jurídico ha otorgado la competencia al órgano o entidad que lo expide.</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3. Se dictó sin competencia por razón de la materia, territorio o tiempo.</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4. Se dictó fuera del tiempo para ejercer la competencia, siempre que el acto sea gravoso para el interesado.</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5. Determine actuaciones imposibles.</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6. Resulte contrario al acto administrativo presunto cuando se haya producido el silencio administrativo positivo, de conformidad con este Código.</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7. Se origine en hechos que constituyan infracción penal declarada en sentencia judicial ejecutoriada.</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8. Se origine de modo principal en un acto de simple administración.</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El acto administrativo nulo no es </a:t>
            </a:r>
            <a:r>
              <a:rPr lang="es-EC" sz="1600" dirty="0" err="1">
                <a:solidFill>
                  <a:srgbClr val="1F67B0"/>
                </a:solidFill>
                <a:latin typeface="Times New Roman" panose="02020603050405020304" pitchFamily="18" charset="0"/>
                <a:cs typeface="Times New Roman" panose="02020603050405020304" pitchFamily="18" charset="0"/>
              </a:rPr>
              <a:t>convalidable</a:t>
            </a:r>
            <a:r>
              <a:rPr lang="es-EC" sz="1600" dirty="0">
                <a:solidFill>
                  <a:srgbClr val="1F67B0"/>
                </a:solidFill>
                <a:latin typeface="Times New Roman" panose="02020603050405020304" pitchFamily="18" charset="0"/>
                <a:cs typeface="Times New Roman" panose="02020603050405020304" pitchFamily="18" charset="0"/>
              </a:rPr>
              <a:t>. Cualquier otra infracción al ordenamiento jurídico en que se incurra en un acto administrativo es subsanable.</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
            </a:r>
            <a:br>
              <a:rPr lang="es-EC" sz="1600" dirty="0">
                <a:solidFill>
                  <a:srgbClr val="1F67B0"/>
                </a:solidFill>
                <a:latin typeface="Times New Roman" panose="02020603050405020304" pitchFamily="18" charset="0"/>
                <a:cs typeface="Times New Roman" panose="02020603050405020304" pitchFamily="18" charset="0"/>
              </a:rPr>
            </a:br>
            <a:r>
              <a:rPr lang="es-EC" sz="1600" dirty="0">
                <a:solidFill>
                  <a:srgbClr val="1F67B0"/>
                </a:solidFill>
                <a:latin typeface="Times New Roman" panose="02020603050405020304" pitchFamily="18" charset="0"/>
                <a:cs typeface="Times New Roman" panose="02020603050405020304" pitchFamily="18" charset="0"/>
              </a:rPr>
              <a:t>El acto administrativo expreso o presunto por el que se declare o constituyan derechos en violación del ordenamiento jurídico o en contravención de los requisitos materiales para su adquisición, es nulo.</a:t>
            </a:r>
            <a:endParaRPr lang="es-EC" sz="1600" dirty="0" smtClean="0">
              <a:solidFill>
                <a:srgbClr val="1F67B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94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sz="quarter" idx="10"/>
          </p:nvPr>
        </p:nvSpPr>
        <p:spPr>
          <a:xfrm>
            <a:off x="678428" y="2114807"/>
            <a:ext cx="4382969" cy="3616292"/>
          </a:xfrm>
        </p:spPr>
        <p:txBody>
          <a:bodyPr/>
          <a:lstStyle/>
          <a:p>
            <a:pPr marL="0" indent="0" algn="just">
              <a:buNone/>
            </a:pPr>
            <a:r>
              <a:rPr lang="es-EC" sz="32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rPr>
              <a:t>La Procuraduría General del Estado mediante oficio No. 13521 de 19 de abril de 2010 se pronunció que </a:t>
            </a:r>
            <a:r>
              <a:rPr lang="es-EC" sz="3200" dirty="0">
                <a:solidFill>
                  <a:srgbClr val="1C528D"/>
                </a:solidFill>
                <a:latin typeface="Times New Roman" panose="02020603050405020304" pitchFamily="18" charset="0"/>
                <a:ea typeface="Calibri" panose="020F0502020204030204" pitchFamily="34" charset="0"/>
                <a:cs typeface="Times New Roman" panose="02020603050405020304" pitchFamily="18" charset="0"/>
              </a:rPr>
              <a:t>a la Contratación Pública no le es aplicable la institución del “silencio administrativo”.</a:t>
            </a:r>
          </a:p>
        </p:txBody>
      </p:sp>
      <p:sp>
        <p:nvSpPr>
          <p:cNvPr id="3" name="Rectángulo 2"/>
          <p:cNvSpPr/>
          <p:nvPr/>
        </p:nvSpPr>
        <p:spPr>
          <a:xfrm>
            <a:off x="678428" y="1127290"/>
            <a:ext cx="7608750" cy="584775"/>
          </a:xfrm>
          <a:prstGeom prst="rect">
            <a:avLst/>
          </a:prstGeom>
        </p:spPr>
        <p:txBody>
          <a:bodyPr wrap="none">
            <a:spAutoFit/>
          </a:bodyPr>
          <a:lstStyle/>
          <a:p>
            <a:r>
              <a:rPr lang="es-EC" sz="3200" dirty="0" smtClean="0">
                <a:solidFill>
                  <a:srgbClr val="1F67B0"/>
                </a:solidFill>
                <a:latin typeface="Bebas Neue" panose="020B0606020202050201" pitchFamily="34" charset="0"/>
              </a:rPr>
              <a:t>1.4 </a:t>
            </a:r>
            <a:r>
              <a:rPr lang="es-EC" sz="3200" dirty="0">
                <a:solidFill>
                  <a:srgbClr val="1F67B0"/>
                </a:solidFill>
                <a:latin typeface="Bebas Neue" panose="020B0606020202050201" pitchFamily="34" charset="0"/>
              </a:rPr>
              <a:t>Silencio Administrativo en la Contratación Pública</a:t>
            </a:r>
          </a:p>
        </p:txBody>
      </p:sp>
      <p:pic>
        <p:nvPicPr>
          <p:cNvPr id="4" name="Imagen 3"/>
          <p:cNvPicPr>
            <a:picLocks noChangeAspect="1"/>
          </p:cNvPicPr>
          <p:nvPr/>
        </p:nvPicPr>
        <p:blipFill>
          <a:blip r:embed="rId2"/>
          <a:stretch>
            <a:fillRect/>
          </a:stretch>
        </p:blipFill>
        <p:spPr>
          <a:xfrm>
            <a:off x="5336071" y="1936990"/>
            <a:ext cx="6229157" cy="4357676"/>
          </a:xfrm>
          <a:prstGeom prst="rect">
            <a:avLst/>
          </a:prstGeom>
        </p:spPr>
      </p:pic>
    </p:spTree>
    <p:extLst>
      <p:ext uri="{BB962C8B-B14F-4D97-AF65-F5344CB8AC3E}">
        <p14:creationId xmlns:p14="http://schemas.microsoft.com/office/powerpoint/2010/main" val="197918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0"/>
          </p:nvPr>
        </p:nvSpPr>
        <p:spPr>
          <a:xfrm>
            <a:off x="212035" y="2458159"/>
            <a:ext cx="10927079" cy="3142541"/>
          </a:xfrm>
        </p:spPr>
        <p:txBody>
          <a:bodyPr/>
          <a:lstStyle/>
          <a:p>
            <a:pPr algn="just"/>
            <a:r>
              <a:rPr lang="es-EC" dirty="0" smtClean="0">
                <a:solidFill>
                  <a:srgbClr val="1F67B0"/>
                </a:solidFill>
                <a:latin typeface="Times New Roman" panose="02020603050405020304" pitchFamily="18" charset="0"/>
                <a:cs typeface="Times New Roman" panose="02020603050405020304" pitchFamily="18" charset="0"/>
              </a:rPr>
              <a:t>El </a:t>
            </a:r>
            <a:r>
              <a:rPr lang="es-EC" dirty="0">
                <a:solidFill>
                  <a:srgbClr val="1F67B0"/>
                </a:solidFill>
                <a:latin typeface="Times New Roman" panose="02020603050405020304" pitchFamily="18" charset="0"/>
                <a:cs typeface="Times New Roman" panose="02020603050405020304" pitchFamily="18" charset="0"/>
              </a:rPr>
              <a:t>silencio administrativo es </a:t>
            </a:r>
            <a:r>
              <a:rPr lang="es-EC" dirty="0" smtClean="0">
                <a:solidFill>
                  <a:srgbClr val="1F67B0"/>
                </a:solidFill>
                <a:latin typeface="Times New Roman" panose="02020603050405020304" pitchFamily="18" charset="0"/>
                <a:cs typeface="Times New Roman" panose="02020603050405020304" pitchFamily="18" charset="0"/>
              </a:rPr>
              <a:t> </a:t>
            </a:r>
            <a:r>
              <a:rPr lang="es-EC" dirty="0">
                <a:solidFill>
                  <a:srgbClr val="1F67B0"/>
                </a:solidFill>
                <a:latin typeface="Times New Roman" panose="02020603050405020304" pitchFamily="18" charset="0"/>
                <a:cs typeface="Times New Roman" panose="02020603050405020304" pitchFamily="18" charset="0"/>
              </a:rPr>
              <a:t>la falta de pronunciamiento de los poderes públicos, respecto de las solicitudes, reclamos formulados por los administrados. Se sostiene también que existe silencio administrativo cuando existiendo pronunciamiento  de la administración pública, este es de tal manera ambiguo, que no permite determinar con precisión si la decisión es positiva o negativa a los intereses del sujeto pasivo del procedimiento administrativo.</a:t>
            </a:r>
          </a:p>
          <a:p>
            <a:endParaRPr lang="es-EC" dirty="0"/>
          </a:p>
        </p:txBody>
      </p:sp>
      <p:sp>
        <p:nvSpPr>
          <p:cNvPr id="2" name="Rectángulo 1"/>
          <p:cNvSpPr/>
          <p:nvPr/>
        </p:nvSpPr>
        <p:spPr>
          <a:xfrm>
            <a:off x="212035" y="1004715"/>
            <a:ext cx="7580243" cy="769441"/>
          </a:xfrm>
          <a:prstGeom prst="rect">
            <a:avLst/>
          </a:prstGeom>
        </p:spPr>
        <p:txBody>
          <a:bodyPr wrap="square">
            <a:spAutoFit/>
          </a:bodyPr>
          <a:lstStyle/>
          <a:p>
            <a:pPr marL="447675" indent="-447675">
              <a:buAutoNum type="arabicPeriod"/>
            </a:pPr>
            <a:r>
              <a:rPr lang="es-EC" sz="4400" dirty="0" smtClean="0">
                <a:solidFill>
                  <a:srgbClr val="1F67B0"/>
                </a:solidFill>
                <a:latin typeface="Bebas Neue" panose="020B0606020202050201" pitchFamily="34" charset="0"/>
              </a:rPr>
              <a:t>¿ Qué es el silencio administrativo?</a:t>
            </a:r>
            <a:endParaRPr lang="es-EC" sz="4400" dirty="0">
              <a:solidFill>
                <a:srgbClr val="1F67B0"/>
              </a:solidFill>
              <a:latin typeface="Bebas Neue" panose="020B0606020202050201" pitchFamily="34" charset="0"/>
            </a:endParaRPr>
          </a:p>
        </p:txBody>
      </p:sp>
    </p:spTree>
    <p:extLst>
      <p:ext uri="{BB962C8B-B14F-4D97-AF65-F5344CB8AC3E}">
        <p14:creationId xmlns:p14="http://schemas.microsoft.com/office/powerpoint/2010/main" val="2700939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 xmlns:a16="http://schemas.microsoft.com/office/drawing/2014/main" id="{EBAAD446-56F4-4567-98E0-BE26EAD335CD}"/>
              </a:ext>
            </a:extLst>
          </p:cNvPr>
          <p:cNvSpPr/>
          <p:nvPr/>
        </p:nvSpPr>
        <p:spPr>
          <a:xfrm>
            <a:off x="261044" y="1922608"/>
            <a:ext cx="3492000" cy="576000"/>
          </a:xfrm>
          <a:prstGeom prst="rect">
            <a:avLst/>
          </a:prstGeom>
          <a:solidFill>
            <a:srgbClr val="1F67B0"/>
          </a:solidFill>
        </p:spPr>
        <p:txBody>
          <a:bodyPr wrap="square" anchor="ctr" anchorCtr="0">
            <a:noAutofit/>
          </a:bodyPr>
          <a:lstStyle/>
          <a:p>
            <a:pPr algn="ctr">
              <a:lnSpc>
                <a:spcPct val="107000"/>
              </a:lnSpc>
            </a:pPr>
            <a:r>
              <a:rPr lang="es-EC" sz="1600" b="1" dirty="0" smtClean="0">
                <a:solidFill>
                  <a:schemeClr val="bg1"/>
                </a:solidFill>
                <a:ea typeface="Calibri" panose="020F0502020204030204" pitchFamily="34" charset="0"/>
                <a:cs typeface="Times New Roman" panose="02020603050405020304" pitchFamily="18" charset="0"/>
              </a:rPr>
              <a:t>Propósito</a:t>
            </a:r>
            <a:endParaRPr lang="es-EC" sz="1600" b="1" dirty="0">
              <a:solidFill>
                <a:schemeClr val="bg1"/>
              </a:solidFill>
              <a:ea typeface="Calibri" panose="020F0502020204030204" pitchFamily="34" charset="0"/>
              <a:cs typeface="Times New Roman" panose="02020603050405020304" pitchFamily="18" charset="0"/>
            </a:endParaRPr>
          </a:p>
        </p:txBody>
      </p:sp>
      <p:sp>
        <p:nvSpPr>
          <p:cNvPr id="5" name="Rectángulo 4"/>
          <p:cNvSpPr/>
          <p:nvPr/>
        </p:nvSpPr>
        <p:spPr>
          <a:xfrm>
            <a:off x="261044" y="2524485"/>
            <a:ext cx="3492000" cy="3266693"/>
          </a:xfrm>
          <a:prstGeom prst="rect">
            <a:avLst/>
          </a:prstGeom>
          <a:solidFill>
            <a:schemeClr val="bg1">
              <a:lumMod val="95000"/>
            </a:schemeClr>
          </a:solidFill>
        </p:spPr>
        <p:txBody>
          <a:bodyPr wrap="square" anchor="ctr" anchorCtr="0">
            <a:noAutofit/>
          </a:bodyPr>
          <a:lstStyle/>
          <a:p>
            <a:pPr algn="just"/>
            <a:r>
              <a:rPr lang="es-EC" dirty="0" smtClean="0">
                <a:solidFill>
                  <a:srgbClr val="1F67B0"/>
                </a:solidFill>
                <a:latin typeface="Times New Roman" panose="02020603050405020304" pitchFamily="18" charset="0"/>
                <a:cs typeface="Times New Roman" panose="02020603050405020304" pitchFamily="18" charset="0"/>
              </a:rPr>
              <a:t>Permitir </a:t>
            </a:r>
            <a:r>
              <a:rPr lang="es-EC" dirty="0">
                <a:solidFill>
                  <a:srgbClr val="1F67B0"/>
                </a:solidFill>
                <a:latin typeface="Times New Roman" panose="02020603050405020304" pitchFamily="18" charset="0"/>
                <a:cs typeface="Times New Roman" panose="02020603050405020304" pitchFamily="18" charset="0"/>
              </a:rPr>
              <a:t>a los administrados la posibilidad de recurrir ante la administración pública con sus peticiones, reclamos o </a:t>
            </a:r>
            <a:r>
              <a:rPr lang="es-EC" dirty="0" smtClean="0">
                <a:solidFill>
                  <a:srgbClr val="1F67B0"/>
                </a:solidFill>
                <a:latin typeface="Times New Roman" panose="02020603050405020304" pitchFamily="18" charset="0"/>
                <a:cs typeface="Times New Roman" panose="02020603050405020304" pitchFamily="18" charset="0"/>
              </a:rPr>
              <a:t>recursos</a:t>
            </a:r>
            <a:r>
              <a:rPr lang="es-EC" dirty="0" smtClean="0">
                <a:latin typeface="Times New Roman" panose="02020603050405020304" pitchFamily="18" charset="0"/>
                <a:cs typeface="Times New Roman" panose="02020603050405020304" pitchFamily="18" charset="0"/>
              </a:rPr>
              <a:t>.</a:t>
            </a:r>
            <a:endParaRPr lang="es-EC" dirty="0">
              <a:solidFill>
                <a:srgbClr val="1C528D"/>
              </a:solidFill>
              <a:latin typeface="Times New Roman" panose="02020603050405020304" pitchFamily="18" charset="0"/>
              <a:cs typeface="Times New Roman" panose="02020603050405020304" pitchFamily="18" charset="0"/>
            </a:endParaRPr>
          </a:p>
        </p:txBody>
      </p:sp>
      <p:sp>
        <p:nvSpPr>
          <p:cNvPr id="6" name="Rectángulo 5">
            <a:extLst>
              <a:ext uri="{FF2B5EF4-FFF2-40B4-BE49-F238E27FC236}">
                <a16:creationId xmlns="" xmlns:a16="http://schemas.microsoft.com/office/drawing/2014/main" id="{DC65AE51-55A2-4AB8-8CB4-7B31D1C2895A}"/>
              </a:ext>
            </a:extLst>
          </p:cNvPr>
          <p:cNvSpPr/>
          <p:nvPr/>
        </p:nvSpPr>
        <p:spPr>
          <a:xfrm>
            <a:off x="4345874" y="1922608"/>
            <a:ext cx="3492000" cy="576000"/>
          </a:xfrm>
          <a:prstGeom prst="rect">
            <a:avLst/>
          </a:prstGeom>
          <a:solidFill>
            <a:srgbClr val="1F67B0"/>
          </a:solidFill>
        </p:spPr>
        <p:txBody>
          <a:bodyPr wrap="square" anchor="ctr" anchorCtr="0">
            <a:noAutofit/>
          </a:bodyPr>
          <a:lstStyle/>
          <a:p>
            <a:pPr algn="ctr">
              <a:lnSpc>
                <a:spcPct val="107000"/>
              </a:lnSpc>
            </a:pPr>
            <a:r>
              <a:rPr lang="es-EC" sz="1600" b="1" smtClean="0">
                <a:solidFill>
                  <a:schemeClr val="bg1"/>
                </a:solidFill>
                <a:ea typeface="Calibri" panose="020F0502020204030204" pitchFamily="34" charset="0"/>
                <a:cs typeface="Times New Roman" panose="02020603050405020304" pitchFamily="18" charset="0"/>
              </a:rPr>
              <a:t>Ámbito</a:t>
            </a:r>
            <a:endParaRPr lang="es-EC" sz="1600" b="1" dirty="0">
              <a:solidFill>
                <a:schemeClr val="bg1"/>
              </a:solidFill>
              <a:ea typeface="Calibri" panose="020F0502020204030204" pitchFamily="34" charset="0"/>
              <a:cs typeface="Times New Roman" panose="02020603050405020304" pitchFamily="18" charset="0"/>
            </a:endParaRPr>
          </a:p>
        </p:txBody>
      </p:sp>
      <p:sp>
        <p:nvSpPr>
          <p:cNvPr id="7" name="Rectángulo 6">
            <a:extLst>
              <a:ext uri="{FF2B5EF4-FFF2-40B4-BE49-F238E27FC236}">
                <a16:creationId xmlns="" xmlns:a16="http://schemas.microsoft.com/office/drawing/2014/main" id="{5930A8E9-CE78-4113-A659-28BA76B3C4AE}"/>
              </a:ext>
            </a:extLst>
          </p:cNvPr>
          <p:cNvSpPr/>
          <p:nvPr/>
        </p:nvSpPr>
        <p:spPr>
          <a:xfrm>
            <a:off x="4345874" y="2498607"/>
            <a:ext cx="3492000" cy="3266693"/>
          </a:xfrm>
          <a:prstGeom prst="rect">
            <a:avLst/>
          </a:prstGeom>
          <a:solidFill>
            <a:schemeClr val="bg1">
              <a:lumMod val="95000"/>
            </a:schemeClr>
          </a:solidFill>
        </p:spPr>
        <p:txBody>
          <a:bodyPr wrap="square" anchor="ctr" anchorCtr="0">
            <a:noAutofit/>
          </a:bodyPr>
          <a:lstStyle/>
          <a:p>
            <a:r>
              <a:rPr lang="es-EC" dirty="0">
                <a:solidFill>
                  <a:srgbClr val="1F67B0"/>
                </a:solidFill>
                <a:latin typeface="Times New Roman" panose="02020603050405020304" pitchFamily="18" charset="0"/>
                <a:cs typeface="Times New Roman" panose="02020603050405020304" pitchFamily="18" charset="0"/>
              </a:rPr>
              <a:t>T</a:t>
            </a:r>
            <a:r>
              <a:rPr lang="es-EC" dirty="0" smtClean="0">
                <a:solidFill>
                  <a:srgbClr val="1F67B0"/>
                </a:solidFill>
                <a:latin typeface="Times New Roman" panose="02020603050405020304" pitchFamily="18" charset="0"/>
                <a:cs typeface="Times New Roman" panose="02020603050405020304" pitchFamily="18" charset="0"/>
              </a:rPr>
              <a:t>odas las entidades del Estado (por ejemplo Juntas parroquiales) responderán </a:t>
            </a:r>
            <a:r>
              <a:rPr lang="es-EC" dirty="0">
                <a:solidFill>
                  <a:srgbClr val="1F67B0"/>
                </a:solidFill>
                <a:latin typeface="Times New Roman" panose="02020603050405020304" pitchFamily="18" charset="0"/>
                <a:cs typeface="Times New Roman" panose="02020603050405020304" pitchFamily="18" charset="0"/>
              </a:rPr>
              <a:t>afirmativamente o negativamente las peticiones o reclamos formulados al órgano </a:t>
            </a:r>
            <a:r>
              <a:rPr lang="es-EC" dirty="0" smtClean="0">
                <a:solidFill>
                  <a:srgbClr val="1F67B0"/>
                </a:solidFill>
                <a:latin typeface="Times New Roman" panose="02020603050405020304" pitchFamily="18" charset="0"/>
                <a:cs typeface="Times New Roman" panose="02020603050405020304" pitchFamily="18" charset="0"/>
              </a:rPr>
              <a:t>competente </a:t>
            </a:r>
            <a:r>
              <a:rPr lang="es-EC" dirty="0">
                <a:solidFill>
                  <a:srgbClr val="1F67B0"/>
                </a:solidFill>
                <a:latin typeface="Times New Roman" panose="02020603050405020304" pitchFamily="18" charset="0"/>
                <a:cs typeface="Times New Roman" panose="02020603050405020304" pitchFamily="18" charset="0"/>
              </a:rPr>
              <a:t>dentro del tiempo </a:t>
            </a:r>
            <a:r>
              <a:rPr lang="es-EC" dirty="0" smtClean="0">
                <a:solidFill>
                  <a:srgbClr val="1F67B0"/>
                </a:solidFill>
                <a:latin typeface="Times New Roman" panose="02020603050405020304" pitchFamily="18" charset="0"/>
                <a:cs typeface="Times New Roman" panose="02020603050405020304" pitchFamily="18" charset="0"/>
              </a:rPr>
              <a:t>debido, cumpliendo </a:t>
            </a:r>
            <a:r>
              <a:rPr lang="es-EC" dirty="0">
                <a:solidFill>
                  <a:srgbClr val="1F67B0"/>
                </a:solidFill>
                <a:latin typeface="Times New Roman" panose="02020603050405020304" pitchFamily="18" charset="0"/>
                <a:cs typeface="Times New Roman" panose="02020603050405020304" pitchFamily="18" charset="0"/>
              </a:rPr>
              <a:t>los procedimientos de </a:t>
            </a:r>
            <a:r>
              <a:rPr lang="es-EC" dirty="0" smtClean="0">
                <a:solidFill>
                  <a:srgbClr val="1F67B0"/>
                </a:solidFill>
                <a:latin typeface="Times New Roman" panose="02020603050405020304" pitchFamily="18" charset="0"/>
                <a:cs typeface="Times New Roman" panose="02020603050405020304" pitchFamily="18" charset="0"/>
              </a:rPr>
              <a:t>rigor y motivación.</a:t>
            </a:r>
            <a:endParaRPr lang="es-EC" dirty="0">
              <a:solidFill>
                <a:srgbClr val="1F67B0"/>
              </a:solidFill>
              <a:latin typeface="Times New Roman" panose="02020603050405020304" pitchFamily="18" charset="0"/>
              <a:cs typeface="Times New Roman" panose="02020603050405020304" pitchFamily="18" charset="0"/>
            </a:endParaRPr>
          </a:p>
          <a:p>
            <a:endParaRPr lang="es-EC" dirty="0"/>
          </a:p>
        </p:txBody>
      </p:sp>
      <p:sp>
        <p:nvSpPr>
          <p:cNvPr id="8" name="Rectángulo 7">
            <a:extLst>
              <a:ext uri="{FF2B5EF4-FFF2-40B4-BE49-F238E27FC236}">
                <a16:creationId xmlns="" xmlns:a16="http://schemas.microsoft.com/office/drawing/2014/main" id="{E31516A4-451F-431A-80C3-D374BE3E2699}"/>
              </a:ext>
            </a:extLst>
          </p:cNvPr>
          <p:cNvSpPr/>
          <p:nvPr/>
        </p:nvSpPr>
        <p:spPr>
          <a:xfrm>
            <a:off x="8430704" y="1922608"/>
            <a:ext cx="3492000" cy="576000"/>
          </a:xfrm>
          <a:prstGeom prst="rect">
            <a:avLst/>
          </a:prstGeom>
          <a:solidFill>
            <a:srgbClr val="1F67B0"/>
          </a:solidFill>
        </p:spPr>
        <p:txBody>
          <a:bodyPr wrap="square" anchor="ctr" anchorCtr="0">
            <a:noAutofit/>
          </a:bodyPr>
          <a:lstStyle/>
          <a:p>
            <a:pPr algn="ctr">
              <a:lnSpc>
                <a:spcPct val="107000"/>
              </a:lnSpc>
            </a:pPr>
            <a:r>
              <a:rPr lang="es-EC" sz="1600" b="1" dirty="0" smtClean="0">
                <a:solidFill>
                  <a:schemeClr val="bg1"/>
                </a:solidFill>
                <a:ea typeface="Calibri" panose="020F0502020204030204" pitchFamily="34" charset="0"/>
                <a:cs typeface="Times New Roman" panose="02020603050405020304" pitchFamily="18" charset="0"/>
              </a:rPr>
              <a:t>Base constitucional </a:t>
            </a:r>
            <a:endParaRPr lang="es-EC" sz="1600" b="1" dirty="0">
              <a:solidFill>
                <a:schemeClr val="bg1"/>
              </a:solidFill>
              <a:ea typeface="Calibri" panose="020F0502020204030204" pitchFamily="34" charset="0"/>
              <a:cs typeface="Times New Roman" panose="02020603050405020304" pitchFamily="18" charset="0"/>
            </a:endParaRPr>
          </a:p>
        </p:txBody>
      </p:sp>
      <p:sp>
        <p:nvSpPr>
          <p:cNvPr id="9" name="Rectángulo 8">
            <a:extLst>
              <a:ext uri="{FF2B5EF4-FFF2-40B4-BE49-F238E27FC236}">
                <a16:creationId xmlns="" xmlns:a16="http://schemas.microsoft.com/office/drawing/2014/main" id="{B4103B21-59FE-4841-872B-E4D921281813}"/>
              </a:ext>
            </a:extLst>
          </p:cNvPr>
          <p:cNvSpPr/>
          <p:nvPr/>
        </p:nvSpPr>
        <p:spPr>
          <a:xfrm>
            <a:off x="8430703" y="2498607"/>
            <a:ext cx="3492000" cy="3266693"/>
          </a:xfrm>
          <a:prstGeom prst="rect">
            <a:avLst/>
          </a:prstGeom>
          <a:solidFill>
            <a:schemeClr val="bg1">
              <a:lumMod val="95000"/>
            </a:schemeClr>
          </a:solidFill>
        </p:spPr>
        <p:txBody>
          <a:bodyPr wrap="square" anchor="ctr" anchorCtr="0">
            <a:noAutofit/>
          </a:bodyPr>
          <a:lstStyle/>
          <a:p>
            <a:pPr algn="just"/>
            <a:r>
              <a:rPr lang="es-EC" dirty="0" smtClean="0">
                <a:solidFill>
                  <a:srgbClr val="1F67B0"/>
                </a:solidFill>
                <a:latin typeface="Times New Roman" panose="02020603050405020304" pitchFamily="18" charset="0"/>
                <a:cs typeface="Times New Roman" panose="02020603050405020304" pitchFamily="18" charset="0"/>
              </a:rPr>
              <a:t>El </a:t>
            </a:r>
            <a:r>
              <a:rPr lang="es-EC" dirty="0">
                <a:solidFill>
                  <a:srgbClr val="1F67B0"/>
                </a:solidFill>
                <a:latin typeface="Times New Roman" panose="02020603050405020304" pitchFamily="18" charset="0"/>
                <a:cs typeface="Times New Roman" panose="02020603050405020304" pitchFamily="18" charset="0"/>
              </a:rPr>
              <a:t>artículo 66 numeral 23 de la Constitución de la República del Ecuador consagra el “Derecho de Petición”; según su tenor, como el derecho a dirigir quejas y peticiones individuales y colectivas a las autoridades y a recibir atención o respuestas </a:t>
            </a:r>
            <a:r>
              <a:rPr lang="es-EC" dirty="0" smtClean="0">
                <a:solidFill>
                  <a:srgbClr val="1F67B0"/>
                </a:solidFill>
                <a:latin typeface="Times New Roman" panose="02020603050405020304" pitchFamily="18" charset="0"/>
                <a:cs typeface="Times New Roman" panose="02020603050405020304" pitchFamily="18" charset="0"/>
              </a:rPr>
              <a:t>motivadas.</a:t>
            </a:r>
            <a:endParaRPr lang="es-EC" dirty="0">
              <a:solidFill>
                <a:srgbClr val="1F67B0"/>
              </a:solidFill>
              <a:latin typeface="Times New Roman" panose="02020603050405020304" pitchFamily="18" charset="0"/>
              <a:cs typeface="Times New Roman" panose="02020603050405020304" pitchFamily="18" charset="0"/>
            </a:endParaRPr>
          </a:p>
        </p:txBody>
      </p:sp>
      <p:sp>
        <p:nvSpPr>
          <p:cNvPr id="10" name="Rectángulo 9"/>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 1 el Derecho de petición</a:t>
            </a:r>
            <a:endParaRPr lang="es-EC" sz="4400" dirty="0">
              <a:solidFill>
                <a:srgbClr val="1F67B0"/>
              </a:solidFill>
              <a:latin typeface="Bebas Neue" panose="020B0606020202050201" pitchFamily="34" charset="0"/>
            </a:endParaRPr>
          </a:p>
        </p:txBody>
      </p:sp>
    </p:spTree>
    <p:extLst>
      <p:ext uri="{BB962C8B-B14F-4D97-AF65-F5344CB8AC3E}">
        <p14:creationId xmlns:p14="http://schemas.microsoft.com/office/powerpoint/2010/main" val="11538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1.1.1 el Acto Administrativo presunto</a:t>
            </a:r>
            <a:endParaRPr lang="es-EC" sz="4400" dirty="0">
              <a:solidFill>
                <a:srgbClr val="1F67B0"/>
              </a:solidFill>
              <a:latin typeface="Bebas Neue" panose="020B0606020202050201" pitchFamily="34" charset="0"/>
            </a:endParaRPr>
          </a:p>
        </p:txBody>
      </p:sp>
      <p:sp>
        <p:nvSpPr>
          <p:cNvPr id="2" name="Rectángulo 1"/>
          <p:cNvSpPr/>
          <p:nvPr/>
        </p:nvSpPr>
        <p:spPr>
          <a:xfrm>
            <a:off x="803056" y="1935725"/>
            <a:ext cx="9547538" cy="1477328"/>
          </a:xfrm>
          <a:prstGeom prst="rect">
            <a:avLst/>
          </a:prstGeom>
        </p:spPr>
        <p:txBody>
          <a:bodyPr wrap="square">
            <a:spAutoFit/>
          </a:bodyPr>
          <a:lstStyle/>
          <a:p>
            <a:r>
              <a:rPr lang="es-EC" dirty="0">
                <a:solidFill>
                  <a:srgbClr val="1F67B0"/>
                </a:solidFill>
                <a:latin typeface="Times New Roman" panose="02020603050405020304" pitchFamily="18" charset="0"/>
                <a:cs typeface="Times New Roman" panose="02020603050405020304" pitchFamily="18" charset="0"/>
              </a:rPr>
              <a:t>El Silencio Administrativo constituye, pues, un auténtico acto administrativo presunto, en todo equivalente al acto expreso.</a:t>
            </a:r>
          </a:p>
          <a:p>
            <a:endParaRPr lang="es-EC" dirty="0" smtClean="0">
              <a:solidFill>
                <a:srgbClr val="1F67B0"/>
              </a:solidFill>
              <a:latin typeface="Times New Roman" panose="02020603050405020304" pitchFamily="18" charset="0"/>
              <a:cs typeface="Times New Roman" panose="02020603050405020304" pitchFamily="18" charset="0"/>
            </a:endParaRPr>
          </a:p>
          <a:p>
            <a:r>
              <a:rPr lang="es-EC" dirty="0" smtClean="0">
                <a:solidFill>
                  <a:srgbClr val="1F67B0"/>
                </a:solidFill>
                <a:latin typeface="Times New Roman" panose="02020603050405020304" pitchFamily="18" charset="0"/>
                <a:cs typeface="Times New Roman" panose="02020603050405020304" pitchFamily="18" charset="0"/>
              </a:rPr>
              <a:t>Curso </a:t>
            </a:r>
            <a:r>
              <a:rPr lang="es-EC" dirty="0">
                <a:solidFill>
                  <a:srgbClr val="1F67B0"/>
                </a:solidFill>
                <a:latin typeface="Times New Roman" panose="02020603050405020304" pitchFamily="18" charset="0"/>
                <a:cs typeface="Times New Roman" panose="02020603050405020304" pitchFamily="18" charset="0"/>
              </a:rPr>
              <a:t>de Derecho Administrativo, García de Enterría, tomo I, Ed Temis,2008, </a:t>
            </a:r>
            <a:r>
              <a:rPr lang="es-EC" dirty="0" err="1">
                <a:solidFill>
                  <a:srgbClr val="1F67B0"/>
                </a:solidFill>
                <a:latin typeface="Times New Roman" panose="02020603050405020304" pitchFamily="18" charset="0"/>
                <a:cs typeface="Times New Roman" panose="02020603050405020304" pitchFamily="18" charset="0"/>
              </a:rPr>
              <a:t>pág</a:t>
            </a:r>
            <a:r>
              <a:rPr lang="es-EC" dirty="0">
                <a:solidFill>
                  <a:srgbClr val="1F67B0"/>
                </a:solidFill>
                <a:latin typeface="Times New Roman" panose="02020603050405020304" pitchFamily="18" charset="0"/>
                <a:cs typeface="Times New Roman" panose="02020603050405020304" pitchFamily="18" charset="0"/>
              </a:rPr>
              <a:t> </a:t>
            </a:r>
            <a:r>
              <a:rPr lang="es-EC" dirty="0" smtClean="0">
                <a:solidFill>
                  <a:srgbClr val="1F67B0"/>
                </a:solidFill>
                <a:latin typeface="Times New Roman" panose="02020603050405020304" pitchFamily="18" charset="0"/>
                <a:cs typeface="Times New Roman" panose="02020603050405020304" pitchFamily="18" charset="0"/>
              </a:rPr>
              <a:t>586.</a:t>
            </a:r>
            <a:endParaRPr lang="es-EC" dirty="0">
              <a:solidFill>
                <a:srgbClr val="1F67B0"/>
              </a:solidFill>
              <a:latin typeface="Times New Roman" panose="02020603050405020304" pitchFamily="18" charset="0"/>
              <a:cs typeface="Times New Roman" panose="02020603050405020304" pitchFamily="18" charset="0"/>
            </a:endParaRPr>
          </a:p>
          <a:p>
            <a:endParaRPr lang="es-EC" dirty="0" smtClean="0"/>
          </a:p>
        </p:txBody>
      </p:sp>
      <p:sp>
        <p:nvSpPr>
          <p:cNvPr id="11" name="Rectángulo 10">
            <a:extLst>
              <a:ext uri="{FF2B5EF4-FFF2-40B4-BE49-F238E27FC236}">
                <a16:creationId xmlns="" xmlns:a16="http://schemas.microsoft.com/office/drawing/2014/main" id="{F4C56E3E-1484-4DD8-93C1-BCEA184773F3}"/>
              </a:ext>
            </a:extLst>
          </p:cNvPr>
          <p:cNvSpPr/>
          <p:nvPr/>
        </p:nvSpPr>
        <p:spPr>
          <a:xfrm>
            <a:off x="812555" y="3270491"/>
            <a:ext cx="5112000" cy="585836"/>
          </a:xfrm>
          <a:prstGeom prst="rect">
            <a:avLst/>
          </a:prstGeom>
          <a:solidFill>
            <a:srgbClr val="1F67B0"/>
          </a:solidFill>
        </p:spPr>
        <p:txBody>
          <a:bodyPr wrap="square" anchor="ctr" anchorCtr="0">
            <a:noAutofit/>
          </a:bodyPr>
          <a:lstStyle/>
          <a:p>
            <a:pPr algn="ctr">
              <a:lnSpc>
                <a:spcPct val="107000"/>
              </a:lnSpc>
            </a:pPr>
            <a:r>
              <a:rPr lang="es-EC" sz="1600" b="1" dirty="0" smtClean="0">
                <a:solidFill>
                  <a:schemeClr val="bg1"/>
                </a:solidFill>
                <a:ea typeface="Calibri" panose="020F0502020204030204" pitchFamily="34" charset="0"/>
                <a:cs typeface="Times New Roman" panose="02020603050405020304" pitchFamily="18" charset="0"/>
              </a:rPr>
              <a:t>REQUISITOS  </a:t>
            </a:r>
            <a:endParaRPr lang="es-EC" sz="1600" b="1" dirty="0">
              <a:solidFill>
                <a:schemeClr val="bg1"/>
              </a:solidFill>
              <a:ea typeface="Calibri" panose="020F0502020204030204" pitchFamily="34" charset="0"/>
              <a:cs typeface="Times New Roman" panose="02020603050405020304" pitchFamily="18" charset="0"/>
            </a:endParaRPr>
          </a:p>
        </p:txBody>
      </p:sp>
      <p:sp>
        <p:nvSpPr>
          <p:cNvPr id="12" name="Rectángulo 11"/>
          <p:cNvSpPr/>
          <p:nvPr/>
        </p:nvSpPr>
        <p:spPr>
          <a:xfrm>
            <a:off x="812555" y="3856327"/>
            <a:ext cx="5112000" cy="2338411"/>
          </a:xfrm>
          <a:prstGeom prst="rect">
            <a:avLst/>
          </a:prstGeom>
          <a:solidFill>
            <a:schemeClr val="bg1">
              <a:lumMod val="85000"/>
            </a:schemeClr>
          </a:solidFill>
        </p:spPr>
        <p:txBody>
          <a:bodyPr wrap="square" anchor="ctr" anchorCtr="0">
            <a:noAutofit/>
          </a:bodyPr>
          <a:lstStyle/>
          <a:p>
            <a:r>
              <a:rPr lang="es-EC" dirty="0" smtClean="0">
                <a:solidFill>
                  <a:srgbClr val="1C528D"/>
                </a:solidFill>
                <a:ea typeface="Calibri" panose="020F0502020204030204" pitchFamily="34" charset="0"/>
                <a:cs typeface="Times New Roman" panose="02020603050405020304" pitchFamily="18" charset="0"/>
              </a:rPr>
              <a:t>El </a:t>
            </a:r>
            <a:r>
              <a:rPr lang="es-EC" dirty="0">
                <a:solidFill>
                  <a:srgbClr val="1C528D"/>
                </a:solidFill>
                <a:ea typeface="Calibri" panose="020F0502020204030204" pitchFamily="34" charset="0"/>
                <a:cs typeface="Times New Roman" panose="02020603050405020304" pitchFamily="18" charset="0"/>
              </a:rPr>
              <a:t>acto administrativo presunto para que surta los efectos esperados, no debe incurrir en ninguna de las causales de nulidad previstas en el COA. </a:t>
            </a:r>
          </a:p>
          <a:p>
            <a:endParaRPr lang="es-EC" dirty="0">
              <a:solidFill>
                <a:srgbClr val="1C528D"/>
              </a:solidFill>
              <a:ea typeface="Calibri" panose="020F0502020204030204" pitchFamily="34" charset="0"/>
              <a:cs typeface="Times New Roman" panose="02020603050405020304" pitchFamily="18" charset="0"/>
            </a:endParaRPr>
          </a:p>
          <a:p>
            <a:pPr algn="just">
              <a:lnSpc>
                <a:spcPct val="107000"/>
              </a:lnSpc>
            </a:pPr>
            <a:endParaRPr lang="es-EC" dirty="0">
              <a:solidFill>
                <a:srgbClr val="1C528D"/>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331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sz="quarter" idx="10"/>
          </p:nvPr>
        </p:nvSpPr>
        <p:spPr>
          <a:xfrm>
            <a:off x="571629" y="2368100"/>
            <a:ext cx="10705852" cy="2706820"/>
          </a:xfrm>
        </p:spPr>
        <p:txBody>
          <a:bodyPr/>
          <a:lstStyle/>
          <a:p>
            <a:pPr marL="0" indent="0" algn="just">
              <a:buNone/>
            </a:pPr>
            <a:r>
              <a:rPr lang="es-EC" dirty="0" smtClean="0">
                <a:solidFill>
                  <a:srgbClr val="1F67B0"/>
                </a:solidFill>
                <a:latin typeface="Times New Roman" panose="02020603050405020304" pitchFamily="18" charset="0"/>
                <a:cs typeface="Times New Roman" panose="02020603050405020304" pitchFamily="18" charset="0"/>
              </a:rPr>
              <a:t>Los </a:t>
            </a:r>
            <a:r>
              <a:rPr lang="es-EC" dirty="0">
                <a:solidFill>
                  <a:srgbClr val="1F67B0"/>
                </a:solidFill>
                <a:latin typeface="Times New Roman" panose="02020603050405020304" pitchFamily="18" charset="0"/>
                <a:cs typeface="Times New Roman" panose="02020603050405020304" pitchFamily="18" charset="0"/>
              </a:rPr>
              <a:t>efectos que la legislación otorga a la falta o ambiguo pronunciamiento administrativo; de tal manera que dichos efectos jurídicos del silencio administrativo son una garantía no solo al derecho de petición sino también al debido </a:t>
            </a:r>
            <a:r>
              <a:rPr lang="es-EC" dirty="0" smtClean="0">
                <a:solidFill>
                  <a:srgbClr val="1F67B0"/>
                </a:solidFill>
                <a:latin typeface="Times New Roman" panose="02020603050405020304" pitchFamily="18" charset="0"/>
                <a:cs typeface="Times New Roman" panose="02020603050405020304" pitchFamily="18" charset="0"/>
              </a:rPr>
              <a:t>proceso y la motivación de acuerdo con lo </a:t>
            </a:r>
            <a:r>
              <a:rPr lang="es-EC" dirty="0">
                <a:solidFill>
                  <a:srgbClr val="1F67B0"/>
                </a:solidFill>
                <a:latin typeface="Times New Roman" panose="02020603050405020304" pitchFamily="18" charset="0"/>
                <a:cs typeface="Times New Roman" panose="02020603050405020304" pitchFamily="18" charset="0"/>
              </a:rPr>
              <a:t>establecido en el artículo 76 numeral 7 letra l) de la Constitución de la </a:t>
            </a:r>
            <a:r>
              <a:rPr lang="es-EC" dirty="0" smtClean="0">
                <a:solidFill>
                  <a:srgbClr val="1F67B0"/>
                </a:solidFill>
                <a:latin typeface="Times New Roman" panose="02020603050405020304" pitchFamily="18" charset="0"/>
                <a:cs typeface="Times New Roman" panose="02020603050405020304" pitchFamily="18" charset="0"/>
              </a:rPr>
              <a:t>República (en adelante CRE), </a:t>
            </a:r>
            <a:r>
              <a:rPr lang="es-EC" dirty="0">
                <a:solidFill>
                  <a:srgbClr val="1F67B0"/>
                </a:solidFill>
                <a:latin typeface="Times New Roman" panose="02020603050405020304" pitchFamily="18" charset="0"/>
                <a:cs typeface="Times New Roman" panose="02020603050405020304" pitchFamily="18" charset="0"/>
              </a:rPr>
              <a:t>en concordancia con el artículo 100 del </a:t>
            </a:r>
            <a:r>
              <a:rPr lang="es-EC" dirty="0" smtClean="0">
                <a:solidFill>
                  <a:srgbClr val="1F67B0"/>
                </a:solidFill>
                <a:latin typeface="Times New Roman" panose="02020603050405020304" pitchFamily="18" charset="0"/>
                <a:cs typeface="Times New Roman" panose="02020603050405020304" pitchFamily="18" charset="0"/>
              </a:rPr>
              <a:t>COA.</a:t>
            </a:r>
            <a:endParaRPr lang="es-EC" dirty="0">
              <a:solidFill>
                <a:srgbClr val="1F67B0"/>
              </a:solidFill>
              <a:latin typeface="Times New Roman" panose="02020603050405020304" pitchFamily="18" charset="0"/>
              <a:cs typeface="Times New Roman" panose="02020603050405020304" pitchFamily="18" charset="0"/>
            </a:endParaRPr>
          </a:p>
        </p:txBody>
      </p:sp>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1.2 </a:t>
            </a:r>
            <a:r>
              <a:rPr lang="es-EC" sz="4400" dirty="0">
                <a:solidFill>
                  <a:srgbClr val="1F67B0"/>
                </a:solidFill>
                <a:latin typeface="Bebas Neue" panose="020B0606020202050201" pitchFamily="34" charset="0"/>
              </a:rPr>
              <a:t>silencio </a:t>
            </a:r>
            <a:r>
              <a:rPr lang="es-EC" sz="4400" dirty="0" smtClean="0">
                <a:solidFill>
                  <a:srgbClr val="1F67B0"/>
                </a:solidFill>
                <a:latin typeface="Bebas Neue" panose="020B0606020202050201" pitchFamily="34" charset="0"/>
              </a:rPr>
              <a:t>administrativo y los Efectos legales</a:t>
            </a:r>
            <a:endParaRPr lang="es-EC" sz="4400" dirty="0">
              <a:solidFill>
                <a:srgbClr val="1F67B0"/>
              </a:solidFill>
              <a:latin typeface="Bebas Neue" panose="020B0606020202050201" pitchFamily="34" charset="0"/>
            </a:endParaRPr>
          </a:p>
        </p:txBody>
      </p:sp>
    </p:spTree>
    <p:extLst>
      <p:ext uri="{BB962C8B-B14F-4D97-AF65-F5344CB8AC3E}">
        <p14:creationId xmlns:p14="http://schemas.microsoft.com/office/powerpoint/2010/main" val="1250688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sz="quarter" idx="10"/>
          </p:nvPr>
        </p:nvSpPr>
        <p:spPr>
          <a:xfrm>
            <a:off x="685928" y="2171051"/>
            <a:ext cx="10972671" cy="2012329"/>
          </a:xfrm>
        </p:spPr>
        <p:txBody>
          <a:bodyPr/>
          <a:lstStyle/>
          <a:p>
            <a:pPr marL="0" indent="0">
              <a:buNone/>
            </a:pPr>
            <a:r>
              <a:rPr lang="es-EC" dirty="0" smtClean="0">
                <a:solidFill>
                  <a:srgbClr val="1F67B0"/>
                </a:solidFill>
                <a:latin typeface="Times New Roman" panose="02020603050405020304" pitchFamily="18" charset="0"/>
                <a:cs typeface="Times New Roman" panose="02020603050405020304" pitchFamily="18" charset="0"/>
              </a:rPr>
              <a:t>El silencio administrativo es un acto administrativo presunto y los </a:t>
            </a:r>
            <a:r>
              <a:rPr lang="es-EC" dirty="0">
                <a:solidFill>
                  <a:srgbClr val="1F67B0"/>
                </a:solidFill>
                <a:latin typeface="Times New Roman" panose="02020603050405020304" pitchFamily="18" charset="0"/>
                <a:cs typeface="Times New Roman" panose="02020603050405020304" pitchFamily="18" charset="0"/>
              </a:rPr>
              <a:t>efectos legales </a:t>
            </a:r>
            <a:r>
              <a:rPr lang="es-EC" dirty="0" smtClean="0">
                <a:solidFill>
                  <a:srgbClr val="1F67B0"/>
                </a:solidFill>
                <a:latin typeface="Times New Roman" panose="02020603050405020304" pitchFamily="18" charset="0"/>
                <a:cs typeface="Times New Roman" panose="02020603050405020304" pitchFamily="18" charset="0"/>
              </a:rPr>
              <a:t>pueden </a:t>
            </a:r>
            <a:r>
              <a:rPr lang="es-EC" dirty="0">
                <a:solidFill>
                  <a:srgbClr val="1F67B0"/>
                </a:solidFill>
                <a:latin typeface="Times New Roman" panose="02020603050405020304" pitchFamily="18" charset="0"/>
                <a:cs typeface="Times New Roman" panose="02020603050405020304" pitchFamily="18" charset="0"/>
              </a:rPr>
              <a:t>ser estimatorios (silencio positivo) o desestimatorios (silencio negativo) de las peticiones o pretensiones del administrado. Se ha observado que entre cada tipo de efecto existe una diferencia sustancial y de régimen jurídico, de manera que no puedan ser considerados </a:t>
            </a:r>
            <a:r>
              <a:rPr lang="es-EC" dirty="0" smtClean="0">
                <a:solidFill>
                  <a:srgbClr val="1F67B0"/>
                </a:solidFill>
                <a:latin typeface="Times New Roman" panose="02020603050405020304" pitchFamily="18" charset="0"/>
                <a:cs typeface="Times New Roman" panose="02020603050405020304" pitchFamily="18" charset="0"/>
              </a:rPr>
              <a:t>unitariamente.</a:t>
            </a:r>
            <a:endParaRPr lang="es-EC" dirty="0">
              <a:solidFill>
                <a:srgbClr val="1F67B0"/>
              </a:solidFill>
              <a:latin typeface="Times New Roman" panose="02020603050405020304" pitchFamily="18" charset="0"/>
              <a:cs typeface="Times New Roman" panose="02020603050405020304" pitchFamily="18" charset="0"/>
            </a:endParaRPr>
          </a:p>
          <a:p>
            <a:pPr marL="0" indent="0">
              <a:buNone/>
            </a:pPr>
            <a:endParaRPr lang="es-EC" dirty="0"/>
          </a:p>
        </p:txBody>
      </p:sp>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1.2 </a:t>
            </a:r>
            <a:r>
              <a:rPr lang="es-EC" sz="4400" dirty="0">
                <a:solidFill>
                  <a:srgbClr val="1F67B0"/>
                </a:solidFill>
                <a:latin typeface="Bebas Neue" panose="020B0606020202050201" pitchFamily="34" charset="0"/>
              </a:rPr>
              <a:t>silencio administrativo y los Efectos legales</a:t>
            </a:r>
          </a:p>
        </p:txBody>
      </p:sp>
      <p:sp>
        <p:nvSpPr>
          <p:cNvPr id="4" name="Rectángulo 3">
            <a:extLst>
              <a:ext uri="{FF2B5EF4-FFF2-40B4-BE49-F238E27FC236}">
                <a16:creationId xmlns="" xmlns:a16="http://schemas.microsoft.com/office/drawing/2014/main" id="{F4C56E3E-1484-4DD8-93C1-BCEA184773F3}"/>
              </a:ext>
            </a:extLst>
          </p:cNvPr>
          <p:cNvSpPr/>
          <p:nvPr/>
        </p:nvSpPr>
        <p:spPr>
          <a:xfrm>
            <a:off x="593620" y="4699987"/>
            <a:ext cx="5112000" cy="585836"/>
          </a:xfrm>
          <a:prstGeom prst="rect">
            <a:avLst/>
          </a:prstGeom>
          <a:solidFill>
            <a:srgbClr val="1F67B0"/>
          </a:solidFill>
        </p:spPr>
        <p:txBody>
          <a:bodyPr wrap="square" anchor="ctr" anchorCtr="0">
            <a:noAutofit/>
          </a:bodyPr>
          <a:lstStyle/>
          <a:p>
            <a:pPr algn="ctr">
              <a:lnSpc>
                <a:spcPct val="107000"/>
              </a:lnSpc>
            </a:pPr>
            <a:r>
              <a:rPr lang="es-EC" sz="1600" dirty="0" smtClean="0">
                <a:solidFill>
                  <a:schemeClr val="bg1"/>
                </a:solidFill>
              </a:rPr>
              <a:t>SILENCIO POSITIVO</a:t>
            </a:r>
            <a:endParaRPr lang="es-EC" sz="1600" b="1" dirty="0">
              <a:solidFill>
                <a:schemeClr val="bg1"/>
              </a:solidFill>
              <a:ea typeface="Calibri" panose="020F0502020204030204" pitchFamily="34" charset="0"/>
              <a:cs typeface="Times New Roman" panose="02020603050405020304" pitchFamily="18" charset="0"/>
            </a:endParaRPr>
          </a:p>
        </p:txBody>
      </p:sp>
      <p:sp>
        <p:nvSpPr>
          <p:cNvPr id="5" name="Rectángulo 4">
            <a:extLst>
              <a:ext uri="{FF2B5EF4-FFF2-40B4-BE49-F238E27FC236}">
                <a16:creationId xmlns="" xmlns:a16="http://schemas.microsoft.com/office/drawing/2014/main" id="{F4C56E3E-1484-4DD8-93C1-BCEA184773F3}"/>
              </a:ext>
            </a:extLst>
          </p:cNvPr>
          <p:cNvSpPr/>
          <p:nvPr/>
        </p:nvSpPr>
        <p:spPr>
          <a:xfrm>
            <a:off x="6546599" y="4699987"/>
            <a:ext cx="5112000" cy="585836"/>
          </a:xfrm>
          <a:prstGeom prst="rect">
            <a:avLst/>
          </a:prstGeom>
          <a:solidFill>
            <a:srgbClr val="1F67B0"/>
          </a:solidFill>
        </p:spPr>
        <p:txBody>
          <a:bodyPr wrap="square" anchor="ctr" anchorCtr="0">
            <a:noAutofit/>
          </a:bodyPr>
          <a:lstStyle/>
          <a:p>
            <a:pPr algn="ctr">
              <a:lnSpc>
                <a:spcPct val="107000"/>
              </a:lnSpc>
            </a:pPr>
            <a:r>
              <a:rPr lang="es-EC" sz="1600" dirty="0" smtClean="0">
                <a:solidFill>
                  <a:schemeClr val="bg1"/>
                </a:solidFill>
              </a:rPr>
              <a:t>SILENCIO NEGATIVO</a:t>
            </a:r>
            <a:endParaRPr lang="es-EC" sz="1600" b="1" dirty="0">
              <a:solidFill>
                <a:schemeClr val="bg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9658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1.2.1 </a:t>
            </a:r>
            <a:r>
              <a:rPr lang="es-EC" sz="4400" dirty="0">
                <a:solidFill>
                  <a:srgbClr val="1F67B0"/>
                </a:solidFill>
                <a:latin typeface="Bebas Neue" panose="020B0606020202050201" pitchFamily="34" charset="0"/>
              </a:rPr>
              <a:t>silencio administrativo </a:t>
            </a:r>
            <a:r>
              <a:rPr lang="es-EC" sz="4400" dirty="0" smtClean="0">
                <a:solidFill>
                  <a:srgbClr val="1F67B0"/>
                </a:solidFill>
                <a:latin typeface="Bebas Neue" panose="020B0606020202050201" pitchFamily="34" charset="0"/>
              </a:rPr>
              <a:t>Positivo</a:t>
            </a:r>
            <a:endParaRPr lang="es-EC" sz="4400" dirty="0">
              <a:solidFill>
                <a:srgbClr val="1F67B0"/>
              </a:solidFill>
              <a:latin typeface="Bebas Neue" panose="020B0606020202050201" pitchFamily="34" charset="0"/>
            </a:endParaRPr>
          </a:p>
        </p:txBody>
      </p:sp>
      <p:sp>
        <p:nvSpPr>
          <p:cNvPr id="6" name="Rectángulo 5"/>
          <p:cNvSpPr/>
          <p:nvPr/>
        </p:nvSpPr>
        <p:spPr>
          <a:xfrm>
            <a:off x="849792" y="2176529"/>
            <a:ext cx="10187401" cy="4340181"/>
          </a:xfrm>
          <a:prstGeom prst="rect">
            <a:avLst/>
          </a:prstGeom>
          <a:solidFill>
            <a:schemeClr val="bg1">
              <a:lumMod val="85000"/>
            </a:schemeClr>
          </a:solidFill>
        </p:spPr>
        <p:txBody>
          <a:bodyPr wrap="square" anchor="ctr" anchorCtr="0">
            <a:noAutofit/>
          </a:bodyPr>
          <a:lstStyle/>
          <a:p>
            <a:pPr algn="just">
              <a:lnSpc>
                <a:spcPct val="107000"/>
              </a:lnSpc>
            </a:pPr>
            <a:r>
              <a:rPr lang="es-EC" sz="24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rPr>
              <a:t>En </a:t>
            </a:r>
            <a:r>
              <a:rPr lang="es-EC" sz="2400" dirty="0">
                <a:solidFill>
                  <a:srgbClr val="1C528D"/>
                </a:solidFill>
                <a:latin typeface="Times New Roman" panose="02020603050405020304" pitchFamily="18" charset="0"/>
                <a:ea typeface="Calibri" panose="020F0502020204030204" pitchFamily="34" charset="0"/>
                <a:cs typeface="Times New Roman" panose="02020603050405020304" pitchFamily="18" charset="0"/>
              </a:rPr>
              <a:t>el Ecuador el silencio administrativo, produce efectos positivos, es decir en aceptación de la petición, a través de un acto administrativo presunto. Al respecto el artículo 207 del COA señala: </a:t>
            </a:r>
            <a:r>
              <a:rPr lang="es-EC" sz="2400" i="1" dirty="0">
                <a:solidFill>
                  <a:srgbClr val="1C528D"/>
                </a:solidFill>
                <a:latin typeface="Times New Roman" panose="02020603050405020304" pitchFamily="18" charset="0"/>
                <a:ea typeface="Calibri" panose="020F0502020204030204" pitchFamily="34" charset="0"/>
                <a:cs typeface="Times New Roman" panose="02020603050405020304" pitchFamily="18" charset="0"/>
              </a:rPr>
              <a:t>“Art. 207.- Silencio administrativo. Los reclamos, solicitudes o pedidos dirigidos a las administraciones públicas deberán ser resueltos en el término de treinta días, vencido el cual, sin que se haya notificado la decisión que lo resuelva, se entenderá que es positiva.”</a:t>
            </a:r>
          </a:p>
        </p:txBody>
      </p:sp>
    </p:spTree>
    <p:extLst>
      <p:ext uri="{BB962C8B-B14F-4D97-AF65-F5344CB8AC3E}">
        <p14:creationId xmlns:p14="http://schemas.microsoft.com/office/powerpoint/2010/main" val="296240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1.2.1 </a:t>
            </a:r>
            <a:r>
              <a:rPr lang="es-EC" sz="4400" dirty="0">
                <a:solidFill>
                  <a:srgbClr val="1F67B0"/>
                </a:solidFill>
                <a:latin typeface="Bebas Neue" panose="020B0606020202050201" pitchFamily="34" charset="0"/>
              </a:rPr>
              <a:t>silencio administrativo </a:t>
            </a:r>
            <a:r>
              <a:rPr lang="es-EC" sz="4400" dirty="0" smtClean="0">
                <a:solidFill>
                  <a:srgbClr val="1F67B0"/>
                </a:solidFill>
                <a:latin typeface="Bebas Neue" panose="020B0606020202050201" pitchFamily="34" charset="0"/>
              </a:rPr>
              <a:t>Positivo</a:t>
            </a:r>
            <a:endParaRPr lang="es-EC" sz="4400" dirty="0">
              <a:solidFill>
                <a:srgbClr val="1F67B0"/>
              </a:solidFill>
              <a:latin typeface="Bebas Neue" panose="020B0606020202050201" pitchFamily="34" charset="0"/>
            </a:endParaRPr>
          </a:p>
        </p:txBody>
      </p:sp>
      <p:sp>
        <p:nvSpPr>
          <p:cNvPr id="6" name="Rectángulo 5"/>
          <p:cNvSpPr/>
          <p:nvPr/>
        </p:nvSpPr>
        <p:spPr>
          <a:xfrm>
            <a:off x="849792" y="2176529"/>
            <a:ext cx="10187401" cy="4340181"/>
          </a:xfrm>
          <a:prstGeom prst="rect">
            <a:avLst/>
          </a:prstGeom>
          <a:solidFill>
            <a:schemeClr val="bg1">
              <a:lumMod val="85000"/>
            </a:schemeClr>
          </a:solidFill>
        </p:spPr>
        <p:txBody>
          <a:bodyPr wrap="square" anchor="ctr" anchorCtr="0">
            <a:noAutofit/>
          </a:bodyPr>
          <a:lstStyle/>
          <a:p>
            <a:pPr algn="just">
              <a:lnSpc>
                <a:spcPct val="107000"/>
              </a:lnSpc>
            </a:pPr>
            <a:r>
              <a:rPr lang="es-EC" sz="24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rPr>
              <a:t>NOTA IMPORTANTE </a:t>
            </a:r>
          </a:p>
          <a:p>
            <a:pPr algn="just">
              <a:lnSpc>
                <a:spcPct val="107000"/>
              </a:lnSpc>
            </a:pPr>
            <a:endParaRPr lang="es-EC" sz="2400" dirty="0" smtClean="0">
              <a:solidFill>
                <a:srgbClr val="1C528D"/>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s-EC" sz="2400" dirty="0" smtClean="0">
                <a:solidFill>
                  <a:srgbClr val="1F67B0"/>
                </a:solidFill>
                <a:latin typeface="Times New Roman" panose="02020603050405020304" pitchFamily="18" charset="0"/>
                <a:cs typeface="Times New Roman" panose="02020603050405020304" pitchFamily="18" charset="0"/>
              </a:rPr>
              <a:t>Considerando </a:t>
            </a:r>
            <a:r>
              <a:rPr lang="es-EC" sz="2400" dirty="0">
                <a:solidFill>
                  <a:srgbClr val="1F67B0"/>
                </a:solidFill>
                <a:latin typeface="Times New Roman" panose="02020603050405020304" pitchFamily="18" charset="0"/>
                <a:cs typeface="Times New Roman" panose="02020603050405020304" pitchFamily="18" charset="0"/>
              </a:rPr>
              <a:t>lo determinado en el artículo 68 del COA la competencia es irrenunciable, por lo que se entendería que aún </a:t>
            </a:r>
            <a:r>
              <a:rPr lang="es-EC" sz="2400" dirty="0" smtClean="0">
                <a:solidFill>
                  <a:srgbClr val="1F67B0"/>
                </a:solidFill>
                <a:latin typeface="Times New Roman" panose="02020603050405020304" pitchFamily="18" charset="0"/>
                <a:cs typeface="Times New Roman" panose="02020603050405020304" pitchFamily="18" charset="0"/>
              </a:rPr>
              <a:t>en caso de silencio administrativo positivo </a:t>
            </a:r>
            <a:r>
              <a:rPr lang="es-EC" sz="2400" dirty="0">
                <a:solidFill>
                  <a:srgbClr val="1F67B0"/>
                </a:solidFill>
                <a:latin typeface="Times New Roman" panose="02020603050405020304" pitchFamily="18" charset="0"/>
                <a:cs typeface="Times New Roman" panose="02020603050405020304" pitchFamily="18" charset="0"/>
              </a:rPr>
              <a:t>la administración debe emitir un pronunciamiento, más aún en atención al artículo 202 </a:t>
            </a:r>
            <a:r>
              <a:rPr lang="es-EC" sz="2400" dirty="0" smtClean="0">
                <a:solidFill>
                  <a:srgbClr val="1F67B0"/>
                </a:solidFill>
                <a:latin typeface="Times New Roman" panose="02020603050405020304" pitchFamily="18" charset="0"/>
                <a:cs typeface="Times New Roman" panose="02020603050405020304" pitchFamily="18" charset="0"/>
              </a:rPr>
              <a:t>del COA que </a:t>
            </a:r>
            <a:r>
              <a:rPr lang="es-EC" sz="2400" dirty="0">
                <a:solidFill>
                  <a:srgbClr val="1F67B0"/>
                </a:solidFill>
                <a:latin typeface="Times New Roman" panose="02020603050405020304" pitchFamily="18" charset="0"/>
                <a:cs typeface="Times New Roman" panose="02020603050405020304" pitchFamily="18" charset="0"/>
              </a:rPr>
              <a:t>determina expresamente: </a:t>
            </a:r>
            <a:r>
              <a:rPr lang="es-EC" sz="2400" i="1" dirty="0" smtClean="0">
                <a:solidFill>
                  <a:srgbClr val="1F67B0"/>
                </a:solidFill>
                <a:latin typeface="Times New Roman" panose="02020603050405020304" pitchFamily="18" charset="0"/>
                <a:cs typeface="Times New Roman" panose="02020603050405020304" pitchFamily="18" charset="0"/>
              </a:rPr>
              <a:t>“(…)El </a:t>
            </a:r>
            <a:r>
              <a:rPr lang="es-EC" sz="2400" i="1" dirty="0">
                <a:solidFill>
                  <a:srgbClr val="1F67B0"/>
                </a:solidFill>
                <a:latin typeface="Times New Roman" panose="02020603050405020304" pitchFamily="18" charset="0"/>
                <a:cs typeface="Times New Roman" panose="02020603050405020304" pitchFamily="18" charset="0"/>
              </a:rPr>
              <a:t>vencimiento de los plazos previstos para resolver no exime al órgano competente de su obligación de emitir el acto </a:t>
            </a:r>
            <a:r>
              <a:rPr lang="es-EC" sz="2400" i="1" dirty="0" smtClean="0">
                <a:solidFill>
                  <a:srgbClr val="1F67B0"/>
                </a:solidFill>
                <a:latin typeface="Times New Roman" panose="02020603050405020304" pitchFamily="18" charset="0"/>
                <a:cs typeface="Times New Roman" panose="02020603050405020304" pitchFamily="18" charset="0"/>
              </a:rPr>
              <a:t>administrativo (…)”.</a:t>
            </a:r>
            <a:endParaRPr lang="es-EC" sz="2400" i="1" dirty="0">
              <a:solidFill>
                <a:srgbClr val="1F67B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158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4831" y="1127290"/>
            <a:ext cx="10919449" cy="769441"/>
          </a:xfrm>
          <a:prstGeom prst="rect">
            <a:avLst/>
          </a:prstGeom>
        </p:spPr>
        <p:txBody>
          <a:bodyPr wrap="square">
            <a:spAutoFit/>
          </a:bodyPr>
          <a:lstStyle/>
          <a:p>
            <a:r>
              <a:rPr lang="es-EC" sz="4400" dirty="0" smtClean="0">
                <a:solidFill>
                  <a:srgbClr val="1F67B0"/>
                </a:solidFill>
                <a:latin typeface="Bebas Neue" panose="020B0606020202050201" pitchFamily="34" charset="0"/>
              </a:rPr>
              <a:t>1.2.2 </a:t>
            </a:r>
            <a:r>
              <a:rPr lang="es-EC" sz="4400" dirty="0">
                <a:solidFill>
                  <a:srgbClr val="1F67B0"/>
                </a:solidFill>
                <a:latin typeface="Bebas Neue" panose="020B0606020202050201" pitchFamily="34" charset="0"/>
              </a:rPr>
              <a:t>silencio administrativo </a:t>
            </a:r>
            <a:r>
              <a:rPr lang="es-EC" sz="4400" dirty="0" smtClean="0">
                <a:solidFill>
                  <a:srgbClr val="1F67B0"/>
                </a:solidFill>
                <a:latin typeface="Bebas Neue" panose="020B0606020202050201" pitchFamily="34" charset="0"/>
              </a:rPr>
              <a:t>NEGATIVO</a:t>
            </a:r>
            <a:endParaRPr lang="es-EC" sz="4400" dirty="0">
              <a:solidFill>
                <a:srgbClr val="1F67B0"/>
              </a:solidFill>
              <a:latin typeface="Bebas Neue" panose="020B0606020202050201" pitchFamily="34" charset="0"/>
            </a:endParaRPr>
          </a:p>
        </p:txBody>
      </p:sp>
      <p:sp>
        <p:nvSpPr>
          <p:cNvPr id="6" name="Rectángulo 5"/>
          <p:cNvSpPr/>
          <p:nvPr/>
        </p:nvSpPr>
        <p:spPr>
          <a:xfrm>
            <a:off x="811156" y="2176529"/>
            <a:ext cx="10187401" cy="4340181"/>
          </a:xfrm>
          <a:prstGeom prst="rect">
            <a:avLst/>
          </a:prstGeom>
          <a:solidFill>
            <a:schemeClr val="bg1">
              <a:lumMod val="85000"/>
            </a:schemeClr>
          </a:solidFill>
        </p:spPr>
        <p:txBody>
          <a:bodyPr wrap="square" anchor="ctr" anchorCtr="0">
            <a:noAutofit/>
          </a:bodyPr>
          <a:lstStyle/>
          <a:p>
            <a:pPr algn="just">
              <a:lnSpc>
                <a:spcPct val="107000"/>
              </a:lnSpc>
            </a:pPr>
            <a:r>
              <a:rPr lang="es-EC" sz="2000" i="1" dirty="0">
                <a:solidFill>
                  <a:srgbClr val="1C528D"/>
                </a:solidFill>
                <a:latin typeface="Times New Roman" panose="02020603050405020304" pitchFamily="18" charset="0"/>
                <a:cs typeface="Times New Roman" panose="02020603050405020304" pitchFamily="18" charset="0"/>
              </a:rPr>
              <a:t>El Silencio Administrativo Negativo contempla la presunción de que las pretensiones del  ciudadano o administrado han sido negadas</a:t>
            </a:r>
            <a:r>
              <a:rPr lang="es-EC" sz="2000" i="1" dirty="0" smtClean="0">
                <a:solidFill>
                  <a:srgbClr val="1C528D"/>
                </a:solidFill>
                <a:latin typeface="Times New Roman" panose="02020603050405020304" pitchFamily="18" charset="0"/>
                <a:cs typeface="Times New Roman" panose="02020603050405020304" pitchFamily="18" charset="0"/>
              </a:rPr>
              <a:t>.</a:t>
            </a:r>
          </a:p>
          <a:p>
            <a:pPr algn="just">
              <a:lnSpc>
                <a:spcPct val="107000"/>
              </a:lnSpc>
            </a:pPr>
            <a:endParaRPr lang="es-EC" sz="2000" i="1" dirty="0" smtClean="0">
              <a:solidFill>
                <a:srgbClr val="1C528D"/>
              </a:solidFill>
              <a:latin typeface="Times New Roman" panose="02020603050405020304" pitchFamily="18" charset="0"/>
              <a:cs typeface="Times New Roman" panose="02020603050405020304" pitchFamily="18" charset="0"/>
            </a:endParaRPr>
          </a:p>
          <a:p>
            <a:pPr algn="just">
              <a:lnSpc>
                <a:spcPct val="107000"/>
              </a:lnSpc>
            </a:pPr>
            <a:r>
              <a:rPr lang="es-EC" sz="2000" i="1" dirty="0" smtClean="0">
                <a:solidFill>
                  <a:srgbClr val="1C528D"/>
                </a:solidFill>
                <a:latin typeface="Times New Roman" panose="02020603050405020304" pitchFamily="18" charset="0"/>
                <a:cs typeface="Times New Roman" panose="02020603050405020304" pitchFamily="18" charset="0"/>
              </a:rPr>
              <a:t>El </a:t>
            </a:r>
            <a:r>
              <a:rPr lang="es-EC" sz="2000" i="1" dirty="0">
                <a:solidFill>
                  <a:srgbClr val="1C528D"/>
                </a:solidFill>
                <a:latin typeface="Times New Roman" panose="02020603050405020304" pitchFamily="18" charset="0"/>
                <a:cs typeface="Times New Roman" panose="02020603050405020304" pitchFamily="18" charset="0"/>
              </a:rPr>
              <a:t>propósito de esa negativa es permitir la impugnación en vía administrativa y judicial</a:t>
            </a:r>
            <a:r>
              <a:rPr lang="es-EC" sz="2000" i="1" dirty="0" smtClean="0">
                <a:solidFill>
                  <a:srgbClr val="1C528D"/>
                </a:solidFill>
                <a:latin typeface="Times New Roman" panose="02020603050405020304" pitchFamily="18" charset="0"/>
                <a:cs typeface="Times New Roman" panose="02020603050405020304" pitchFamily="18" charset="0"/>
              </a:rPr>
              <a:t>.</a:t>
            </a:r>
          </a:p>
          <a:p>
            <a:pPr algn="just">
              <a:lnSpc>
                <a:spcPct val="107000"/>
              </a:lnSpc>
            </a:pPr>
            <a:r>
              <a:rPr lang="es-EC" sz="2000" i="1" dirty="0" smtClean="0">
                <a:solidFill>
                  <a:srgbClr val="1C528D"/>
                </a:solidFill>
                <a:latin typeface="Times New Roman" panose="02020603050405020304" pitchFamily="18" charset="0"/>
                <a:cs typeface="Times New Roman" panose="02020603050405020304" pitchFamily="18" charset="0"/>
              </a:rPr>
              <a:t>En </a:t>
            </a:r>
            <a:r>
              <a:rPr lang="es-EC" sz="2000" i="1" dirty="0">
                <a:solidFill>
                  <a:srgbClr val="1C528D"/>
                </a:solidFill>
                <a:latin typeface="Times New Roman" panose="02020603050405020304" pitchFamily="18" charset="0"/>
                <a:cs typeface="Times New Roman" panose="02020603050405020304" pitchFamily="18" charset="0"/>
              </a:rPr>
              <a:t>el Ecuador el silencio administrativo negativo es la excepción a la regla general del silencio administrativo positivo</a:t>
            </a:r>
            <a:r>
              <a:rPr lang="es-EC" sz="2000" i="1" dirty="0" smtClean="0">
                <a:solidFill>
                  <a:srgbClr val="1C528D"/>
                </a:solidFill>
                <a:latin typeface="Times New Roman" panose="02020603050405020304" pitchFamily="18" charset="0"/>
                <a:cs typeface="Times New Roman" panose="02020603050405020304" pitchFamily="18" charset="0"/>
              </a:rPr>
              <a:t>.</a:t>
            </a:r>
          </a:p>
          <a:p>
            <a:pPr algn="just">
              <a:lnSpc>
                <a:spcPct val="107000"/>
              </a:lnSpc>
            </a:pPr>
            <a:endParaRPr lang="es-EC" sz="2000" i="1" dirty="0">
              <a:solidFill>
                <a:srgbClr val="1C528D"/>
              </a:solidFill>
              <a:latin typeface="Times New Roman" panose="02020603050405020304" pitchFamily="18" charset="0"/>
              <a:cs typeface="Times New Roman" panose="02020603050405020304" pitchFamily="18" charset="0"/>
            </a:endParaRPr>
          </a:p>
          <a:p>
            <a:pPr algn="just">
              <a:lnSpc>
                <a:spcPct val="107000"/>
              </a:lnSpc>
            </a:pPr>
            <a:r>
              <a:rPr lang="es-EC" sz="2000" i="1" dirty="0">
                <a:solidFill>
                  <a:srgbClr val="1C528D"/>
                </a:solidFill>
                <a:latin typeface="Times New Roman" panose="02020603050405020304" pitchFamily="18" charset="0"/>
                <a:cs typeface="Times New Roman" panose="02020603050405020304" pitchFamily="18" charset="0"/>
              </a:rPr>
              <a:t>En cuanto a la aplicación del silencio administrativo negativo, la Procuraduría General del Estado en Pronunciamiento No. 15197 de 20 de agosto de 2021, analizó el artículo 85 de la Ley Orgánica de la Contraloría General del Estado prevé “denegación tácita”.</a:t>
            </a:r>
          </a:p>
        </p:txBody>
      </p:sp>
    </p:spTree>
    <p:extLst>
      <p:ext uri="{BB962C8B-B14F-4D97-AF65-F5344CB8AC3E}">
        <p14:creationId xmlns:p14="http://schemas.microsoft.com/office/powerpoint/2010/main" val="2045356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1088</TotalTime>
  <Words>852</Words>
  <Application>Microsoft Office PowerPoint</Application>
  <PresentationFormat>Panorámica</PresentationFormat>
  <Paragraphs>45</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Alien League</vt:lpstr>
      <vt:lpstr>Arial</vt:lpstr>
      <vt:lpstr>Bebas Neue</vt:lpstr>
      <vt:lpstr>Calibri</vt:lpstr>
      <vt:lpstr>Montserrat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Sangucho Alexander</dc:creator>
  <cp:lastModifiedBy>Flores Angel</cp:lastModifiedBy>
  <cp:revision>188</cp:revision>
  <dcterms:created xsi:type="dcterms:W3CDTF">2019-10-24T18:57:31Z</dcterms:created>
  <dcterms:modified xsi:type="dcterms:W3CDTF">2021-10-07T18:24:07Z</dcterms:modified>
</cp:coreProperties>
</file>