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308" r:id="rId2"/>
    <p:sldId id="257" r:id="rId3"/>
    <p:sldId id="266" r:id="rId4"/>
    <p:sldId id="258" r:id="rId5"/>
    <p:sldId id="267" r:id="rId6"/>
    <p:sldId id="268" r:id="rId7"/>
    <p:sldId id="269" r:id="rId8"/>
    <p:sldId id="270" r:id="rId9"/>
    <p:sldId id="259" r:id="rId10"/>
    <p:sldId id="272" r:id="rId11"/>
    <p:sldId id="273" r:id="rId12"/>
    <p:sldId id="274" r:id="rId13"/>
    <p:sldId id="275" r:id="rId14"/>
    <p:sldId id="277" r:id="rId15"/>
    <p:sldId id="278" r:id="rId16"/>
    <p:sldId id="279" r:id="rId17"/>
    <p:sldId id="260" r:id="rId18"/>
    <p:sldId id="261" r:id="rId19"/>
    <p:sldId id="262" r:id="rId20"/>
    <p:sldId id="280" r:id="rId21"/>
    <p:sldId id="281" r:id="rId22"/>
    <p:sldId id="282" r:id="rId23"/>
    <p:sldId id="283" r:id="rId24"/>
    <p:sldId id="284" r:id="rId25"/>
    <p:sldId id="285" r:id="rId26"/>
    <p:sldId id="263" r:id="rId27"/>
    <p:sldId id="286" r:id="rId28"/>
    <p:sldId id="287" r:id="rId29"/>
    <p:sldId id="288" r:id="rId30"/>
    <p:sldId id="289"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26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snapToGrid="0" snapToObjects="1">
      <p:cViewPr varScale="1">
        <p:scale>
          <a:sx n="77" d="100"/>
          <a:sy n="77" d="100"/>
        </p:scale>
        <p:origin x="15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0C321-C9E0-48FC-94C0-C9940B19C448}" type="datetimeFigureOut">
              <a:rPr lang="es-EC" smtClean="0"/>
              <a:t>17/06/2025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593EC-2DEE-4F14-BD42-9607DAB5F419}" type="slidenum">
              <a:rPr lang="es-EC" smtClean="0"/>
              <a:t>‹Nº›</a:t>
            </a:fld>
            <a:endParaRPr lang="es-EC"/>
          </a:p>
        </p:txBody>
      </p:sp>
    </p:spTree>
    <p:extLst>
      <p:ext uri="{BB962C8B-B14F-4D97-AF65-F5344CB8AC3E}">
        <p14:creationId xmlns:p14="http://schemas.microsoft.com/office/powerpoint/2010/main" val="30539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Logotipo&#10;&#10;El contenido generado por IA puede ser incorrecto.">
            <a:extLst>
              <a:ext uri="{FF2B5EF4-FFF2-40B4-BE49-F238E27FC236}">
                <a16:creationId xmlns:a16="http://schemas.microsoft.com/office/drawing/2014/main" id="{B001F650-676E-9D6A-6239-284ED82183C5}"/>
              </a:ext>
            </a:extLst>
          </p:cNvPr>
          <p:cNvPicPr>
            <a:picLocks noChangeAspect="1"/>
          </p:cNvPicPr>
          <p:nvPr userDrawn="1"/>
        </p:nvPicPr>
        <p:blipFill>
          <a:blip r:embed="rId13">
            <a:alphaModFix amt="20000"/>
          </a:blip>
          <a:stretch>
            <a:fillRect/>
          </a:stretch>
        </p:blipFill>
        <p:spPr>
          <a:xfrm>
            <a:off x="7326304" y="5127336"/>
            <a:ext cx="1721279" cy="159413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GU&#205;A%20PARA%20CALIFICACI&#211;N%20DE%20OFERTAS.xls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C9F9100-219B-1C90-72BE-D2E717021480}"/>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3" name="Imagen 2" descr="Interfaz de usuario gráfica&#10;&#10;El contenido generado por IA puede ser incorrecto.">
            <a:extLst>
              <a:ext uri="{FF2B5EF4-FFF2-40B4-BE49-F238E27FC236}">
                <a16:creationId xmlns:a16="http://schemas.microsoft.com/office/drawing/2014/main" id="{70084DD7-A7D2-C3A4-55AC-81111A5EB129}"/>
              </a:ext>
            </a:extLst>
          </p:cNvPr>
          <p:cNvPicPr>
            <a:picLocks noChangeAspect="1"/>
          </p:cNvPicPr>
          <p:nvPr/>
        </p:nvPicPr>
        <p:blipFill>
          <a:blip r:embed="rId2"/>
          <a:stretch>
            <a:fillRect/>
          </a:stretch>
        </p:blipFill>
        <p:spPr>
          <a:xfrm>
            <a:off x="725645" y="188843"/>
            <a:ext cx="7692710" cy="6505148"/>
          </a:xfrm>
          <a:prstGeom prst="rect">
            <a:avLst/>
          </a:prstGeom>
        </p:spPr>
      </p:pic>
    </p:spTree>
    <p:extLst>
      <p:ext uri="{BB962C8B-B14F-4D97-AF65-F5344CB8AC3E}">
        <p14:creationId xmlns:p14="http://schemas.microsoft.com/office/powerpoint/2010/main" val="275180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051"/>
            <a:ext cx="8229600" cy="6341165"/>
          </a:xfrm>
        </p:spPr>
        <p:txBody>
          <a:bodyPr>
            <a:normAutofit/>
          </a:bodyPr>
          <a:lstStyle/>
          <a:p>
            <a:pPr marL="0" indent="0" algn="just">
              <a:buNone/>
            </a:pPr>
            <a:r>
              <a:rPr lang="es-EC" sz="2000" b="1" dirty="0">
                <a:latin typeface="Sitka Banner" panose="02000505000000020004" pitchFamily="2" charset="0"/>
              </a:rPr>
              <a:t>1) CONVOCATORIA:</a:t>
            </a:r>
            <a:r>
              <a:rPr lang="es-EC" sz="2000" dirty="0">
                <a:latin typeface="Sitka Banner" panose="02000505000000020004" pitchFamily="2" charset="0"/>
              </a:rPr>
              <a:t> La entidad contratante, a través del Portal COMPRASPÚBLICAS, publicará el proceso de contratación e invitará a participar a profesionales, micro o pequeñas empresas, artesanos o actores de la economía popular y solidaria, domiciliados en el siguiente orden: cantón, provincia en que se ejecutará la obra y finalmente a nivel nacional;</a:t>
            </a:r>
          </a:p>
          <a:p>
            <a:pPr marL="0" indent="0" algn="just">
              <a:buNone/>
            </a:pPr>
            <a:endParaRPr lang="es-EC" sz="2000" dirty="0">
              <a:latin typeface="Sitka Banner" panose="02000505000000020004" pitchFamily="2" charset="0"/>
            </a:endParaRPr>
          </a:p>
          <a:p>
            <a:pPr marL="0" indent="0" algn="just">
              <a:buNone/>
            </a:pPr>
            <a:r>
              <a:rPr lang="es-EC" sz="2000" b="1" dirty="0">
                <a:latin typeface="Sitka Banner" panose="02000505000000020004" pitchFamily="2" charset="0"/>
              </a:rPr>
              <a:t>2) ACEPTACIÓN:</a:t>
            </a:r>
            <a:r>
              <a:rPr lang="es-EC" sz="2000" dirty="0">
                <a:latin typeface="Sitka Banner" panose="02000505000000020004" pitchFamily="2" charset="0"/>
              </a:rPr>
              <a:t> Existe una etapa de aceptación del proveedor en la cual declara su interés en participar en el proceso de contratación.</a:t>
            </a:r>
          </a:p>
          <a:p>
            <a:pPr algn="just"/>
            <a:endParaRPr lang="es-EC" sz="2000" dirty="0">
              <a:latin typeface="Sitka Banner" panose="02000505000000020004" pitchFamily="2" charset="0"/>
            </a:endParaRPr>
          </a:p>
          <a:p>
            <a:pPr algn="just"/>
            <a:endParaRPr lang="es-EC" sz="2000" dirty="0">
              <a:latin typeface="Sitka Banner" panose="02000505000000020004" pitchFamily="2" charset="0"/>
            </a:endParaRPr>
          </a:p>
          <a:p>
            <a:pPr algn="just"/>
            <a:endParaRPr lang="es-EC" sz="2000" dirty="0">
              <a:latin typeface="Sitka Banner" panose="02000505000000020004" pitchFamily="2" charset="0"/>
            </a:endParaRPr>
          </a:p>
          <a:p>
            <a:pPr algn="just"/>
            <a:endParaRPr lang="es-EC" sz="2000" dirty="0">
              <a:latin typeface="Sitka Banner" panose="02000505000000020004" pitchFamily="2" charset="0"/>
            </a:endParaRPr>
          </a:p>
          <a:p>
            <a:pPr algn="just"/>
            <a:endParaRPr lang="es-EC" sz="2000" dirty="0">
              <a:latin typeface="Sitka Banner" panose="02000505000000020004" pitchFamily="2" charset="0"/>
            </a:endParaRPr>
          </a:p>
          <a:p>
            <a:pPr algn="just"/>
            <a:endParaRPr lang="es-EC" sz="2000" dirty="0">
              <a:latin typeface="Sitka Banner" panose="02000505000000020004" pitchFamily="2" charset="0"/>
            </a:endParaRPr>
          </a:p>
          <a:p>
            <a:pPr lvl="1" algn="just"/>
            <a:r>
              <a:rPr lang="es-EC" sz="1400" b="1" dirty="0">
                <a:solidFill>
                  <a:srgbClr val="FF0000"/>
                </a:solidFill>
                <a:latin typeface="Sitka Banner" panose="02000505000000020004" pitchFamily="2" charset="0"/>
              </a:rPr>
              <a:t>{RLOSNCP: Art. 75.- Modificación del cronograma.-}</a:t>
            </a:r>
          </a:p>
          <a:p>
            <a:pPr marL="0" indent="0" algn="just">
              <a:buNone/>
            </a:pPr>
            <a:r>
              <a:rPr lang="es-EC" sz="1800" dirty="0">
                <a:solidFill>
                  <a:srgbClr val="FF0000"/>
                </a:solidFill>
                <a:latin typeface="Sitka Banner" panose="02000505000000020004" pitchFamily="2" charset="0"/>
              </a:rPr>
              <a:t>		La máxima autoridad de la entidad contratante, su delegado o la comisión técnica 		de considerarlo necesario mediante resolución motivada y publicada en el Portal 		COMPRASPÚBLICAS, podrá modificar el cronograma del proceso hasta la fecha 		límite en la etapa de preguntas, respuesta y aclaraciones.</a:t>
            </a:r>
          </a:p>
          <a:p>
            <a:pPr algn="just"/>
            <a:endParaRPr sz="2000" dirty="0">
              <a:latin typeface="Sitka Banner" panose="02000505000000020004" pitchFamily="2" charset="0"/>
            </a:endParaRPr>
          </a:p>
        </p:txBody>
      </p:sp>
      <p:pic>
        <p:nvPicPr>
          <p:cNvPr id="4" name="Imagen 3" descr="Tabla&#10;&#10;El contenido generado por IA puede ser incorrecto.">
            <a:extLst>
              <a:ext uri="{FF2B5EF4-FFF2-40B4-BE49-F238E27FC236}">
                <a16:creationId xmlns:a16="http://schemas.microsoft.com/office/drawing/2014/main" id="{ECB72548-AED8-B727-5E46-627C06AF3D33}"/>
              </a:ext>
            </a:extLst>
          </p:cNvPr>
          <p:cNvPicPr>
            <a:picLocks noChangeAspect="1"/>
          </p:cNvPicPr>
          <p:nvPr/>
        </p:nvPicPr>
        <p:blipFill>
          <a:blip r:embed="rId2"/>
          <a:srcRect b="4021"/>
          <a:stretch>
            <a:fillRect/>
          </a:stretch>
        </p:blipFill>
        <p:spPr>
          <a:xfrm>
            <a:off x="2012840" y="3053105"/>
            <a:ext cx="4280342" cy="1707737"/>
          </a:xfrm>
          <a:prstGeom prst="rect">
            <a:avLst/>
          </a:prstGeom>
        </p:spPr>
      </p:pic>
      <p:sp>
        <p:nvSpPr>
          <p:cNvPr id="5" name="Content Placeholder 2">
            <a:extLst>
              <a:ext uri="{FF2B5EF4-FFF2-40B4-BE49-F238E27FC236}">
                <a16:creationId xmlns:a16="http://schemas.microsoft.com/office/drawing/2014/main" id="{F9437D9F-5F0A-7C4A-046A-76FCEE2B8271}"/>
              </a:ext>
            </a:extLst>
          </p:cNvPr>
          <p:cNvSpPr txBox="1">
            <a:spLocks/>
          </p:cNvSpPr>
          <p:nvPr/>
        </p:nvSpPr>
        <p:spPr>
          <a:xfrm>
            <a:off x="6401657" y="3906974"/>
            <a:ext cx="2494721" cy="4174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C" sz="2000" dirty="0">
                <a:latin typeface="Sitka Banner" panose="02000505000000020004" pitchFamily="2" charset="0"/>
              </a:rPr>
              <a:t>Exclusivo del Pliego</a:t>
            </a:r>
          </a:p>
        </p:txBody>
      </p:sp>
    </p:spTree>
    <p:extLst>
      <p:ext uri="{BB962C8B-B14F-4D97-AF65-F5344CB8AC3E}">
        <p14:creationId xmlns:p14="http://schemas.microsoft.com/office/powerpoint/2010/main" val="390923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051"/>
            <a:ext cx="8229600" cy="6341165"/>
          </a:xfrm>
        </p:spPr>
        <p:txBody>
          <a:bodyPr>
            <a:normAutofit/>
          </a:bodyPr>
          <a:lstStyle/>
          <a:p>
            <a:pPr marL="0" indent="0" algn="just">
              <a:buNone/>
            </a:pPr>
            <a:r>
              <a:rPr lang="es-EC" sz="2000" b="1" dirty="0">
                <a:latin typeface="Sitka Banner" panose="02000505000000020004" pitchFamily="2" charset="0"/>
              </a:rPr>
              <a:t>3) PREGUNTAS Y RESPUESTAS:</a:t>
            </a:r>
            <a:r>
              <a:rPr lang="es-EC" sz="2000" dirty="0">
                <a:latin typeface="Sitka Banner" panose="02000505000000020004" pitchFamily="2" charset="0"/>
              </a:rPr>
              <a:t> Se ejecutará la etapa de preguntas, respuestas y aclaraciones;</a:t>
            </a:r>
          </a:p>
          <a:p>
            <a:pPr marL="0" indent="0" algn="just">
              <a:buNone/>
            </a:pPr>
            <a:endParaRPr lang="es-EC" sz="2000" dirty="0">
              <a:latin typeface="Sitka Banner" panose="02000505000000020004" pitchFamily="2" charset="0"/>
            </a:endParaRPr>
          </a:p>
          <a:p>
            <a:pPr marL="0" indent="0" algn="ctr">
              <a:buNone/>
            </a:pPr>
            <a:r>
              <a:rPr lang="es-EC" sz="1800" b="1" dirty="0">
                <a:latin typeface="Sitka Banner" panose="02000505000000020004" pitchFamily="2" charset="0"/>
              </a:rPr>
              <a:t>{NORMATIVA SECUNDARIA: Art. 111.- Preguntas, respuestas y aclaraciones.- }: </a:t>
            </a:r>
          </a:p>
          <a:p>
            <a:pPr marL="0" indent="0" algn="just">
              <a:buNone/>
            </a:pPr>
            <a:endParaRPr lang="es-EC" sz="1800" b="1" dirty="0">
              <a:latin typeface="Sitka Banner" panose="02000505000000020004" pitchFamily="2" charset="0"/>
            </a:endParaRPr>
          </a:p>
          <a:p>
            <a:pPr marL="0" indent="0" algn="just">
              <a:buNone/>
            </a:pPr>
            <a:r>
              <a:rPr lang="es-EC" sz="1800" b="1" dirty="0">
                <a:solidFill>
                  <a:srgbClr val="00B0F0"/>
                </a:solidFill>
                <a:latin typeface="Sitka Banner" panose="02000505000000020004" pitchFamily="2" charset="0"/>
              </a:rPr>
              <a:t>PREGUNTAS:</a:t>
            </a:r>
            <a:r>
              <a:rPr lang="es-EC" sz="1800" b="1" dirty="0">
                <a:latin typeface="Sitka Banner" panose="02000505000000020004" pitchFamily="2" charset="0"/>
              </a:rPr>
              <a:t> </a:t>
            </a:r>
            <a:r>
              <a:rPr lang="es-EC" sz="1800" dirty="0">
                <a:latin typeface="Sitka Banner" panose="02000505000000020004" pitchFamily="2" charset="0"/>
              </a:rPr>
              <a:t>“…contados a partir de la fecha de publicación de la convocatoria en el portal COMPRASPÚBLICAS:…”</a:t>
            </a: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r>
              <a:rPr lang="es-EC" sz="1800" dirty="0">
                <a:solidFill>
                  <a:srgbClr val="00B0F0"/>
                </a:solidFill>
                <a:latin typeface="Sitka Banner" panose="02000505000000020004" pitchFamily="2" charset="0"/>
              </a:rPr>
              <a:t>RESPUESTAS:</a:t>
            </a:r>
            <a:r>
              <a:rPr lang="es-EC" sz="1800" dirty="0">
                <a:latin typeface="Sitka Banner" panose="02000505000000020004" pitchFamily="2" charset="0"/>
              </a:rPr>
              <a:t> “…La Comisión Técnica o el servidor designado por la máxima autoridad o su delegado para llevar adelante el procedimiento, </a:t>
            </a:r>
            <a:r>
              <a:rPr lang="es-EC" sz="1800" u="sng" dirty="0">
                <a:latin typeface="Sitka Banner" panose="02000505000000020004" pitchFamily="2" charset="0"/>
              </a:rPr>
              <a:t>en un término mínimo de dos (2) días y máximo de seis (6) días contado a partir de la fecha límite para recibir las preguntas</a:t>
            </a:r>
            <a:r>
              <a:rPr lang="es-EC" sz="1800" dirty="0">
                <a:latin typeface="Sitka Banner" panose="02000505000000020004" pitchFamily="2" charset="0"/>
              </a:rPr>
              <a:t>, emitirá las respuestas o aclaraciones a través del portal COMPRASPÚBLICAS, las cuales podrán modificar el pliego, siempre que estas modificaciones no alteren el objeto del contrato, el plazo y/o el presupuesto referencial.</a:t>
            </a:r>
          </a:p>
          <a:p>
            <a:pPr marL="0" indent="0" algn="just">
              <a:buNone/>
            </a:pPr>
            <a:r>
              <a:rPr lang="es-EC" sz="1800" b="1" dirty="0">
                <a:solidFill>
                  <a:srgbClr val="FF0000"/>
                </a:solidFill>
                <a:latin typeface="Sitka Banner" panose="02000505000000020004" pitchFamily="2" charset="0"/>
              </a:rPr>
              <a:t>Todas las respuestas y aclaraciones, impliquen o no modificación al pliego, se deberán notificar a todos los participantes a través del portal COMPRASPÚBLICAS….”</a:t>
            </a: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p:txBody>
      </p:sp>
      <p:pic>
        <p:nvPicPr>
          <p:cNvPr id="2" name="Imagen 1" descr="Tabla&#10;&#10;El contenido generado por IA puede ser incorrecto.">
            <a:extLst>
              <a:ext uri="{FF2B5EF4-FFF2-40B4-BE49-F238E27FC236}">
                <a16:creationId xmlns:a16="http://schemas.microsoft.com/office/drawing/2014/main" id="{4052BCDE-A39B-4997-7429-FC59880A5B50}"/>
              </a:ext>
            </a:extLst>
          </p:cNvPr>
          <p:cNvPicPr>
            <a:picLocks noChangeAspect="1"/>
          </p:cNvPicPr>
          <p:nvPr/>
        </p:nvPicPr>
        <p:blipFill>
          <a:blip r:embed="rId2"/>
          <a:stretch>
            <a:fillRect/>
          </a:stretch>
        </p:blipFill>
        <p:spPr>
          <a:xfrm>
            <a:off x="1871980" y="2633662"/>
            <a:ext cx="5400040" cy="1590675"/>
          </a:xfrm>
          <a:prstGeom prst="rect">
            <a:avLst/>
          </a:prstGeom>
        </p:spPr>
      </p:pic>
    </p:spTree>
    <p:extLst>
      <p:ext uri="{BB962C8B-B14F-4D97-AF65-F5344CB8AC3E}">
        <p14:creationId xmlns:p14="http://schemas.microsoft.com/office/powerpoint/2010/main" val="126052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051"/>
            <a:ext cx="8229600" cy="6341165"/>
          </a:xfrm>
        </p:spPr>
        <p:txBody>
          <a:bodyPr>
            <a:normAutofit fontScale="92500" lnSpcReduction="20000"/>
          </a:bodyPr>
          <a:lstStyle/>
          <a:p>
            <a:pPr marL="0" indent="0" algn="just">
              <a:buNone/>
            </a:pPr>
            <a:r>
              <a:rPr lang="es-EC" sz="2000" b="1" dirty="0">
                <a:latin typeface="Sitka Banner" panose="02000505000000020004" pitchFamily="2" charset="0"/>
              </a:rPr>
              <a:t>4) ENTREGA DE OFERTAS:</a:t>
            </a:r>
            <a:r>
              <a:rPr lang="es-EC" sz="2000" dirty="0">
                <a:latin typeface="Sitka Banner" panose="02000505000000020004" pitchFamily="2" charset="0"/>
              </a:rPr>
              <a:t> Los proveedores invitados presentarán sus ofertas exclusivamente a través de una adhesión a las especificaciones técnicas, demás condiciones del pliego y al presupuesto referencial. A esta adhesión, únicamente se adjuntará los respaldos de la experiencia requerida;</a:t>
            </a:r>
          </a:p>
          <a:p>
            <a:pPr marL="0" indent="0" algn="ctr">
              <a:lnSpc>
                <a:spcPct val="170000"/>
              </a:lnSpc>
              <a:buNone/>
            </a:pPr>
            <a:r>
              <a:rPr lang="es-EC" sz="1800" b="1" dirty="0">
                <a:latin typeface="Sitka Banner" panose="02000505000000020004" pitchFamily="2" charset="0"/>
              </a:rPr>
              <a:t>{NORMATIVA SECUNDARIA: Art. 112.- Términos para la entrega de ofertas}: </a:t>
            </a:r>
          </a:p>
          <a:p>
            <a:pPr marL="0" indent="0" algn="just">
              <a:buNone/>
            </a:pPr>
            <a:endParaRPr lang="es-EC" sz="1800" b="1"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ctr">
              <a:buNone/>
            </a:pPr>
            <a:endParaRPr lang="es-EC" sz="1800" b="1" dirty="0">
              <a:latin typeface="Sitka Banner" panose="02000505000000020004" pitchFamily="2" charset="0"/>
            </a:endParaRPr>
          </a:p>
          <a:p>
            <a:pPr marL="0" indent="0" algn="ctr">
              <a:buNone/>
            </a:pPr>
            <a:endParaRPr lang="es-EC" sz="1800" b="1" dirty="0">
              <a:latin typeface="Sitka Banner" panose="02000505000000020004" pitchFamily="2" charset="0"/>
            </a:endParaRPr>
          </a:p>
          <a:p>
            <a:pPr marL="0" indent="0" algn="ctr">
              <a:buNone/>
            </a:pPr>
            <a:r>
              <a:rPr lang="es-EC" sz="1800" b="1" dirty="0">
                <a:latin typeface="Sitka Banner" panose="02000505000000020004" pitchFamily="2" charset="0"/>
              </a:rPr>
              <a:t>{NORMATIVA SECUNDARIA: Art. 113.- Forma de presentación de ofertas}: </a:t>
            </a:r>
          </a:p>
          <a:p>
            <a:pPr>
              <a:lnSpc>
                <a:spcPct val="107000"/>
              </a:lnSpc>
              <a:spcAft>
                <a:spcPts val="800"/>
              </a:spcAft>
              <a:buNone/>
            </a:pPr>
            <a:r>
              <a:rPr lang="es-EC" sz="1800" kern="100" dirty="0">
                <a:effectLst/>
                <a:latin typeface="Sitka Banner" panose="02000505000000020004" pitchFamily="2" charset="0"/>
                <a:ea typeface="Aptos" panose="020B0004020202020204" pitchFamily="34" charset="0"/>
                <a:cs typeface="Times New Roman" panose="02020603050405020304" pitchFamily="18" charset="0"/>
              </a:rPr>
              <a:t>“…La oferta se deberá presentar únicamente a través del portal COMPRASPÚBLICAS…”</a:t>
            </a:r>
          </a:p>
          <a:p>
            <a:pPr marL="0" indent="0" algn="just">
              <a:lnSpc>
                <a:spcPct val="107000"/>
              </a:lnSpc>
              <a:spcAft>
                <a:spcPts val="800"/>
              </a:spcAft>
              <a:buNone/>
            </a:pPr>
            <a:r>
              <a:rPr lang="es-EC" sz="1800" i="1" kern="100" dirty="0">
                <a:solidFill>
                  <a:srgbClr val="3A7C22"/>
                </a:solidFill>
                <a:effectLst/>
                <a:latin typeface="Sitka Banner" panose="02000505000000020004" pitchFamily="2" charset="0"/>
                <a:ea typeface="Aptos" panose="020B0004020202020204" pitchFamily="34" charset="0"/>
                <a:cs typeface="Times New Roman" panose="02020603050405020304" pitchFamily="18" charset="0"/>
              </a:rPr>
              <a:t>“…Las ofertas deberán ser presentadas por los participantes en los procedimientos de contratación pública </a:t>
            </a:r>
            <a:r>
              <a:rPr lang="es-EC" sz="1800" b="1" i="1" kern="100" dirty="0">
                <a:solidFill>
                  <a:srgbClr val="3A7C22"/>
                </a:solidFill>
                <a:effectLst/>
                <a:latin typeface="Sitka Banner" panose="02000505000000020004" pitchFamily="2" charset="0"/>
                <a:ea typeface="Aptos" panose="020B0004020202020204" pitchFamily="34" charset="0"/>
                <a:cs typeface="Times New Roman" panose="02020603050405020304" pitchFamily="18" charset="0"/>
              </a:rPr>
              <a:t>de manera independiente y sin vinculación </a:t>
            </a:r>
            <a:r>
              <a:rPr lang="es-EC" sz="1800" i="1" kern="100" dirty="0">
                <a:solidFill>
                  <a:srgbClr val="3A7C22"/>
                </a:solidFill>
                <a:effectLst/>
                <a:latin typeface="Sitka Banner" panose="02000505000000020004" pitchFamily="2" charset="0"/>
                <a:ea typeface="Aptos" panose="020B0004020202020204" pitchFamily="34" charset="0"/>
                <a:cs typeface="Times New Roman" panose="02020603050405020304" pitchFamily="18" charset="0"/>
              </a:rPr>
              <a:t>con otras ofertas, personas, compañías o grupos participantes en dicho procedimiento, ya sea de forma explícita u oculta; al tenor de los lineamientos establecidos en la presente normativa.</a:t>
            </a:r>
            <a:endParaRPr lang="es-EC" sz="1800" i="1" kern="100" dirty="0">
              <a:solidFill>
                <a:srgbClr val="3A7C22"/>
              </a:solidFill>
              <a:latin typeface="Sitka Banner" panose="02000505000000020004" pitchFamily="2" charset="0"/>
              <a:ea typeface="Aptos" panose="020B0004020202020204" pitchFamily="34" charset="0"/>
              <a:cs typeface="Times New Roman" panose="02020603050405020304" pitchFamily="18" charset="0"/>
            </a:endParaRPr>
          </a:p>
          <a:p>
            <a:pPr marL="0" indent="0" algn="just">
              <a:lnSpc>
                <a:spcPct val="107000"/>
              </a:lnSpc>
              <a:spcAft>
                <a:spcPts val="800"/>
              </a:spcAft>
              <a:buNone/>
            </a:pPr>
            <a:br>
              <a:rPr lang="es-EC" sz="1800" i="1" kern="100" dirty="0">
                <a:solidFill>
                  <a:srgbClr val="3A7C22"/>
                </a:solidFill>
                <a:effectLst/>
                <a:latin typeface="Sitka Banner" panose="02000505000000020004" pitchFamily="2" charset="0"/>
                <a:ea typeface="Aptos" panose="020B0004020202020204" pitchFamily="34" charset="0"/>
                <a:cs typeface="Times New Roman" panose="02020603050405020304" pitchFamily="18" charset="0"/>
              </a:rPr>
            </a:br>
            <a:r>
              <a:rPr lang="es-EC" sz="1800" i="1" kern="100" dirty="0">
                <a:solidFill>
                  <a:srgbClr val="3A7C22"/>
                </a:solidFill>
                <a:effectLst/>
                <a:latin typeface="Sitka Banner" panose="02000505000000020004" pitchFamily="2" charset="0"/>
                <a:ea typeface="Aptos" panose="020B0004020202020204" pitchFamily="34" charset="0"/>
                <a:cs typeface="Times New Roman" panose="02020603050405020304" pitchFamily="18" charset="0"/>
              </a:rPr>
              <a:t>En caso de detectarse la vinculación establecida en la Ley Orgánica del Sistema Nacional de Contratación Pública, las ofertas vinculadas quedarán inhabilitadas para participar en ese procedimiento; además, serán inhabilitados aquellos oferentes que participen en procedimientos de contratación cuyo objeto sea la fiscalización o supervisión de contratos, en los cuales el mismo oferente, persona natural, jurídica o su representante legal, haya sido adjudicado….”</a:t>
            </a:r>
            <a:endParaRPr lang="es-EC" sz="1800" kern="100" dirty="0">
              <a:effectLst/>
              <a:latin typeface="Sitka Banner" panose="02000505000000020004" pitchFamily="2" charset="0"/>
              <a:ea typeface="Aptos" panose="020B0004020202020204" pitchFamily="34" charset="0"/>
              <a:cs typeface="Times New Roman" panose="02020603050405020304" pitchFamily="18"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p:txBody>
      </p:sp>
      <p:pic>
        <p:nvPicPr>
          <p:cNvPr id="4" name="Imagen 3" descr="Tabla&#10;&#10;El contenido generado por IA puede ser incorrecto.">
            <a:extLst>
              <a:ext uri="{FF2B5EF4-FFF2-40B4-BE49-F238E27FC236}">
                <a16:creationId xmlns:a16="http://schemas.microsoft.com/office/drawing/2014/main" id="{DD4CB048-E310-1C04-9AB1-20C94C68E028}"/>
              </a:ext>
            </a:extLst>
          </p:cNvPr>
          <p:cNvPicPr>
            <a:picLocks noChangeAspect="1"/>
          </p:cNvPicPr>
          <p:nvPr/>
        </p:nvPicPr>
        <p:blipFill>
          <a:blip r:embed="rId2"/>
          <a:stretch>
            <a:fillRect/>
          </a:stretch>
        </p:blipFill>
        <p:spPr>
          <a:xfrm>
            <a:off x="2001188" y="1724646"/>
            <a:ext cx="5400040" cy="1381125"/>
          </a:xfrm>
          <a:prstGeom prst="rect">
            <a:avLst/>
          </a:prstGeom>
        </p:spPr>
      </p:pic>
    </p:spTree>
    <p:extLst>
      <p:ext uri="{BB962C8B-B14F-4D97-AF65-F5344CB8AC3E}">
        <p14:creationId xmlns:p14="http://schemas.microsoft.com/office/powerpoint/2010/main" val="109969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051"/>
            <a:ext cx="8229600" cy="6341165"/>
          </a:xfrm>
        </p:spPr>
        <p:txBody>
          <a:bodyPr>
            <a:normAutofit/>
          </a:bodyPr>
          <a:lstStyle/>
          <a:p>
            <a:pPr marL="0" indent="0" algn="ctr">
              <a:buNone/>
            </a:pPr>
            <a:r>
              <a:rPr lang="es-EC" sz="1800" b="1" dirty="0">
                <a:latin typeface="Sitka Banner" panose="02000505000000020004" pitchFamily="2" charset="0"/>
              </a:rPr>
              <a:t>{RLOSNCP: Art. 74.- Presentación de ofertas}: </a:t>
            </a:r>
          </a:p>
          <a:p>
            <a:pPr marL="0" indent="0" algn="just">
              <a:buNone/>
            </a:pPr>
            <a:r>
              <a:rPr lang="es-EC" sz="1800" kern="100" dirty="0">
                <a:effectLst/>
                <a:latin typeface="Sitka Banner" panose="02000505000000020004" pitchFamily="2" charset="0"/>
                <a:ea typeface="Aptos" panose="020B0004020202020204" pitchFamily="34" charset="0"/>
                <a:cs typeface="Times New Roman" panose="02020603050405020304" pitchFamily="18" charset="0"/>
              </a:rPr>
              <a:t>La oferta se deberá presentar únicamente a través del Portal COMPRASPÚBLICAS hasta la fecha límite para su presentación, debidamente firmada electrónicamente, a excepción de los procedimientos de Ferias Inclusivas y los que el Servicio Nacional de Contratación Pública determine por su naturaleza.</a:t>
            </a:r>
          </a:p>
          <a:p>
            <a:pPr marL="0" indent="0" algn="just">
              <a:buNone/>
            </a:pPr>
            <a:endParaRPr lang="es-EC" sz="1800" kern="100" dirty="0">
              <a:effectLst/>
              <a:latin typeface="Sitka Banner" panose="02000505000000020004" pitchFamily="2" charset="0"/>
              <a:ea typeface="Aptos" panose="020B0004020202020204" pitchFamily="34" charset="0"/>
              <a:cs typeface="Times New Roman" panose="02020603050405020304" pitchFamily="18" charset="0"/>
            </a:endParaRPr>
          </a:p>
          <a:p>
            <a:pPr algn="just">
              <a:lnSpc>
                <a:spcPct val="107000"/>
              </a:lnSpc>
              <a:spcAft>
                <a:spcPts val="800"/>
              </a:spcAft>
              <a:buNone/>
            </a:pPr>
            <a:r>
              <a:rPr lang="es-EC" sz="1900" dirty="0">
                <a:latin typeface="Sitka Banner" panose="02000505000000020004" pitchFamily="2" charset="0"/>
              </a:rPr>
              <a:t>	</a:t>
            </a:r>
            <a:r>
              <a:rPr lang="es-EC" sz="1900" dirty="0">
                <a:solidFill>
                  <a:srgbClr val="00B050"/>
                </a:solidFill>
                <a:latin typeface="Sitka Banner" panose="02000505000000020004" pitchFamily="2" charset="0"/>
              </a:rPr>
              <a:t>Las ofertas serán presentadas en los modelos obligatorios de formularios, dispuestos por el SERCOP, </a:t>
            </a:r>
            <a:r>
              <a:rPr lang="es-EC" sz="1900" b="1" dirty="0">
                <a:solidFill>
                  <a:srgbClr val="00B050"/>
                </a:solidFill>
                <a:latin typeface="Sitka Banner" panose="02000505000000020004" pitchFamily="2" charset="0"/>
              </a:rPr>
              <a:t>los cuales no serán susceptibles de modificación por parte de las entidades contratantes ni de los oferentes</a:t>
            </a:r>
            <a:r>
              <a:rPr lang="es-EC" sz="1900" dirty="0">
                <a:solidFill>
                  <a:srgbClr val="00B050"/>
                </a:solidFill>
                <a:latin typeface="Sitka Banner" panose="02000505000000020004" pitchFamily="2" charset="0"/>
              </a:rPr>
              <a:t>, por lo que deben adherirse a su contenido. </a:t>
            </a:r>
          </a:p>
          <a:p>
            <a:pPr algn="just">
              <a:lnSpc>
                <a:spcPct val="107000"/>
              </a:lnSpc>
              <a:spcAft>
                <a:spcPts val="800"/>
              </a:spcAft>
              <a:buNone/>
            </a:pPr>
            <a:r>
              <a:rPr lang="es-EC" sz="1900" dirty="0">
                <a:latin typeface="Sitka Banner" panose="02000505000000020004" pitchFamily="2" charset="0"/>
              </a:rPr>
              <a:t>	La fase precontractual de los procesos de contratación pública se considera un trámite administrativo, por lo que también le serán aplicables las reglas y principios de la </a:t>
            </a:r>
            <a:r>
              <a:rPr lang="es-EC" sz="1900" b="1" dirty="0">
                <a:latin typeface="Sitka Banner" panose="02000505000000020004" pitchFamily="2" charset="0"/>
              </a:rPr>
              <a:t>Ley para la Optimización y Eficiencia de Trámites Administrativos.</a:t>
            </a:r>
          </a:p>
          <a:p>
            <a:pPr algn="just">
              <a:lnSpc>
                <a:spcPct val="107000"/>
              </a:lnSpc>
              <a:spcAft>
                <a:spcPts val="800"/>
              </a:spcAft>
              <a:buNone/>
            </a:pPr>
            <a:r>
              <a:rPr lang="es-EC" sz="1900" dirty="0">
                <a:latin typeface="Sitka Banner" panose="02000505000000020004" pitchFamily="2" charset="0"/>
              </a:rPr>
              <a:t>	El SERCOP aplicará criterios de simplificación y reducción de tiempos en las distintas etapas de la fase precontractual, salvo el caso del término para presentar ofertas, el cual será determinado con racionalidad y objetividad en función del presupuesto referencial.</a:t>
            </a:r>
          </a:p>
          <a:p>
            <a:pPr marL="0" indent="0" algn="just">
              <a:buNone/>
            </a:pPr>
            <a:endParaRPr lang="es-EC" sz="1900" dirty="0">
              <a:latin typeface="Sitka Banner" panose="02000505000000020004" pitchFamily="2" charset="0"/>
            </a:endParaRPr>
          </a:p>
          <a:p>
            <a:pPr marL="0" indent="0" algn="just">
              <a:buNone/>
            </a:pPr>
            <a:endParaRPr lang="es-EC" sz="1800" dirty="0">
              <a:latin typeface="Sitka Banner" panose="02000505000000020004" pitchFamily="2" charset="0"/>
            </a:endParaRPr>
          </a:p>
        </p:txBody>
      </p:sp>
    </p:spTree>
    <p:extLst>
      <p:ext uri="{BB962C8B-B14F-4D97-AF65-F5344CB8AC3E}">
        <p14:creationId xmlns:p14="http://schemas.microsoft.com/office/powerpoint/2010/main" val="272311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051"/>
            <a:ext cx="8229600" cy="6341165"/>
          </a:xfrm>
        </p:spPr>
        <p:txBody>
          <a:bodyPr>
            <a:normAutofit/>
          </a:bodyPr>
          <a:lstStyle/>
          <a:p>
            <a:pPr marL="0" indent="0" algn="just">
              <a:buNone/>
            </a:pPr>
            <a:r>
              <a:rPr lang="es-EC" sz="2000" b="1" dirty="0">
                <a:latin typeface="Sitka Banner" panose="02000505000000020004" pitchFamily="2" charset="0"/>
              </a:rPr>
              <a:t>5) APERTURA DE OFERTAS:</a:t>
            </a:r>
            <a:r>
              <a:rPr lang="es-EC" sz="2000" dirty="0">
                <a:latin typeface="Sitka Banner" panose="02000505000000020004" pitchFamily="2" charset="0"/>
              </a:rPr>
              <a:t> </a:t>
            </a:r>
          </a:p>
          <a:p>
            <a:pPr marL="0" indent="0" algn="just">
              <a:buNone/>
            </a:pPr>
            <a:endParaRPr lang="es-EC" sz="2000" b="1" dirty="0">
              <a:latin typeface="Sitka Banner" panose="02000505000000020004" pitchFamily="2" charset="0"/>
            </a:endParaRPr>
          </a:p>
          <a:p>
            <a:pPr marL="0" indent="0" algn="ctr">
              <a:buNone/>
            </a:pPr>
            <a:r>
              <a:rPr lang="es-EC" sz="1800" b="1" dirty="0">
                <a:latin typeface="Sitka Banner" panose="02000505000000020004" pitchFamily="2" charset="0"/>
              </a:rPr>
              <a:t>{RLOSNCP: Art. 77.- Apertura de Ofertas}: </a:t>
            </a:r>
          </a:p>
          <a:p>
            <a:pPr marL="0" indent="0" algn="just">
              <a:buNone/>
            </a:pPr>
            <a:endParaRPr lang="es-EC" sz="1800" b="1" dirty="0">
              <a:latin typeface="Sitka Banner" panose="02000505000000020004" pitchFamily="2" charset="0"/>
            </a:endParaRPr>
          </a:p>
          <a:p>
            <a:pPr marL="0" indent="0" algn="just">
              <a:buNone/>
            </a:pPr>
            <a:r>
              <a:rPr lang="es-EC" sz="1900" dirty="0">
                <a:latin typeface="Sitka Banner" panose="02000505000000020004" pitchFamily="2" charset="0"/>
              </a:rPr>
              <a:t>El responsable designado por la máxima autoridad de la entidad contratante o su delegado, o la comisión técnica, </a:t>
            </a:r>
            <a:r>
              <a:rPr lang="es-EC" sz="1900" dirty="0" err="1">
                <a:latin typeface="Sitka Banner" panose="02000505000000020004" pitchFamily="2" charset="0"/>
              </a:rPr>
              <a:t>aperturará</a:t>
            </a:r>
            <a:r>
              <a:rPr lang="es-EC" sz="1900" dirty="0">
                <a:latin typeface="Sitka Banner" panose="02000505000000020004" pitchFamily="2" charset="0"/>
              </a:rPr>
              <a:t> en acto público las ofertas, una hora después del límite establecido para su recepción, de lo cual se dejará constancia en actas.</a:t>
            </a:r>
          </a:p>
          <a:p>
            <a:pPr marL="0" indent="0" algn="just">
              <a:buNone/>
            </a:pPr>
            <a:endParaRPr lang="es-EC" sz="1800" dirty="0">
              <a:latin typeface="Sitka Banner" panose="02000505000000020004" pitchFamily="2" charset="0"/>
            </a:endParaRPr>
          </a:p>
          <a:p>
            <a:pPr marL="0" indent="0" algn="just">
              <a:buNone/>
            </a:pPr>
            <a:r>
              <a:rPr lang="es-EC" sz="2000" b="1" dirty="0">
                <a:latin typeface="Sitka Banner" panose="02000505000000020004" pitchFamily="2" charset="0"/>
              </a:rPr>
              <a:t>6) INTEGRIDAD DE LA OFERTA Y CONVALIDACIÓN DE ERRORES:</a:t>
            </a:r>
            <a:r>
              <a:rPr lang="es-EC" sz="2000" dirty="0">
                <a:latin typeface="Sitka Banner" panose="02000505000000020004" pitchFamily="2" charset="0"/>
              </a:rPr>
              <a:t> </a:t>
            </a:r>
          </a:p>
          <a:p>
            <a:pPr marL="0" indent="0" algn="just">
              <a:buNone/>
            </a:pPr>
            <a:endParaRPr lang="es-EC" sz="1800" b="1" dirty="0">
              <a:latin typeface="Sitka Banner" panose="02000505000000020004" pitchFamily="2" charset="0"/>
            </a:endParaRPr>
          </a:p>
          <a:p>
            <a:pPr marL="0" indent="0" algn="ctr">
              <a:buNone/>
            </a:pPr>
            <a:r>
              <a:rPr lang="es-EC" sz="1800" b="1" dirty="0">
                <a:latin typeface="Sitka Banner" panose="02000505000000020004" pitchFamily="2" charset="0"/>
              </a:rPr>
              <a:t>{RLOSNCP: Art. 78.- Integridad de la oferta}: </a:t>
            </a:r>
          </a:p>
          <a:p>
            <a:pPr marL="0" indent="0" algn="just">
              <a:buNone/>
            </a:pPr>
            <a:endParaRPr lang="es-EC" sz="1600" b="1" dirty="0">
              <a:latin typeface="Sitka Banner" panose="02000505000000020004" pitchFamily="2" charset="0"/>
            </a:endParaRPr>
          </a:p>
          <a:p>
            <a:pPr marL="0" indent="0" algn="just">
              <a:buNone/>
            </a:pPr>
            <a:r>
              <a:rPr lang="es-EC" sz="1900" dirty="0">
                <a:latin typeface="Sitka Banner" panose="02000505000000020004" pitchFamily="2" charset="0"/>
              </a:rPr>
              <a:t>Luego de la apertura de ofertas, </a:t>
            </a:r>
            <a:r>
              <a:rPr lang="es-EC" sz="1900" b="1" dirty="0">
                <a:latin typeface="Sitka Banner" panose="02000505000000020004" pitchFamily="2" charset="0"/>
              </a:rPr>
              <a:t>la entidad contratante está en la obligación de verificar la integridad </a:t>
            </a:r>
            <a:r>
              <a:rPr lang="es-EC" sz="1900" dirty="0">
                <a:latin typeface="Sitka Banner" panose="02000505000000020004" pitchFamily="2" charset="0"/>
              </a:rPr>
              <a:t>de los documentos solicitados en las ofertas presentadas, con el fin de identificar la existencia de errores susceptibles de convalidación.</a:t>
            </a: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ctr">
              <a:buNone/>
            </a:pPr>
            <a:endParaRPr lang="es-EC" sz="1800" b="1"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p:txBody>
      </p:sp>
    </p:spTree>
    <p:extLst>
      <p:ext uri="{BB962C8B-B14F-4D97-AF65-F5344CB8AC3E}">
        <p14:creationId xmlns:p14="http://schemas.microsoft.com/office/powerpoint/2010/main" val="65161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051"/>
            <a:ext cx="8229600" cy="6341165"/>
          </a:xfrm>
        </p:spPr>
        <p:txBody>
          <a:bodyPr>
            <a:normAutofit lnSpcReduction="10000"/>
          </a:bodyPr>
          <a:lstStyle/>
          <a:p>
            <a:pPr marL="0" indent="0" algn="just">
              <a:buNone/>
            </a:pPr>
            <a:r>
              <a:rPr lang="es-EC" sz="2000" b="1" dirty="0">
                <a:latin typeface="Sitka Banner" panose="02000505000000020004" pitchFamily="2" charset="0"/>
              </a:rPr>
              <a:t>7) EVALUACIÓN DE OFERTAS:</a:t>
            </a:r>
            <a:r>
              <a:rPr lang="es-EC" sz="2000" dirty="0">
                <a:latin typeface="Sitka Banner" panose="02000505000000020004" pitchFamily="2" charset="0"/>
              </a:rPr>
              <a:t> </a:t>
            </a:r>
          </a:p>
          <a:p>
            <a:pPr marL="0" indent="0" algn="just">
              <a:buNone/>
            </a:pPr>
            <a:endParaRPr lang="es-EC" sz="2000" b="1" dirty="0">
              <a:latin typeface="Sitka Banner" panose="02000505000000020004" pitchFamily="2" charset="0"/>
            </a:endParaRPr>
          </a:p>
          <a:p>
            <a:pPr marL="0" indent="0" algn="ctr">
              <a:buNone/>
            </a:pPr>
            <a:r>
              <a:rPr lang="es-EC" sz="1800" b="1" dirty="0">
                <a:latin typeface="Sitka Banner" panose="02000505000000020004" pitchFamily="2" charset="0"/>
              </a:rPr>
              <a:t>{RLOSNCP: Art. 85.- Evaluación de ofertas}: </a:t>
            </a:r>
          </a:p>
          <a:p>
            <a:pPr marL="0" indent="0" algn="just">
              <a:buNone/>
            </a:pPr>
            <a:endParaRPr lang="es-EC" sz="1800" b="1" dirty="0">
              <a:latin typeface="Sitka Banner" panose="02000505000000020004" pitchFamily="2" charset="0"/>
            </a:endParaRPr>
          </a:p>
          <a:p>
            <a:pPr marL="0" indent="0" algn="just">
              <a:buNone/>
            </a:pPr>
            <a:r>
              <a:rPr lang="es-EC" sz="1900" dirty="0">
                <a:latin typeface="Sitka Banner" panose="02000505000000020004" pitchFamily="2" charset="0"/>
              </a:rPr>
              <a:t>El responsable designado por la máxima autoridad de la entidad contratante o su delegado, o la comisión técnica, examinará las capacidades técnicas, económico-financieras y/o jurídicas, y la calidad según los parámetros establecidos en el pliego.</a:t>
            </a:r>
          </a:p>
          <a:p>
            <a:pPr marL="0" indent="0" algn="just">
              <a:buNone/>
            </a:pPr>
            <a:r>
              <a:rPr lang="es-EC" sz="1900" dirty="0">
                <a:solidFill>
                  <a:srgbClr val="00B050"/>
                </a:solidFill>
                <a:latin typeface="Sitka Banner" panose="02000505000000020004" pitchFamily="2" charset="0"/>
              </a:rPr>
              <a:t>A efectos de reconocer la experiencia del proveedor obtenida por su participación anterior mediante consorcio, la entidad contratante reconocerá la totalidad del monto contractual ejecutado independiente del porcentaje con el que participó cada consorciado.</a:t>
            </a:r>
          </a:p>
          <a:p>
            <a:pPr marL="0" indent="0" algn="just">
              <a:buNone/>
            </a:pPr>
            <a:r>
              <a:rPr lang="es-EC" sz="1900" dirty="0">
                <a:latin typeface="Sitka Banner" panose="02000505000000020004" pitchFamily="2" charset="0"/>
              </a:rPr>
              <a:t>El SERCOP regulará en su normativa los instrumentos y modalidades de acreditación de experiencia, la temporalidad, localidad y montos de experiencia requerida, de tal forma que se evite la arbitrariedad de las entidades contratantes. Sin perjuicio de lo anterior, el oferente podrá, a su elección, acreditar su experiencia con solo detallar en su oferta el link del Portal de COMPRASPÚBLICAS en donde reposa la documentación o información que acredita su experiencia.</a:t>
            </a:r>
          </a:p>
          <a:p>
            <a:pPr marL="0" indent="0" algn="just">
              <a:buNone/>
            </a:pPr>
            <a:endParaRPr lang="es-EC" sz="1800" dirty="0">
              <a:latin typeface="Sitka Banner" panose="02000505000000020004" pitchFamily="2" charset="0"/>
            </a:endParaRPr>
          </a:p>
          <a:p>
            <a:pPr marL="0" indent="0" algn="just">
              <a:buNone/>
            </a:pPr>
            <a:r>
              <a:rPr lang="es-EC" sz="1800" b="1" dirty="0">
                <a:solidFill>
                  <a:srgbClr val="C00000"/>
                </a:solidFill>
                <a:latin typeface="Sitka Banner" panose="02000505000000020004" pitchFamily="2" charset="0"/>
              </a:rPr>
              <a:t>En caso de no existir dos (2) o más ofertas habilitadas para el sorteo, se procederá a declarar desierto el proceso, y se podrá </a:t>
            </a:r>
            <a:r>
              <a:rPr lang="es-EC" sz="1800" b="1" dirty="0" err="1">
                <a:solidFill>
                  <a:srgbClr val="C00000"/>
                </a:solidFill>
                <a:latin typeface="Sitka Banner" panose="02000505000000020004" pitchFamily="2" charset="0"/>
              </a:rPr>
              <a:t>reaperturar</a:t>
            </a:r>
            <a:r>
              <a:rPr lang="es-EC" sz="1800" b="1" dirty="0">
                <a:solidFill>
                  <a:srgbClr val="C00000"/>
                </a:solidFill>
                <a:latin typeface="Sitka Banner" panose="02000505000000020004" pitchFamily="2" charset="0"/>
              </a:rPr>
              <a:t> invitando a todos los proveedores registrados en el Registro Único de Proveedores RUP, a nivel nacional; y,</a:t>
            </a:r>
          </a:p>
          <a:p>
            <a:pPr marL="0" indent="0" algn="just">
              <a:buNone/>
            </a:pPr>
            <a:r>
              <a:rPr lang="es-EC" sz="1800" b="1" dirty="0">
                <a:solidFill>
                  <a:srgbClr val="C00000"/>
                </a:solidFill>
                <a:latin typeface="Sitka Banner" panose="02000505000000020004" pitchFamily="2" charset="0"/>
              </a:rPr>
              <a:t>{RLOSNCP Art. 142 #6}</a:t>
            </a: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ctr">
              <a:buNone/>
            </a:pPr>
            <a:endParaRPr lang="es-EC" sz="1800" b="1"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p:txBody>
      </p:sp>
    </p:spTree>
    <p:extLst>
      <p:ext uri="{BB962C8B-B14F-4D97-AF65-F5344CB8AC3E}">
        <p14:creationId xmlns:p14="http://schemas.microsoft.com/office/powerpoint/2010/main" val="98817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051"/>
            <a:ext cx="8229600" cy="6016846"/>
          </a:xfrm>
        </p:spPr>
        <p:txBody>
          <a:bodyPr>
            <a:normAutofit fontScale="25000" lnSpcReduction="20000"/>
          </a:bodyPr>
          <a:lstStyle/>
          <a:p>
            <a:pPr marL="0" indent="0" algn="just">
              <a:buNone/>
            </a:pPr>
            <a:r>
              <a:rPr lang="es-EC" sz="5600" b="1" dirty="0">
                <a:latin typeface="Sitka Banner" panose="02000505000000020004" pitchFamily="2" charset="0"/>
              </a:rPr>
              <a:t>8) ADJUDICACIÓN:</a:t>
            </a:r>
            <a:r>
              <a:rPr lang="es-EC" sz="5600" dirty="0">
                <a:latin typeface="Sitka Banner" panose="02000505000000020004" pitchFamily="2" charset="0"/>
              </a:rPr>
              <a:t> </a:t>
            </a:r>
          </a:p>
          <a:p>
            <a:pPr marL="0" indent="0" algn="just">
              <a:buNone/>
            </a:pPr>
            <a:endParaRPr lang="es-EC" sz="5600" b="1" dirty="0">
              <a:latin typeface="Sitka Banner" panose="02000505000000020004" pitchFamily="2" charset="0"/>
            </a:endParaRPr>
          </a:p>
          <a:p>
            <a:pPr marL="0" indent="0" algn="ctr">
              <a:buNone/>
            </a:pPr>
            <a:r>
              <a:rPr lang="es-EC" sz="5600" b="1" dirty="0">
                <a:latin typeface="Sitka Banner" panose="02000505000000020004" pitchFamily="2" charset="0"/>
              </a:rPr>
              <a:t>{RLOSNCP: Art. 88.- Término para la adjudicación}: </a:t>
            </a:r>
          </a:p>
          <a:p>
            <a:pPr marL="0" indent="0" algn="just">
              <a:buNone/>
            </a:pPr>
            <a:endParaRPr lang="es-EC" sz="5600" b="1" dirty="0">
              <a:latin typeface="Sitka Banner" panose="02000505000000020004" pitchFamily="2" charset="0"/>
            </a:endParaRPr>
          </a:p>
          <a:p>
            <a:pPr marL="0" indent="0" algn="just">
              <a:buNone/>
            </a:pPr>
            <a:r>
              <a:rPr lang="es-EC" sz="5600" dirty="0">
                <a:latin typeface="Sitka Banner" panose="02000505000000020004" pitchFamily="2" charset="0"/>
              </a:rPr>
              <a:t>En los procedimientos de contratación pública, la resolución de adjudicación se emitirá en un término no menor a tres días (3) días, contados a partir de la fecha de emisión de la actuación que pone fin a la etapa de calificación de ofertas, puja o negociación, según corresponda. Una vez emitida la </a:t>
            </a:r>
            <a:r>
              <a:rPr lang="es-EC" sz="5600" b="1" dirty="0">
                <a:latin typeface="Sitka Banner" panose="02000505000000020004" pitchFamily="2" charset="0"/>
              </a:rPr>
              <a:t>resolución de adjudicación</a:t>
            </a:r>
            <a:r>
              <a:rPr lang="es-EC" sz="5600" dirty="0">
                <a:latin typeface="Sitka Banner" panose="02000505000000020004" pitchFamily="2" charset="0"/>
              </a:rPr>
              <a:t>, las entidades contratantes deberán publicarla en el Portal de COMPRASPÚBLICAS en el término máximo de un día.</a:t>
            </a:r>
          </a:p>
          <a:p>
            <a:pPr marL="0" indent="0" algn="just">
              <a:buNone/>
            </a:pPr>
            <a:endParaRPr lang="es-EC" sz="5600" dirty="0">
              <a:latin typeface="Sitka Banner" panose="02000505000000020004" pitchFamily="2" charset="0"/>
            </a:endParaRPr>
          </a:p>
          <a:p>
            <a:pPr algn="just">
              <a:lnSpc>
                <a:spcPct val="107000"/>
              </a:lnSpc>
              <a:spcAft>
                <a:spcPts val="800"/>
              </a:spcAft>
              <a:buNone/>
            </a:pPr>
            <a:r>
              <a:rPr lang="es-EC" sz="5600" b="1" i="1" kern="100" dirty="0">
                <a:solidFill>
                  <a:srgbClr val="45B0E1"/>
                </a:solidFill>
                <a:effectLst/>
                <a:latin typeface="Sitka Banner" panose="02000505000000020004" pitchFamily="2" charset="0"/>
                <a:ea typeface="Aptos" panose="020B0004020202020204" pitchFamily="34" charset="0"/>
                <a:cs typeface="Times New Roman" panose="02020603050405020304" pitchFamily="18" charset="0"/>
              </a:rPr>
              <a:t>**Emisión de la actuación que pone fin a la etapa de calificación de ofertas</a:t>
            </a:r>
            <a:endParaRPr lang="es-EC" sz="5600" b="1" kern="100" dirty="0">
              <a:effectLst/>
              <a:latin typeface="Sitka Banner" panose="02000505000000020004" pitchFamily="2"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es-EC" sz="5600" kern="100" dirty="0">
                <a:effectLst/>
                <a:latin typeface="Sitka Banner" panose="02000505000000020004" pitchFamily="2" charset="0"/>
                <a:ea typeface="Aptos" panose="020B0004020202020204" pitchFamily="34" charset="0"/>
                <a:cs typeface="Times New Roman" panose="02020603050405020304" pitchFamily="18" charset="0"/>
              </a:rPr>
              <a:t>Es el acto administrativo interno y formal mediante el cual la comisión técnica o el responsable del análisis deja constancia de que se ha concluido con la evaluación técnica y económica de las ofertas y que ha emitido su informe de calificación </a:t>
            </a:r>
            <a:r>
              <a:rPr lang="es-EC" sz="5600" b="1" kern="100" dirty="0">
                <a:effectLst/>
                <a:latin typeface="Sitka Banner" panose="02000505000000020004" pitchFamily="2" charset="0"/>
                <a:ea typeface="Aptos" panose="020B0004020202020204" pitchFamily="34" charset="0"/>
                <a:cs typeface="Times New Roman" panose="02020603050405020304" pitchFamily="18" charset="0"/>
              </a:rPr>
              <a:t>(Acta de calificación).</a:t>
            </a:r>
          </a:p>
          <a:p>
            <a:pPr algn="just">
              <a:lnSpc>
                <a:spcPct val="107000"/>
              </a:lnSpc>
              <a:spcAft>
                <a:spcPts val="800"/>
              </a:spcAft>
              <a:buNone/>
            </a:pPr>
            <a:r>
              <a:rPr lang="es-EC" sz="5600" kern="100" dirty="0">
                <a:effectLst/>
                <a:latin typeface="Sitka Banner" panose="02000505000000020004" pitchFamily="2" charset="0"/>
                <a:ea typeface="Aptos" panose="020B0004020202020204" pitchFamily="34" charset="0"/>
                <a:cs typeface="Times New Roman" panose="02020603050405020304" pitchFamily="18" charset="0"/>
              </a:rPr>
              <a:t>Según el </a:t>
            </a:r>
            <a:r>
              <a:rPr lang="es-EC" sz="5600" b="1" kern="100" dirty="0">
                <a:effectLst/>
                <a:latin typeface="Sitka Banner" panose="02000505000000020004" pitchFamily="2" charset="0"/>
                <a:ea typeface="Aptos" panose="020B0004020202020204" pitchFamily="34" charset="0"/>
                <a:cs typeface="Times New Roman" panose="02020603050405020304" pitchFamily="18" charset="0"/>
              </a:rPr>
              <a:t>artículo 72</a:t>
            </a:r>
            <a:r>
              <a:rPr lang="es-EC" sz="5600" kern="100" dirty="0">
                <a:effectLst/>
                <a:latin typeface="Sitka Banner" panose="02000505000000020004" pitchFamily="2" charset="0"/>
                <a:ea typeface="Aptos" panose="020B0004020202020204" pitchFamily="34" charset="0"/>
                <a:cs typeface="Times New Roman" panose="02020603050405020304" pitchFamily="18" charset="0"/>
              </a:rPr>
              <a:t> del COA, toda actuación administrativa debe ser formalizada mediante un </a:t>
            </a:r>
            <a:r>
              <a:rPr lang="es-EC" sz="5600" b="1" kern="100" dirty="0">
                <a:effectLst/>
                <a:latin typeface="Sitka Banner" panose="02000505000000020004" pitchFamily="2" charset="0"/>
                <a:ea typeface="Aptos" panose="020B0004020202020204" pitchFamily="34" charset="0"/>
                <a:cs typeface="Times New Roman" panose="02020603050405020304" pitchFamily="18" charset="0"/>
              </a:rPr>
              <a:t>acto administrativo</a:t>
            </a:r>
            <a:r>
              <a:rPr lang="es-EC" sz="5600" kern="100" dirty="0">
                <a:effectLst/>
                <a:latin typeface="Sitka Banner" panose="02000505000000020004" pitchFamily="2" charset="0"/>
                <a:ea typeface="Aptos" panose="020B0004020202020204" pitchFamily="34" charset="0"/>
                <a:cs typeface="Times New Roman" panose="02020603050405020304" pitchFamily="18" charset="0"/>
              </a:rPr>
              <a:t>, que:</a:t>
            </a:r>
          </a:p>
          <a:p>
            <a:pPr marL="0" lvl="0" indent="0" algn="just">
              <a:lnSpc>
                <a:spcPct val="107000"/>
              </a:lnSpc>
              <a:spcAft>
                <a:spcPts val="800"/>
              </a:spcAft>
              <a:buSzPts val="1000"/>
              <a:buFont typeface="Symbol" panose="05050102010706020507" pitchFamily="18" charset="2"/>
              <a:buChar char=""/>
              <a:tabLst>
                <a:tab pos="457200" algn="l"/>
              </a:tabLst>
            </a:pPr>
            <a:r>
              <a:rPr lang="es-EC" sz="5600" kern="100" dirty="0">
                <a:effectLst/>
                <a:latin typeface="Sitka Banner" panose="02000505000000020004" pitchFamily="2" charset="0"/>
                <a:ea typeface="Aptos" panose="020B0004020202020204" pitchFamily="34" charset="0"/>
                <a:cs typeface="Times New Roman" panose="02020603050405020304" pitchFamily="18" charset="0"/>
              </a:rPr>
              <a:t>Concluye una etapa del procedimiento.</a:t>
            </a:r>
          </a:p>
          <a:p>
            <a:pPr marL="0" lvl="0" indent="0" algn="just">
              <a:lnSpc>
                <a:spcPct val="107000"/>
              </a:lnSpc>
              <a:spcAft>
                <a:spcPts val="800"/>
              </a:spcAft>
              <a:buSzPts val="1000"/>
              <a:buFont typeface="Symbol" panose="05050102010706020507" pitchFamily="18" charset="2"/>
              <a:buChar char=""/>
              <a:tabLst>
                <a:tab pos="457200" algn="l"/>
              </a:tabLst>
            </a:pPr>
            <a:r>
              <a:rPr lang="es-EC" sz="5600" kern="100" dirty="0">
                <a:effectLst/>
                <a:latin typeface="Sitka Banner" panose="02000505000000020004" pitchFamily="2" charset="0"/>
                <a:ea typeface="Aptos" panose="020B0004020202020204" pitchFamily="34" charset="0"/>
                <a:cs typeface="Times New Roman" panose="02020603050405020304" pitchFamily="18" charset="0"/>
              </a:rPr>
              <a:t>Tiene efectos jurídicos internos o externos.</a:t>
            </a:r>
          </a:p>
          <a:p>
            <a:pPr marL="0" lvl="0" indent="0" algn="just">
              <a:lnSpc>
                <a:spcPct val="107000"/>
              </a:lnSpc>
              <a:spcAft>
                <a:spcPts val="800"/>
              </a:spcAft>
              <a:buSzPts val="1000"/>
              <a:buFont typeface="Symbol" panose="05050102010706020507" pitchFamily="18" charset="2"/>
              <a:buChar char=""/>
              <a:tabLst>
                <a:tab pos="457200" algn="l"/>
              </a:tabLst>
            </a:pPr>
            <a:r>
              <a:rPr lang="es-EC" sz="5600" kern="100" dirty="0">
                <a:effectLst/>
                <a:latin typeface="Sitka Banner" panose="02000505000000020004" pitchFamily="2" charset="0"/>
                <a:ea typeface="Aptos" panose="020B0004020202020204" pitchFamily="34" charset="0"/>
                <a:cs typeface="Times New Roman" panose="02020603050405020304" pitchFamily="18" charset="0"/>
              </a:rPr>
              <a:t>Debe constar por escrito y estar motivado.</a:t>
            </a:r>
          </a:p>
          <a:p>
            <a:pPr algn="ctr">
              <a:lnSpc>
                <a:spcPct val="107000"/>
              </a:lnSpc>
              <a:spcAft>
                <a:spcPts val="800"/>
              </a:spcAft>
              <a:buNone/>
            </a:pPr>
            <a:r>
              <a:rPr lang="es-EC" sz="5600" b="1" kern="100" dirty="0">
                <a:effectLst/>
                <a:latin typeface="Sitka Banner" panose="02000505000000020004" pitchFamily="2" charset="0"/>
                <a:ea typeface="Aptos" panose="020B0004020202020204" pitchFamily="34" charset="0"/>
                <a:cs typeface="Times New Roman" panose="02020603050405020304" pitchFamily="18" charset="0"/>
              </a:rPr>
              <a:t>Por lo que, el acto administrativo es la emisión y suscripción del Acta de Calificación.</a:t>
            </a:r>
          </a:p>
          <a:p>
            <a:pPr algn="just">
              <a:lnSpc>
                <a:spcPct val="107000"/>
              </a:lnSpc>
              <a:spcAft>
                <a:spcPts val="800"/>
              </a:spcAft>
              <a:buNone/>
            </a:pPr>
            <a:r>
              <a:rPr lang="es-EC" sz="5600" b="1" kern="100" dirty="0">
                <a:solidFill>
                  <a:srgbClr val="00B0F0"/>
                </a:solidFill>
                <a:effectLst/>
                <a:latin typeface="Sitka Banner" panose="02000505000000020004" pitchFamily="2" charset="0"/>
                <a:ea typeface="Aptos" panose="020B0004020202020204" pitchFamily="34" charset="0"/>
                <a:cs typeface="Times New Roman" panose="02020603050405020304" pitchFamily="18" charset="0"/>
              </a:rPr>
              <a:t>Desde la emisión del Acta de Calificación</a:t>
            </a:r>
            <a:r>
              <a:rPr lang="es-EC" sz="5600" kern="100" dirty="0">
                <a:solidFill>
                  <a:srgbClr val="00B0F0"/>
                </a:solidFill>
                <a:effectLst/>
                <a:latin typeface="Sitka Banner" panose="02000505000000020004" pitchFamily="2" charset="0"/>
                <a:ea typeface="Aptos" panose="020B0004020202020204" pitchFamily="34" charset="0"/>
                <a:cs typeface="Times New Roman" panose="02020603050405020304" pitchFamily="18" charset="0"/>
              </a:rPr>
              <a:t> (la actuación final de calificación):</a:t>
            </a:r>
            <a:endParaRPr lang="es-EC" sz="5600" kern="100" dirty="0">
              <a:effectLst/>
              <a:latin typeface="Sitka Banner" panose="02000505000000020004" pitchFamily="2"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EC" sz="5600" dirty="0">
                <a:latin typeface="Sitka Banner" panose="02000505000000020004" pitchFamily="2" charset="0"/>
              </a:rPr>
              <a:t>Corre el plazo de </a:t>
            </a:r>
            <a:r>
              <a:rPr lang="es-EC" sz="5600" b="1" dirty="0">
                <a:latin typeface="Sitka Banner" panose="02000505000000020004" pitchFamily="2" charset="0"/>
              </a:rPr>
              <a:t>al menos 3 días para emitir la resolución de adjudicación</a:t>
            </a:r>
            <a:r>
              <a:rPr lang="es-EC" sz="5600" dirty="0">
                <a:latin typeface="Sitka Banner" panose="02000505000000020004" pitchFamily="2" charset="0"/>
              </a:rPr>
              <a:t>, conforme al artículo correspondiente del Reglamento de la LOSNCP.</a:t>
            </a:r>
          </a:p>
          <a:p>
            <a:pPr marL="342900" lvl="0" indent="-342900" algn="just">
              <a:lnSpc>
                <a:spcPct val="107000"/>
              </a:lnSpc>
              <a:spcAft>
                <a:spcPts val="800"/>
              </a:spcAft>
              <a:buSzPts val="1000"/>
              <a:buFont typeface="Symbol" panose="05050102010706020507" pitchFamily="18" charset="2"/>
              <a:buChar char=""/>
              <a:tabLst>
                <a:tab pos="457200" algn="l"/>
              </a:tabLst>
            </a:pPr>
            <a:r>
              <a:rPr lang="es-EC" sz="5600" dirty="0">
                <a:latin typeface="Sitka Banner" panose="02000505000000020004" pitchFamily="2" charset="0"/>
              </a:rPr>
              <a:t>Luego, una vez emitida la resolución, esta debe ser </a:t>
            </a:r>
            <a:r>
              <a:rPr lang="es-EC" sz="5600" b="1" dirty="0">
                <a:latin typeface="Sitka Banner" panose="02000505000000020004" pitchFamily="2" charset="0"/>
              </a:rPr>
              <a:t>publicada en un máximo de 1 día </a:t>
            </a:r>
            <a:r>
              <a:rPr lang="es-EC" sz="5600" dirty="0">
                <a:latin typeface="Sitka Banner" panose="02000505000000020004" pitchFamily="2" charset="0"/>
              </a:rPr>
              <a:t>en el Portal de Compras Públicas.</a:t>
            </a: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ctr">
              <a:buNone/>
            </a:pPr>
            <a:endParaRPr lang="es-EC" sz="1800" b="1"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p:txBody>
      </p:sp>
    </p:spTree>
    <p:extLst>
      <p:ext uri="{BB962C8B-B14F-4D97-AF65-F5344CB8AC3E}">
        <p14:creationId xmlns:p14="http://schemas.microsoft.com/office/powerpoint/2010/main" val="330757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1849"/>
            <a:ext cx="8229600" cy="1143000"/>
          </a:xfrm>
        </p:spPr>
        <p:txBody>
          <a:bodyPr>
            <a:normAutofit/>
          </a:bodyPr>
          <a:lstStyle/>
          <a:p>
            <a:r>
              <a:rPr lang="es-EC" dirty="0">
                <a:latin typeface="Sitka Banner" panose="02000505000000020004" pitchFamily="2" charset="0"/>
              </a:rPr>
              <a:t>CALIFICACIÓN DE OFERTAS</a:t>
            </a:r>
            <a:endParaRPr dirty="0">
              <a:latin typeface="Sitka Banner" panose="02000505000000020004"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2500" dirty="0">
                <a:latin typeface="Sitka Banner" panose="02000505000000020004" pitchFamily="2" charset="0"/>
              </a:rPr>
              <a:t>TIPOS DE OFERENTES</a:t>
            </a:r>
            <a:r>
              <a:rPr lang="es-EC" sz="2500" dirty="0">
                <a:latin typeface="Sitka Banner" panose="02000505000000020004" pitchFamily="2" charset="0"/>
              </a:rPr>
              <a:t> EN PROCESOS DE CONTRATACIÓN DE MENOR CUANTÍA DE OBRAS</a:t>
            </a:r>
            <a:endParaRPr sz="2500" dirty="0">
              <a:latin typeface="Sitka Banner" panose="02000505000000020004" pitchFamily="2" charset="0"/>
            </a:endParaRPr>
          </a:p>
        </p:txBody>
      </p:sp>
      <p:graphicFrame>
        <p:nvGraphicFramePr>
          <p:cNvPr id="5" name="Marcador de contenido 4">
            <a:extLst>
              <a:ext uri="{FF2B5EF4-FFF2-40B4-BE49-F238E27FC236}">
                <a16:creationId xmlns:a16="http://schemas.microsoft.com/office/drawing/2014/main" id="{7A7D8D99-ACA9-8742-8810-72E9D4FC7B55}"/>
              </a:ext>
            </a:extLst>
          </p:cNvPr>
          <p:cNvGraphicFramePr>
            <a:graphicFrameLocks noGrp="1"/>
          </p:cNvGraphicFramePr>
          <p:nvPr>
            <p:ph idx="1"/>
            <p:extLst>
              <p:ext uri="{D42A27DB-BD31-4B8C-83A1-F6EECF244321}">
                <p14:modId xmlns:p14="http://schemas.microsoft.com/office/powerpoint/2010/main" val="3906526720"/>
              </p:ext>
            </p:extLst>
          </p:nvPr>
        </p:nvGraphicFramePr>
        <p:xfrm>
          <a:off x="355256" y="1549444"/>
          <a:ext cx="8433487" cy="3695092"/>
        </p:xfrm>
        <a:graphic>
          <a:graphicData uri="http://schemas.openxmlformats.org/drawingml/2006/table">
            <a:tbl>
              <a:tblPr firstRow="1" firstCol="1" bandRow="1">
                <a:tableStyleId>{5C22544A-7EE6-4342-B048-85BDC9FD1C3A}</a:tableStyleId>
              </a:tblPr>
              <a:tblGrid>
                <a:gridCol w="288832">
                  <a:extLst>
                    <a:ext uri="{9D8B030D-6E8A-4147-A177-3AD203B41FA5}">
                      <a16:colId xmlns:a16="http://schemas.microsoft.com/office/drawing/2014/main" val="3086286497"/>
                    </a:ext>
                  </a:extLst>
                </a:gridCol>
                <a:gridCol w="866525">
                  <a:extLst>
                    <a:ext uri="{9D8B030D-6E8A-4147-A177-3AD203B41FA5}">
                      <a16:colId xmlns:a16="http://schemas.microsoft.com/office/drawing/2014/main" val="902096035"/>
                    </a:ext>
                  </a:extLst>
                </a:gridCol>
                <a:gridCol w="4275438">
                  <a:extLst>
                    <a:ext uri="{9D8B030D-6E8A-4147-A177-3AD203B41FA5}">
                      <a16:colId xmlns:a16="http://schemas.microsoft.com/office/drawing/2014/main" val="1384934150"/>
                    </a:ext>
                  </a:extLst>
                </a:gridCol>
                <a:gridCol w="1515762">
                  <a:extLst>
                    <a:ext uri="{9D8B030D-6E8A-4147-A177-3AD203B41FA5}">
                      <a16:colId xmlns:a16="http://schemas.microsoft.com/office/drawing/2014/main" val="4064427940"/>
                    </a:ext>
                  </a:extLst>
                </a:gridCol>
                <a:gridCol w="1486930">
                  <a:extLst>
                    <a:ext uri="{9D8B030D-6E8A-4147-A177-3AD203B41FA5}">
                      <a16:colId xmlns:a16="http://schemas.microsoft.com/office/drawing/2014/main" val="4161041678"/>
                    </a:ext>
                  </a:extLst>
                </a:gridCol>
              </a:tblGrid>
              <a:tr h="374993">
                <a:tc>
                  <a:txBody>
                    <a:bodyPr/>
                    <a:lstStyle/>
                    <a:p>
                      <a:pPr>
                        <a:lnSpc>
                          <a:spcPct val="107000"/>
                        </a:lnSpc>
                        <a:spcAft>
                          <a:spcPts val="800"/>
                        </a:spcAft>
                        <a:buNone/>
                      </a:pPr>
                      <a:r>
                        <a:rPr lang="es-EC" sz="800" kern="100">
                          <a:effectLst/>
                          <a:latin typeface="Sitka Banner" panose="02000505000000020004" pitchFamily="2" charset="0"/>
                        </a:rPr>
                        <a:t>#</a:t>
                      </a:r>
                      <a:endParaRPr lang="es-EC" sz="8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tc>
                <a:tc>
                  <a:txBody>
                    <a:bodyPr/>
                    <a:lstStyle/>
                    <a:p>
                      <a:pPr>
                        <a:lnSpc>
                          <a:spcPct val="107000"/>
                        </a:lnSpc>
                        <a:spcAft>
                          <a:spcPts val="800"/>
                        </a:spcAft>
                        <a:buNone/>
                      </a:pPr>
                      <a:r>
                        <a:rPr lang="es-EC" sz="1000" kern="100">
                          <a:effectLst/>
                          <a:latin typeface="Sitka Banner" panose="02000505000000020004" pitchFamily="2" charset="0"/>
                        </a:rPr>
                        <a:t>TIPO DE OFERENTE</a:t>
                      </a:r>
                      <a:endParaRPr lang="es-EC" sz="10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tc>
                <a:tc>
                  <a:txBody>
                    <a:bodyPr/>
                    <a:lstStyle/>
                    <a:p>
                      <a:pPr>
                        <a:lnSpc>
                          <a:spcPct val="107000"/>
                        </a:lnSpc>
                        <a:spcAft>
                          <a:spcPts val="800"/>
                        </a:spcAft>
                        <a:buNone/>
                      </a:pPr>
                      <a:r>
                        <a:rPr lang="es-EC" sz="1000" kern="100">
                          <a:effectLst/>
                          <a:latin typeface="Sitka Banner" panose="02000505000000020004" pitchFamily="2" charset="0"/>
                        </a:rPr>
                        <a:t>Definición</a:t>
                      </a:r>
                      <a:endParaRPr lang="es-EC" sz="10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tc>
                <a:tc>
                  <a:txBody>
                    <a:bodyPr/>
                    <a:lstStyle/>
                    <a:p>
                      <a:pPr>
                        <a:lnSpc>
                          <a:spcPct val="107000"/>
                        </a:lnSpc>
                        <a:spcAft>
                          <a:spcPts val="800"/>
                        </a:spcAft>
                        <a:buNone/>
                      </a:pPr>
                      <a:r>
                        <a:rPr lang="es-EC" sz="1000" kern="100">
                          <a:effectLst/>
                          <a:latin typeface="Sitka Banner" panose="02000505000000020004" pitchFamily="2" charset="0"/>
                        </a:rPr>
                        <a:t>Documentación de conformación?</a:t>
                      </a:r>
                      <a:endParaRPr lang="es-EC" sz="10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tc>
                <a:tc>
                  <a:txBody>
                    <a:bodyPr/>
                    <a:lstStyle/>
                    <a:p>
                      <a:pPr>
                        <a:lnSpc>
                          <a:spcPct val="107000"/>
                        </a:lnSpc>
                        <a:spcAft>
                          <a:spcPts val="800"/>
                        </a:spcAft>
                        <a:buNone/>
                      </a:pPr>
                      <a:r>
                        <a:rPr lang="es-EC" sz="1000" kern="100" dirty="0">
                          <a:effectLst/>
                          <a:latin typeface="Sitka Banner" panose="02000505000000020004" pitchFamily="2" charset="0"/>
                        </a:rPr>
                        <a:t>Donde revisar</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tc>
                <a:extLst>
                  <a:ext uri="{0D108BD9-81ED-4DB2-BD59-A6C34878D82A}">
                    <a16:rowId xmlns:a16="http://schemas.microsoft.com/office/drawing/2014/main" val="3374008356"/>
                  </a:ext>
                </a:extLst>
              </a:tr>
              <a:tr h="754327">
                <a:tc>
                  <a:txBody>
                    <a:bodyPr/>
                    <a:lstStyle/>
                    <a:p>
                      <a:pPr>
                        <a:lnSpc>
                          <a:spcPct val="107000"/>
                        </a:lnSpc>
                        <a:spcAft>
                          <a:spcPts val="800"/>
                        </a:spcAft>
                        <a:buNone/>
                      </a:pPr>
                      <a:r>
                        <a:rPr lang="es-EC" sz="800" kern="100">
                          <a:effectLst/>
                          <a:latin typeface="Sitka Banner" panose="02000505000000020004" pitchFamily="2" charset="0"/>
                        </a:rPr>
                        <a:t>1</a:t>
                      </a:r>
                      <a:endParaRPr lang="es-EC" sz="8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a:lnSpc>
                          <a:spcPct val="107000"/>
                        </a:lnSpc>
                        <a:spcAft>
                          <a:spcPts val="800"/>
                        </a:spcAft>
                        <a:buNone/>
                      </a:pPr>
                      <a:r>
                        <a:rPr lang="es-EC" sz="1000" kern="100">
                          <a:effectLst/>
                          <a:latin typeface="Sitka Banner" panose="02000505000000020004" pitchFamily="2" charset="0"/>
                        </a:rPr>
                        <a:t>PERSONA NATURAL</a:t>
                      </a:r>
                      <a:endParaRPr lang="es-EC" sz="10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algn="just">
                        <a:lnSpc>
                          <a:spcPct val="107000"/>
                        </a:lnSpc>
                        <a:spcAft>
                          <a:spcPts val="800"/>
                        </a:spcAft>
                        <a:buNone/>
                      </a:pPr>
                      <a:r>
                        <a:rPr lang="es-EC" sz="1100" kern="100">
                          <a:effectLst/>
                          <a:latin typeface="Sitka Banner" panose="02000505000000020004" pitchFamily="2" charset="0"/>
                        </a:rPr>
                        <a:t>Es el individuo humano con capacidad jurídica, que puede actuar como oferente en procesos de contratación pública, siempre que cumpla con los requisitos legales (tener RUC, estar inscrito en el RUP, no estar inhabilitado).</a:t>
                      </a:r>
                      <a:endParaRPr lang="es-EC" sz="11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marL="342900" lvl="0" indent="-342900">
                        <a:lnSpc>
                          <a:spcPct val="107000"/>
                        </a:lnSpc>
                        <a:buFont typeface="Symbol" panose="05050102010706020507" pitchFamily="18" charset="2"/>
                        <a:buChar char=""/>
                      </a:pPr>
                      <a:r>
                        <a:rPr lang="es-EC" sz="1000" kern="100">
                          <a:effectLst/>
                          <a:latin typeface="Sitka Banner" panose="02000505000000020004" pitchFamily="2" charset="0"/>
                        </a:rPr>
                        <a:t>RUC </a:t>
                      </a:r>
                    </a:p>
                    <a:p>
                      <a:pPr marL="342900" lvl="0" indent="-342900">
                        <a:lnSpc>
                          <a:spcPct val="107000"/>
                        </a:lnSpc>
                        <a:buFont typeface="Symbol" panose="05050102010706020507" pitchFamily="18" charset="2"/>
                        <a:buChar char=""/>
                      </a:pPr>
                      <a:r>
                        <a:rPr lang="es-EC" sz="1000" kern="100">
                          <a:effectLst/>
                          <a:latin typeface="Sitka Banner" panose="02000505000000020004" pitchFamily="2" charset="0"/>
                        </a:rPr>
                        <a:t>RUP</a:t>
                      </a:r>
                      <a:endParaRPr lang="es-EC" sz="10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marL="342900" lvl="0" indent="-342900">
                        <a:lnSpc>
                          <a:spcPct val="107000"/>
                        </a:lnSpc>
                        <a:buFont typeface="Symbol" panose="05050102010706020507" pitchFamily="18" charset="2"/>
                        <a:buChar char=""/>
                      </a:pPr>
                      <a:r>
                        <a:rPr lang="es-EC" sz="1000" kern="100">
                          <a:effectLst/>
                          <a:latin typeface="Sitka Banner" panose="02000505000000020004" pitchFamily="2" charset="0"/>
                        </a:rPr>
                        <a:t>SRI</a:t>
                      </a:r>
                    </a:p>
                    <a:p>
                      <a:pPr marL="342900" lvl="0" indent="-342900">
                        <a:lnSpc>
                          <a:spcPct val="107000"/>
                        </a:lnSpc>
                        <a:spcAft>
                          <a:spcPts val="800"/>
                        </a:spcAft>
                        <a:buFont typeface="Symbol" panose="05050102010706020507" pitchFamily="18" charset="2"/>
                        <a:buChar char=""/>
                      </a:pPr>
                      <a:r>
                        <a:rPr lang="es-EC" sz="1000" kern="100">
                          <a:effectLst/>
                          <a:latin typeface="Sitka Banner" panose="02000505000000020004" pitchFamily="2" charset="0"/>
                        </a:rPr>
                        <a:t>SOCE</a:t>
                      </a:r>
                      <a:endParaRPr lang="es-EC" sz="10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extLst>
                  <a:ext uri="{0D108BD9-81ED-4DB2-BD59-A6C34878D82A}">
                    <a16:rowId xmlns:a16="http://schemas.microsoft.com/office/drawing/2014/main" val="3246853605"/>
                  </a:ext>
                </a:extLst>
              </a:tr>
              <a:tr h="754327">
                <a:tc>
                  <a:txBody>
                    <a:bodyPr/>
                    <a:lstStyle/>
                    <a:p>
                      <a:pPr>
                        <a:lnSpc>
                          <a:spcPct val="107000"/>
                        </a:lnSpc>
                        <a:spcAft>
                          <a:spcPts val="800"/>
                        </a:spcAft>
                        <a:buNone/>
                      </a:pPr>
                      <a:r>
                        <a:rPr lang="es-EC" sz="800" kern="100">
                          <a:effectLst/>
                          <a:latin typeface="Sitka Banner" panose="02000505000000020004" pitchFamily="2" charset="0"/>
                        </a:rPr>
                        <a:t>2</a:t>
                      </a:r>
                      <a:endParaRPr lang="es-EC" sz="8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a:lnSpc>
                          <a:spcPct val="107000"/>
                        </a:lnSpc>
                        <a:spcAft>
                          <a:spcPts val="800"/>
                        </a:spcAft>
                        <a:buNone/>
                      </a:pPr>
                      <a:r>
                        <a:rPr lang="es-EC" sz="1000" kern="100" dirty="0">
                          <a:effectLst/>
                          <a:latin typeface="Sitka Banner" panose="02000505000000020004" pitchFamily="2" charset="0"/>
                        </a:rPr>
                        <a:t>PERSONA JURÍDICA (COMPAÑÍA, S.A.S)</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algn="just">
                        <a:lnSpc>
                          <a:spcPct val="107000"/>
                        </a:lnSpc>
                        <a:spcAft>
                          <a:spcPts val="800"/>
                        </a:spcAft>
                        <a:buNone/>
                      </a:pPr>
                      <a:r>
                        <a:rPr lang="es-EC" sz="1100" kern="100" dirty="0">
                          <a:effectLst/>
                          <a:latin typeface="Sitka Banner" panose="02000505000000020004" pitchFamily="2" charset="0"/>
                        </a:rPr>
                        <a:t>Es una entidad con existencia legal independiente de sus miembros, capaz de ejercer derechos y contraer obligaciones. Incluye compañías (S.A., Ltda., S.A.S., Asociaciones), cooperativas, fundaciones, universidades, etc.</a:t>
                      </a:r>
                      <a:endParaRPr lang="es-EC" sz="11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REGISTRO CORRESPONDIENTE</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RUP</a:t>
                      </a: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RUC</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marL="342900" lvl="0" indent="-342900">
                        <a:lnSpc>
                          <a:spcPct val="107000"/>
                        </a:lnSpc>
                        <a:spcAft>
                          <a:spcPts val="800"/>
                        </a:spcAft>
                        <a:buFont typeface="Symbol" panose="05050102010706020507" pitchFamily="18" charset="2"/>
                        <a:buChar char=""/>
                      </a:pPr>
                      <a:r>
                        <a:rPr lang="es-EC" sz="1000" kern="100" dirty="0">
                          <a:effectLst/>
                          <a:latin typeface="Sitka Banner" panose="02000505000000020004" pitchFamily="2" charset="0"/>
                        </a:rPr>
                        <a:t>ENTIDAD CORRESPONDIENTE</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EC" sz="1000" kern="100" dirty="0">
                          <a:effectLst/>
                          <a:latin typeface="Sitka Banner" panose="02000505000000020004" pitchFamily="2" charset="0"/>
                        </a:rPr>
                        <a:t>SOCE</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SRI</a:t>
                      </a:r>
                    </a:p>
                  </a:txBody>
                  <a:tcPr marL="48340" marR="48340" marT="0" marB="0" anchor="ctr"/>
                </a:tc>
                <a:extLst>
                  <a:ext uri="{0D108BD9-81ED-4DB2-BD59-A6C34878D82A}">
                    <a16:rowId xmlns:a16="http://schemas.microsoft.com/office/drawing/2014/main" val="3106863239"/>
                  </a:ext>
                </a:extLst>
              </a:tr>
              <a:tr h="1007217">
                <a:tc>
                  <a:txBody>
                    <a:bodyPr/>
                    <a:lstStyle/>
                    <a:p>
                      <a:pPr>
                        <a:lnSpc>
                          <a:spcPct val="107000"/>
                        </a:lnSpc>
                        <a:spcAft>
                          <a:spcPts val="800"/>
                        </a:spcAft>
                        <a:buNone/>
                      </a:pPr>
                      <a:r>
                        <a:rPr lang="es-EC" sz="800" kern="100" dirty="0">
                          <a:effectLst/>
                          <a:latin typeface="Sitka Banner" panose="02000505000000020004" pitchFamily="2" charset="0"/>
                          <a:ea typeface="Aptos" panose="020B0004020202020204" pitchFamily="34" charset="0"/>
                          <a:cs typeface="Times New Roman" panose="02020603050405020304" pitchFamily="18" charset="0"/>
                        </a:rPr>
                        <a:t>3</a:t>
                      </a:r>
                    </a:p>
                  </a:txBody>
                  <a:tcPr marL="48340" marR="48340" marT="0" marB="0" anchor="ctr"/>
                </a:tc>
                <a:tc>
                  <a:txBody>
                    <a:bodyPr/>
                    <a:lstStyle/>
                    <a:p>
                      <a:pPr>
                        <a:lnSpc>
                          <a:spcPct val="107000"/>
                        </a:lnSpc>
                        <a:spcAft>
                          <a:spcPts val="800"/>
                        </a:spcAft>
                        <a:buNone/>
                      </a:pPr>
                      <a:r>
                        <a:rPr lang="es-EC" sz="1000" kern="100">
                          <a:effectLst/>
                          <a:latin typeface="Sitka Banner" panose="02000505000000020004" pitchFamily="2" charset="0"/>
                        </a:rPr>
                        <a:t>CONSORCIO</a:t>
                      </a:r>
                      <a:endParaRPr lang="es-EC" sz="10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algn="just">
                        <a:lnSpc>
                          <a:spcPct val="107000"/>
                        </a:lnSpc>
                        <a:spcAft>
                          <a:spcPts val="800"/>
                        </a:spcAft>
                        <a:buNone/>
                      </a:pPr>
                      <a:r>
                        <a:rPr lang="es-EC" sz="1100" kern="100">
                          <a:effectLst/>
                          <a:latin typeface="Sitka Banner" panose="02000505000000020004" pitchFamily="2" charset="0"/>
                        </a:rPr>
                        <a:t>Es una alianza contractual entre dos o más personas naturales y/o jurídicas que se unen para presentar una oferta conjunta en un proceso de contratación pública, compartiendo riesgos, beneficios y obligaciones. No tiene personería jurídica propia, pero es reconocido como figura válida.</a:t>
                      </a:r>
                      <a:endParaRPr lang="es-EC" sz="1100" kern="10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RUC (NO PROPIO)</a:t>
                      </a: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RUP (DE CADA MIEMBRO)</a:t>
                      </a: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CONTRATO  NOTARIADO</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SOCE</a:t>
                      </a: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SRI</a:t>
                      </a:r>
                    </a:p>
                    <a:p>
                      <a:pPr marL="342900" lvl="0" indent="-342900">
                        <a:lnSpc>
                          <a:spcPct val="107000"/>
                        </a:lnSpc>
                        <a:spcAft>
                          <a:spcPts val="800"/>
                        </a:spcAft>
                        <a:buFont typeface="Symbol" panose="05050102010706020507" pitchFamily="18" charset="2"/>
                        <a:buChar char=""/>
                      </a:pPr>
                      <a:r>
                        <a:rPr lang="es-EC" sz="1000" kern="100" dirty="0">
                          <a:effectLst/>
                          <a:latin typeface="Sitka Banner" panose="02000505000000020004" pitchFamily="2" charset="0"/>
                        </a:rPr>
                        <a:t>NOTARIA</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extLst>
                  <a:ext uri="{0D108BD9-81ED-4DB2-BD59-A6C34878D82A}">
                    <a16:rowId xmlns:a16="http://schemas.microsoft.com/office/drawing/2014/main" val="2950931825"/>
                  </a:ext>
                </a:extLst>
              </a:tr>
              <a:tr h="754327">
                <a:tc>
                  <a:txBody>
                    <a:bodyPr/>
                    <a:lstStyle/>
                    <a:p>
                      <a:pPr>
                        <a:lnSpc>
                          <a:spcPct val="107000"/>
                        </a:lnSpc>
                        <a:spcAft>
                          <a:spcPts val="800"/>
                        </a:spcAft>
                        <a:buNone/>
                      </a:pPr>
                      <a:r>
                        <a:rPr lang="es-EC" sz="800" kern="100" dirty="0">
                          <a:effectLst/>
                          <a:latin typeface="Sitka Banner" panose="02000505000000020004" pitchFamily="2" charset="0"/>
                          <a:ea typeface="Aptos" panose="020B0004020202020204" pitchFamily="34" charset="0"/>
                          <a:cs typeface="Times New Roman" panose="02020603050405020304" pitchFamily="18" charset="0"/>
                        </a:rPr>
                        <a:t>4</a:t>
                      </a:r>
                    </a:p>
                  </a:txBody>
                  <a:tcPr marL="48340" marR="48340" marT="0" marB="0" anchor="ctr"/>
                </a:tc>
                <a:tc>
                  <a:txBody>
                    <a:bodyPr/>
                    <a:lstStyle/>
                    <a:p>
                      <a:pPr>
                        <a:lnSpc>
                          <a:spcPct val="107000"/>
                        </a:lnSpc>
                        <a:spcAft>
                          <a:spcPts val="800"/>
                        </a:spcAft>
                        <a:buNone/>
                      </a:pPr>
                      <a:r>
                        <a:rPr lang="es-EC" sz="1000" kern="100" dirty="0">
                          <a:effectLst/>
                          <a:latin typeface="Sitka Banner" panose="02000505000000020004" pitchFamily="2" charset="0"/>
                        </a:rPr>
                        <a:t>PROMESA DE CONSORCIO O ASOCIACIÓN</a:t>
                      </a:r>
                      <a:endParaRPr lang="es-EC" sz="10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algn="just">
                        <a:lnSpc>
                          <a:spcPct val="107000"/>
                        </a:lnSpc>
                        <a:spcAft>
                          <a:spcPts val="800"/>
                        </a:spcAft>
                        <a:buNone/>
                      </a:pPr>
                      <a:r>
                        <a:rPr lang="es-EC" sz="1100" kern="100" dirty="0">
                          <a:effectLst/>
                          <a:latin typeface="Sitka Banner" panose="02000505000000020004" pitchFamily="2" charset="0"/>
                        </a:rPr>
                        <a:t>Es un compromiso formal entre dos o más oferentes, suscrito en el formulario de la oferta, mediante el cual se obligan a constituir un consorcio o asociación si resultan adjudicados. Su validez está condicionada a la adjudicación del contrato.</a:t>
                      </a:r>
                      <a:endParaRPr lang="es-EC" sz="1100" kern="100" dirty="0">
                        <a:effectLst/>
                        <a:latin typeface="Sitka Banner" panose="02000505000000020004" pitchFamily="2" charset="0"/>
                        <a:ea typeface="Aptos" panose="020B0004020202020204" pitchFamily="34" charset="0"/>
                        <a:cs typeface="Times New Roman" panose="02020603050405020304" pitchFamily="18" charset="0"/>
                      </a:endParaRPr>
                    </a:p>
                  </a:txBody>
                  <a:tcPr marL="48340" marR="48340" marT="0" marB="0" anchor="ctr"/>
                </a:tc>
                <a:tc>
                  <a:txBody>
                    <a:bodyPr/>
                    <a:lstStyle/>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RUC (CADA MIEMBRO)</a:t>
                      </a: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RUP (CADA MIEMBRO)</a:t>
                      </a: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ea typeface="Aptos" panose="020B0004020202020204" pitchFamily="34" charset="0"/>
                          <a:cs typeface="Times New Roman" panose="02020603050405020304" pitchFamily="18" charset="0"/>
                        </a:rPr>
                        <a:t>FORMULARIO</a:t>
                      </a:r>
                    </a:p>
                  </a:txBody>
                  <a:tcPr marL="48340" marR="48340" marT="0" marB="0" anchor="ctr"/>
                </a:tc>
                <a:tc>
                  <a:txBody>
                    <a:bodyPr/>
                    <a:lstStyle/>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SRI</a:t>
                      </a:r>
                    </a:p>
                    <a:p>
                      <a:pPr marL="342900" lvl="0" indent="-342900">
                        <a:lnSpc>
                          <a:spcPct val="107000"/>
                        </a:lnSpc>
                        <a:buFont typeface="Symbol" panose="05050102010706020507" pitchFamily="18" charset="2"/>
                        <a:buChar char=""/>
                      </a:pPr>
                      <a:r>
                        <a:rPr lang="es-EC" sz="1000" kern="100" dirty="0">
                          <a:effectLst/>
                          <a:latin typeface="Sitka Banner" panose="02000505000000020004" pitchFamily="2" charset="0"/>
                        </a:rPr>
                        <a:t>SOCE</a:t>
                      </a:r>
                    </a:p>
                    <a:p>
                      <a:pPr marL="342900" lvl="0" indent="-342900">
                        <a:lnSpc>
                          <a:spcPct val="107000"/>
                        </a:lnSpc>
                        <a:spcAft>
                          <a:spcPts val="800"/>
                        </a:spcAft>
                        <a:buFont typeface="Symbol" panose="05050102010706020507" pitchFamily="18" charset="2"/>
                        <a:buChar char=""/>
                      </a:pPr>
                      <a:r>
                        <a:rPr lang="es-EC" sz="1000" kern="100" dirty="0">
                          <a:effectLst/>
                          <a:latin typeface="Sitka Banner" panose="02000505000000020004" pitchFamily="2" charset="0"/>
                          <a:ea typeface="Aptos" panose="020B0004020202020204" pitchFamily="34" charset="0"/>
                          <a:cs typeface="Times New Roman" panose="02020603050405020304" pitchFamily="18" charset="0"/>
                        </a:rPr>
                        <a:t>OFERTA</a:t>
                      </a:r>
                    </a:p>
                  </a:txBody>
                  <a:tcPr marL="48340" marR="48340" marT="0" marB="0" anchor="ctr"/>
                </a:tc>
                <a:extLst>
                  <a:ext uri="{0D108BD9-81ED-4DB2-BD59-A6C34878D82A}">
                    <a16:rowId xmlns:a16="http://schemas.microsoft.com/office/drawing/2014/main" val="400725011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latin typeface="Sitka Banner" panose="02000505000000020004" pitchFamily="2" charset="0"/>
              </a:rPr>
              <a:t>INTEGRIDAD</a:t>
            </a:r>
            <a:r>
              <a:rPr lang="es-EC" dirty="0">
                <a:latin typeface="Sitka Banner" panose="02000505000000020004" pitchFamily="2" charset="0"/>
              </a:rPr>
              <a:t> DE LA OFERTA</a:t>
            </a:r>
            <a:br>
              <a:rPr lang="es-EC" dirty="0">
                <a:latin typeface="Sitka Banner" panose="02000505000000020004" pitchFamily="2" charset="0"/>
              </a:rPr>
            </a:br>
            <a:r>
              <a:rPr dirty="0">
                <a:latin typeface="Sitka Banner" panose="02000505000000020004" pitchFamily="2" charset="0"/>
              </a:rPr>
              <a:t>Y CONVALIDACIÓN</a:t>
            </a:r>
          </a:p>
        </p:txBody>
      </p:sp>
      <p:sp>
        <p:nvSpPr>
          <p:cNvPr id="3" name="Content Placeholder 2"/>
          <p:cNvSpPr>
            <a:spLocks noGrp="1"/>
          </p:cNvSpPr>
          <p:nvPr>
            <p:ph idx="1"/>
          </p:nvPr>
        </p:nvSpPr>
        <p:spPr/>
        <p:txBody>
          <a:bodyPr>
            <a:normAutofit/>
          </a:bodyPr>
          <a:lstStyle/>
          <a:p>
            <a:pPr marL="0" indent="0" algn="ctr">
              <a:buNone/>
            </a:pPr>
            <a:r>
              <a:rPr lang="es-EC" sz="2000" b="1" dirty="0">
                <a:latin typeface="Sitka Banner" panose="02000505000000020004" pitchFamily="2" charset="0"/>
              </a:rPr>
              <a:t>{Art. 78.- Integridad de la oferta.-} : </a:t>
            </a:r>
            <a:r>
              <a:rPr lang="es-EC" sz="2000" dirty="0">
                <a:latin typeface="Sitka Banner" panose="02000505000000020004" pitchFamily="2" charset="0"/>
              </a:rPr>
              <a:t>Luego de la apertura de ofertas, </a:t>
            </a:r>
            <a:r>
              <a:rPr lang="es-EC" sz="2000" b="1" dirty="0">
                <a:solidFill>
                  <a:srgbClr val="C00000"/>
                </a:solidFill>
                <a:latin typeface="Sitka Banner" panose="02000505000000020004" pitchFamily="2" charset="0"/>
              </a:rPr>
              <a:t>la entidad contratante está en la obligación de verificar la integridad de los documentos solicitados en las ofertas presentadas</a:t>
            </a:r>
            <a:r>
              <a:rPr lang="es-EC" sz="2000" dirty="0">
                <a:latin typeface="Sitka Banner" panose="02000505000000020004" pitchFamily="2" charset="0"/>
              </a:rPr>
              <a:t>, con el fin de identificar la existencia de errores susceptibles de convalidación.</a:t>
            </a:r>
          </a:p>
          <a:p>
            <a:pPr marL="0" indent="0" algn="just">
              <a:buNone/>
            </a:pPr>
            <a:endParaRPr lang="es-EC" sz="2000" dirty="0">
              <a:latin typeface="Sitka Banner" panose="02000505000000020004" pitchFamily="2" charset="0"/>
            </a:endParaRPr>
          </a:p>
          <a:p>
            <a:pPr marL="0" indent="0" algn="just">
              <a:buNone/>
            </a:pPr>
            <a:endParaRPr sz="2000" dirty="0">
              <a:latin typeface="Sitka Banner" panose="02000505000000020004"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accent5">
                    <a:lumMod val="75000"/>
                  </a:schemeClr>
                </a:solidFill>
                <a:latin typeface="Sitka Banner" panose="02000505000000020004" pitchFamily="2" charset="0"/>
              </a:rPr>
              <a:t>DEFINICIÓN &amp; OBJETIVO</a:t>
            </a:r>
          </a:p>
        </p:txBody>
      </p:sp>
      <p:sp>
        <p:nvSpPr>
          <p:cNvPr id="3" name="Content Placeholder 2"/>
          <p:cNvSpPr>
            <a:spLocks noGrp="1"/>
          </p:cNvSpPr>
          <p:nvPr>
            <p:ph idx="1"/>
          </p:nvPr>
        </p:nvSpPr>
        <p:spPr>
          <a:xfrm>
            <a:off x="198783" y="1600200"/>
            <a:ext cx="8845826" cy="4525963"/>
          </a:xfrm>
        </p:spPr>
        <p:txBody>
          <a:bodyPr>
            <a:normAutofit/>
          </a:bodyPr>
          <a:lstStyle/>
          <a:p>
            <a:r>
              <a:rPr lang="es-EC" sz="2500" b="1" dirty="0">
                <a:latin typeface="Sitka Banner" panose="02000505000000020004" pitchFamily="2" charset="0"/>
              </a:rPr>
              <a:t>(Art. 51 LOSNCP) </a:t>
            </a:r>
            <a:r>
              <a:rPr sz="2500" b="1" dirty="0" err="1">
                <a:latin typeface="Sitka Banner" panose="02000505000000020004" pitchFamily="2" charset="0"/>
              </a:rPr>
              <a:t>Contrataciones</a:t>
            </a:r>
            <a:r>
              <a:rPr sz="2500" b="1" dirty="0">
                <a:latin typeface="Sitka Banner" panose="02000505000000020004" pitchFamily="2" charset="0"/>
              </a:rPr>
              <a:t> de Menor </a:t>
            </a:r>
            <a:r>
              <a:rPr sz="2500" b="1" dirty="0" err="1">
                <a:latin typeface="Sitka Banner" panose="02000505000000020004" pitchFamily="2" charset="0"/>
              </a:rPr>
              <a:t>Cuantía</a:t>
            </a:r>
            <a:r>
              <a:rPr sz="2500" dirty="0">
                <a:latin typeface="Sitka Banner" panose="02000505000000020004" pitchFamily="2" charset="0"/>
              </a:rPr>
              <a:t> :</a:t>
            </a:r>
            <a:r>
              <a:rPr lang="es-EC" sz="2500" dirty="0">
                <a:latin typeface="Sitka Banner" panose="02000505000000020004" pitchFamily="2" charset="0"/>
              </a:rPr>
              <a:t> </a:t>
            </a:r>
            <a:r>
              <a:rPr sz="2500" dirty="0" err="1">
                <a:latin typeface="Sitka Banner" panose="02000505000000020004" pitchFamily="2" charset="0"/>
              </a:rPr>
              <a:t>Aplicables</a:t>
            </a:r>
            <a:r>
              <a:rPr sz="2500" dirty="0">
                <a:latin typeface="Sitka Banner" panose="02000505000000020004" pitchFamily="2" charset="0"/>
              </a:rPr>
              <a:t> </a:t>
            </a:r>
            <a:r>
              <a:rPr sz="2500" dirty="0" err="1">
                <a:latin typeface="Sitka Banner" panose="02000505000000020004" pitchFamily="2" charset="0"/>
              </a:rPr>
              <a:t>cuando</a:t>
            </a:r>
            <a:r>
              <a:rPr sz="2500" dirty="0">
                <a:latin typeface="Sitka Banner" panose="02000505000000020004" pitchFamily="2" charset="0"/>
              </a:rPr>
              <a:t> </a:t>
            </a:r>
            <a:r>
              <a:rPr sz="2500" dirty="0" err="1">
                <a:latin typeface="Sitka Banner" panose="02000505000000020004" pitchFamily="2" charset="0"/>
              </a:rPr>
              <a:t>el</a:t>
            </a:r>
            <a:r>
              <a:rPr sz="2500" dirty="0">
                <a:latin typeface="Sitka Banner" panose="02000505000000020004" pitchFamily="2" charset="0"/>
              </a:rPr>
              <a:t> </a:t>
            </a:r>
            <a:r>
              <a:rPr sz="2500" dirty="0" err="1">
                <a:latin typeface="Sitka Banner" panose="02000505000000020004" pitchFamily="2" charset="0"/>
              </a:rPr>
              <a:t>presupuesto</a:t>
            </a:r>
            <a:r>
              <a:rPr sz="2500" dirty="0">
                <a:latin typeface="Sitka Banner" panose="02000505000000020004" pitchFamily="2" charset="0"/>
              </a:rPr>
              <a:t> </a:t>
            </a:r>
            <a:r>
              <a:rPr sz="2500" dirty="0" err="1">
                <a:latin typeface="Sitka Banner" panose="02000505000000020004" pitchFamily="2" charset="0"/>
              </a:rPr>
              <a:t>referencial</a:t>
            </a:r>
            <a:r>
              <a:rPr sz="2500" dirty="0">
                <a:latin typeface="Sitka Banner" panose="02000505000000020004" pitchFamily="2" charset="0"/>
              </a:rPr>
              <a:t> sea inferior al 0,000007 del </a:t>
            </a:r>
            <a:r>
              <a:rPr sz="2500" dirty="0" err="1">
                <a:latin typeface="Sitka Banner" panose="02000505000000020004" pitchFamily="2" charset="0"/>
              </a:rPr>
              <a:t>Presupuesto</a:t>
            </a:r>
            <a:r>
              <a:rPr sz="2500" dirty="0">
                <a:latin typeface="Sitka Banner" panose="02000505000000020004" pitchFamily="2" charset="0"/>
              </a:rPr>
              <a:t> </a:t>
            </a:r>
            <a:r>
              <a:rPr sz="2500" dirty="0" err="1">
                <a:latin typeface="Sitka Banner" panose="02000505000000020004" pitchFamily="2" charset="0"/>
              </a:rPr>
              <a:t>Inicial</a:t>
            </a:r>
            <a:r>
              <a:rPr sz="2500" dirty="0">
                <a:latin typeface="Sitka Banner" panose="02000505000000020004" pitchFamily="2" charset="0"/>
              </a:rPr>
              <a:t> del Estado.</a:t>
            </a:r>
          </a:p>
        </p:txBody>
      </p:sp>
      <p:pic>
        <p:nvPicPr>
          <p:cNvPr id="4" name="Imagen 3" descr="Escala de tiempo&#10;&#10;El contenido generado por IA puede ser incorrecto.">
            <a:extLst>
              <a:ext uri="{FF2B5EF4-FFF2-40B4-BE49-F238E27FC236}">
                <a16:creationId xmlns:a16="http://schemas.microsoft.com/office/drawing/2014/main" id="{E786CB1F-E960-131B-2289-AE7BAFC15602}"/>
              </a:ext>
            </a:extLst>
          </p:cNvPr>
          <p:cNvPicPr>
            <a:picLocks noChangeAspect="1"/>
          </p:cNvPicPr>
          <p:nvPr/>
        </p:nvPicPr>
        <p:blipFill>
          <a:blip r:embed="rId2"/>
          <a:stretch>
            <a:fillRect/>
          </a:stretch>
        </p:blipFill>
        <p:spPr>
          <a:xfrm>
            <a:off x="1871980" y="3429000"/>
            <a:ext cx="5400040" cy="3025140"/>
          </a:xfrm>
          <a:prstGeom prst="rect">
            <a:avLst/>
          </a:prstGeom>
        </p:spPr>
      </p:pic>
      <p:sp>
        <p:nvSpPr>
          <p:cNvPr id="5" name="Rectángulo 4">
            <a:extLst>
              <a:ext uri="{FF2B5EF4-FFF2-40B4-BE49-F238E27FC236}">
                <a16:creationId xmlns:a16="http://schemas.microsoft.com/office/drawing/2014/main" id="{313BB413-EFDE-9138-7B9B-284BBF51890F}"/>
              </a:ext>
            </a:extLst>
          </p:cNvPr>
          <p:cNvSpPr/>
          <p:nvPr/>
        </p:nvSpPr>
        <p:spPr>
          <a:xfrm>
            <a:off x="4114799" y="3429001"/>
            <a:ext cx="3329609" cy="824948"/>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latin typeface="Sitka Banner" panose="02000505000000020004"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16"/>
            <a:ext cx="8229600" cy="826143"/>
          </a:xfrm>
        </p:spPr>
        <p:txBody>
          <a:bodyPr>
            <a:normAutofit/>
          </a:bodyPr>
          <a:lstStyle/>
          <a:p>
            <a:r>
              <a:rPr lang="es-EC" dirty="0">
                <a:latin typeface="Sitka Banner" panose="02000505000000020004" pitchFamily="2" charset="0"/>
              </a:rPr>
              <a:t>C</a:t>
            </a:r>
            <a:r>
              <a:rPr dirty="0">
                <a:latin typeface="Sitka Banner" panose="02000505000000020004" pitchFamily="2" charset="0"/>
              </a:rPr>
              <a:t>ONVALIDACIÓN</a:t>
            </a:r>
          </a:p>
        </p:txBody>
      </p:sp>
      <p:sp>
        <p:nvSpPr>
          <p:cNvPr id="3" name="Content Placeholder 2"/>
          <p:cNvSpPr>
            <a:spLocks noGrp="1"/>
          </p:cNvSpPr>
          <p:nvPr>
            <p:ph idx="1"/>
          </p:nvPr>
        </p:nvSpPr>
        <p:spPr>
          <a:xfrm>
            <a:off x="263611" y="840259"/>
            <a:ext cx="8641491" cy="5708822"/>
          </a:xfrm>
        </p:spPr>
        <p:txBody>
          <a:bodyPr>
            <a:normAutofit lnSpcReduction="10000"/>
          </a:bodyPr>
          <a:lstStyle/>
          <a:p>
            <a:pPr marL="0" indent="0" algn="just">
              <a:buNone/>
            </a:pPr>
            <a:r>
              <a:rPr lang="es-EC" sz="1700" b="1" dirty="0">
                <a:latin typeface="Sitka Banner" panose="02000505000000020004" pitchFamily="2" charset="0"/>
              </a:rPr>
              <a:t>{RLOSNCP Art. 79.- Convalidación de errores de forma.-} : </a:t>
            </a:r>
            <a:r>
              <a:rPr lang="es-EC" sz="1700" dirty="0">
                <a:latin typeface="Sitka Banner" panose="02000505000000020004" pitchFamily="2" charset="0"/>
              </a:rPr>
              <a:t>Las ofertas, una vez presentadas no podrán modificarse. No obstante, si se presentaren errores de forma, podrán ser convalidados por el oferente a pedido de la entidad contratante, dentro del término </a:t>
            </a:r>
            <a:r>
              <a:rPr lang="es-EC" sz="1700" b="1" dirty="0">
                <a:latin typeface="Sitka Banner" panose="02000505000000020004" pitchFamily="2" charset="0"/>
              </a:rPr>
              <a:t>mínimo de dos (2) días o máximo de cinco (5) días</a:t>
            </a:r>
            <a:r>
              <a:rPr lang="es-EC" sz="1700" dirty="0">
                <a:latin typeface="Sitka Banner" panose="02000505000000020004" pitchFamily="2" charset="0"/>
              </a:rPr>
              <a:t>, contados a partir de la fecha de notificación.</a:t>
            </a:r>
          </a:p>
          <a:p>
            <a:pPr marL="0" indent="0" algn="just">
              <a:buNone/>
            </a:pPr>
            <a:endParaRPr lang="es-EC" sz="1700" dirty="0">
              <a:latin typeface="Sitka Banner" panose="02000505000000020004" pitchFamily="2" charset="0"/>
            </a:endParaRPr>
          </a:p>
          <a:p>
            <a:pPr marL="0" indent="0" algn="just">
              <a:buNone/>
            </a:pPr>
            <a:r>
              <a:rPr lang="es-EC" sz="1600" dirty="0">
                <a:latin typeface="Sitka Banner" panose="02000505000000020004" pitchFamily="2" charset="0"/>
              </a:rPr>
              <a:t>Se entenderán por errores de forma aquellos que no implican modificación alguna al contenido sustancial de la oferta, tales como: </a:t>
            </a:r>
          </a:p>
          <a:p>
            <a:pPr marL="0" indent="0" algn="just">
              <a:buNone/>
            </a:pPr>
            <a:r>
              <a:rPr lang="es-EC" sz="1600" dirty="0">
                <a:latin typeface="Sitka Banner" panose="02000505000000020004" pitchFamily="2" charset="0"/>
              </a:rPr>
              <a:t>(I)	errores tipográficos, </a:t>
            </a:r>
          </a:p>
          <a:p>
            <a:pPr marL="0" indent="0" algn="just">
              <a:buNone/>
            </a:pPr>
            <a:r>
              <a:rPr lang="es-EC" sz="1600" dirty="0">
                <a:latin typeface="Sitka Banner" panose="02000505000000020004" pitchFamily="2" charset="0"/>
              </a:rPr>
              <a:t>(II)	</a:t>
            </a:r>
            <a:r>
              <a:rPr lang="es-EC" sz="1600" strike="sngStrike" dirty="0">
                <a:latin typeface="Sitka Banner" panose="02000505000000020004" pitchFamily="2" charset="0"/>
              </a:rPr>
              <a:t>de foliado u organización de la oferta, </a:t>
            </a:r>
          </a:p>
          <a:p>
            <a:pPr marL="0" indent="0" algn="just">
              <a:buNone/>
            </a:pPr>
            <a:r>
              <a:rPr lang="es-EC" sz="1600" dirty="0">
                <a:latin typeface="Sitka Banner" panose="02000505000000020004" pitchFamily="2" charset="0"/>
              </a:rPr>
              <a:t>(III)	certificación de documentos sobre su capacidad legal, técnica o económica, </a:t>
            </a:r>
          </a:p>
          <a:p>
            <a:pPr marL="0" indent="0" algn="just">
              <a:buNone/>
            </a:pPr>
            <a:r>
              <a:rPr lang="es-EC" sz="1600" dirty="0">
                <a:latin typeface="Sitka Banner" panose="02000505000000020004" pitchFamily="2" charset="0"/>
              </a:rPr>
              <a:t>(IV)	ilegibilidad o falta de claridad de la información o documentación, </a:t>
            </a:r>
          </a:p>
          <a:p>
            <a:pPr marL="0" indent="0" algn="just">
              <a:buNone/>
            </a:pPr>
            <a:r>
              <a:rPr lang="es-EC" sz="1600" dirty="0">
                <a:latin typeface="Sitka Banner" panose="02000505000000020004" pitchFamily="2" charset="0"/>
              </a:rPr>
              <a:t>(V)	contradicciones o discordancia que causen duda entre la información consignada por el participante en 	cualquier parte de su oferta y la documentación con la que lo respalda, </a:t>
            </a:r>
          </a:p>
          <a:p>
            <a:pPr marL="0" indent="0" algn="just">
              <a:buNone/>
            </a:pPr>
            <a:r>
              <a:rPr lang="es-EC" sz="1600" dirty="0">
                <a:latin typeface="Sitka Banner" panose="02000505000000020004" pitchFamily="2" charset="0"/>
              </a:rPr>
              <a:t>(VI)	cualquier error en el llenado del formulario de la oferta. Se considerarán convalidables también todos 	los requisitos que constituyen la integridad de la oferta. </a:t>
            </a:r>
          </a:p>
          <a:p>
            <a:pPr marL="0" indent="0" algn="just">
              <a:buNone/>
            </a:pPr>
            <a:endParaRPr lang="es-EC" sz="1600" dirty="0">
              <a:latin typeface="Sitka Banner" panose="02000505000000020004" pitchFamily="2" charset="0"/>
            </a:endParaRPr>
          </a:p>
          <a:p>
            <a:pPr marL="0" indent="0" algn="just">
              <a:buNone/>
            </a:pPr>
            <a:r>
              <a:rPr lang="es-EC" sz="1600" dirty="0">
                <a:latin typeface="Sitka Banner" panose="02000505000000020004" pitchFamily="2" charset="0"/>
              </a:rPr>
              <a:t>Asimismo, dentro del período de convalidación los oferentes </a:t>
            </a:r>
            <a:r>
              <a:rPr lang="es-EC" sz="1600" b="1" dirty="0">
                <a:latin typeface="Sitka Banner" panose="02000505000000020004" pitchFamily="2" charset="0"/>
              </a:rPr>
              <a:t>podrán integrar a su oferta documentos adicionales que no impliquen modificación del objeto de la oferta</a:t>
            </a:r>
            <a:r>
              <a:rPr lang="es-EC" sz="1600" dirty="0">
                <a:latin typeface="Sitka Banner" panose="02000505000000020004" pitchFamily="2" charset="0"/>
              </a:rPr>
              <a:t>, por lo tanto, podrán subsanar las </a:t>
            </a:r>
            <a:r>
              <a:rPr lang="es-EC" sz="1600" b="1" u="sng" dirty="0">
                <a:solidFill>
                  <a:schemeClr val="accent5">
                    <a:lumMod val="75000"/>
                  </a:schemeClr>
                </a:solidFill>
                <a:latin typeface="Sitka Banner" panose="02000505000000020004" pitchFamily="2" charset="0"/>
              </a:rPr>
              <a:t>omisiones</a:t>
            </a:r>
            <a:r>
              <a:rPr lang="es-EC" sz="1600" dirty="0">
                <a:latin typeface="Sitka Banner" panose="02000505000000020004" pitchFamily="2" charset="0"/>
              </a:rPr>
              <a:t> sobre su capacidad legal, técnica o económica.</a:t>
            </a:r>
          </a:p>
          <a:p>
            <a:pPr marL="0" indent="0" algn="just">
              <a:buNone/>
            </a:pPr>
            <a:r>
              <a:rPr lang="es-EC" sz="1600" b="1" dirty="0">
                <a:latin typeface="Sitka Banner" panose="02000505000000020004" pitchFamily="2" charset="0"/>
              </a:rPr>
              <a:t>En caso de duda sobre la existencia de errores de forma o de naturaleza convalidable</a:t>
            </a:r>
            <a:r>
              <a:rPr lang="es-EC" sz="1600" dirty="0">
                <a:latin typeface="Sitka Banner" panose="02000505000000020004" pitchFamily="2" charset="0"/>
              </a:rPr>
              <a:t>, la Comisión Técnica o el delegado del </a:t>
            </a:r>
            <a:r>
              <a:rPr lang="es-EC" sz="1600" b="1" dirty="0">
                <a:latin typeface="Sitka Banner" panose="02000505000000020004" pitchFamily="2" charset="0"/>
              </a:rPr>
              <a:t>procedimiento enviará a convalidar la oferta</a:t>
            </a:r>
            <a:r>
              <a:rPr lang="es-EC" sz="1600" dirty="0">
                <a:latin typeface="Sitka Banner" panose="02000505000000020004" pitchFamily="2" charset="0"/>
              </a:rPr>
              <a:t>, para lo cual se aplicará los principios de igualdad y racionalidad.</a:t>
            </a:r>
            <a:endParaRPr sz="2000" dirty="0">
              <a:latin typeface="Sitka Banner" panose="02000505000000020004" pitchFamily="2" charset="0"/>
            </a:endParaRPr>
          </a:p>
        </p:txBody>
      </p:sp>
    </p:spTree>
    <p:extLst>
      <p:ext uri="{BB962C8B-B14F-4D97-AF65-F5344CB8AC3E}">
        <p14:creationId xmlns:p14="http://schemas.microsoft.com/office/powerpoint/2010/main" val="387503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11" y="271849"/>
            <a:ext cx="8641491" cy="6277232"/>
          </a:xfrm>
        </p:spPr>
        <p:txBody>
          <a:bodyPr>
            <a:normAutofit lnSpcReduction="10000"/>
          </a:bodyPr>
          <a:lstStyle/>
          <a:p>
            <a:pPr marL="0" indent="0" algn="just">
              <a:buNone/>
            </a:pPr>
            <a:r>
              <a:rPr lang="es-EC" sz="1700" b="1" dirty="0">
                <a:latin typeface="Sitka Banner" panose="02000505000000020004" pitchFamily="2" charset="0"/>
              </a:rPr>
              <a:t>NORMATIVA SECUNDARIA {Art. 116.- Casos específicos de errores de naturaleza convalidable.-}</a:t>
            </a:r>
          </a:p>
          <a:p>
            <a:pPr marL="0" indent="0" algn="just">
              <a:buNone/>
            </a:pPr>
            <a:r>
              <a:rPr lang="es-EC" sz="1700" b="1" dirty="0">
                <a:latin typeface="Sitka Banner" panose="02000505000000020004" pitchFamily="2" charset="0"/>
              </a:rPr>
              <a:t> </a:t>
            </a:r>
          </a:p>
          <a:p>
            <a:pPr marL="0" indent="0" algn="just">
              <a:buNone/>
            </a:pPr>
            <a:r>
              <a:rPr lang="es-EC" sz="1700" dirty="0">
                <a:latin typeface="Sitka Banner" panose="02000505000000020004" pitchFamily="2" charset="0"/>
              </a:rPr>
              <a:t>•	Que la información documental para la verificación de un hecho, circunstancia o condición haya existido con anterioridad a la fecha límite de presentación de las ofertas, siempre que de cualquiera de los documentos presentados con la oferta, conste la información que se solicita convalidar. </a:t>
            </a:r>
            <a:r>
              <a:rPr lang="es-EC" sz="1700" b="1" dirty="0">
                <a:solidFill>
                  <a:srgbClr val="C00000"/>
                </a:solidFill>
                <a:latin typeface="Sitka Banner" panose="02000505000000020004" pitchFamily="2" charset="0"/>
              </a:rPr>
              <a:t>Por lo tanto, no será convalidable la presentación de documentación que haya sido obtenida en fecha posterior a la de presentación de ofertas. </a:t>
            </a:r>
            <a:r>
              <a:rPr lang="es-EC" sz="1700" dirty="0">
                <a:latin typeface="Sitka Banner" panose="02000505000000020004" pitchFamily="2" charset="0"/>
              </a:rPr>
              <a:t>De presentarse información sobre la convalidación solicitada por la entidad contratante, a través de la que pretenda acreditarse un hecho, circunstancia o calidad cuya existencia sea posterior a la fecha límite de presentación de las ofertas, la misma no será considerada. </a:t>
            </a:r>
          </a:p>
          <a:p>
            <a:pPr marL="0" indent="0" algn="just">
              <a:buNone/>
            </a:pPr>
            <a:r>
              <a:rPr lang="es-EC" sz="1700" dirty="0">
                <a:latin typeface="Sitka Banner" panose="02000505000000020004" pitchFamily="2" charset="0"/>
              </a:rPr>
              <a:t>•	Las contradicciones o discordancias establecidas entre la información proporcionada por el proveedor en cualquier parte de su oferta y la documentación que lo respalda. </a:t>
            </a:r>
            <a:r>
              <a:rPr lang="es-EC" sz="1700" b="1" dirty="0">
                <a:latin typeface="Sitka Banner" panose="02000505000000020004" pitchFamily="2" charset="0"/>
              </a:rPr>
              <a:t>La documentación de soporte que haya sido adjuntada en la oferta pero que no conste expresamente señalada en la oferta, será analizada y evaluada para verificar si cumple lo exigido en el pliego, y se podrá pedir convalidación de errores en virtud de la documentación adjunta.</a:t>
            </a:r>
            <a:r>
              <a:rPr lang="es-EC" sz="1700" dirty="0">
                <a:latin typeface="Sitka Banner" panose="02000505000000020004" pitchFamily="2" charset="0"/>
              </a:rPr>
              <a:t> No será convalidable la presentación de documentación que haya sido obtenida en fecha posterior a la de presentación de ofertas.</a:t>
            </a:r>
          </a:p>
          <a:p>
            <a:pPr marL="0" indent="0" algn="just">
              <a:buNone/>
            </a:pPr>
            <a:r>
              <a:rPr lang="es-EC" sz="1700" dirty="0">
                <a:latin typeface="Sitka Banner" panose="02000505000000020004" pitchFamily="2" charset="0"/>
              </a:rPr>
              <a:t>•	Podrán aclarar o ampliar una determinada condición cuando ésta se considere incompleta, poco clara o incluso contradictoria </a:t>
            </a:r>
            <a:r>
              <a:rPr lang="es-EC" sz="1700" b="1" dirty="0">
                <a:latin typeface="Sitka Banner" panose="02000505000000020004" pitchFamily="2" charset="0"/>
              </a:rPr>
              <a:t>con respecto a otra información dentro de la misma oferta</a:t>
            </a:r>
            <a:r>
              <a:rPr lang="es-EC" sz="1700" dirty="0">
                <a:latin typeface="Sitka Banner" panose="02000505000000020004" pitchFamily="2" charset="0"/>
              </a:rPr>
              <a:t>. Esto incluye información detallada en los formularios.</a:t>
            </a:r>
          </a:p>
          <a:p>
            <a:pPr marL="0" indent="0" algn="just">
              <a:buNone/>
            </a:pPr>
            <a:r>
              <a:rPr lang="es-EC" sz="1700" dirty="0">
                <a:latin typeface="Sitka Banner" panose="02000505000000020004" pitchFamily="2" charset="0"/>
              </a:rPr>
              <a:t>•	Cualquier oferta presentada con firma manuscrita digitalizada, sus anexos o certificados en los procedimientos en los que el SERCOP, haya establecido la obligación de emplear firma electrónica. La convalidación consistirá en que el oferente proceda a firmar su oferta, sus anexos o certificados con firma electrónica</a:t>
            </a:r>
          </a:p>
        </p:txBody>
      </p:sp>
    </p:spTree>
    <p:extLst>
      <p:ext uri="{BB962C8B-B14F-4D97-AF65-F5344CB8AC3E}">
        <p14:creationId xmlns:p14="http://schemas.microsoft.com/office/powerpoint/2010/main" val="3417503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11" y="271849"/>
            <a:ext cx="8641491" cy="6277232"/>
          </a:xfrm>
        </p:spPr>
        <p:txBody>
          <a:bodyPr>
            <a:normAutofit/>
          </a:bodyPr>
          <a:lstStyle/>
          <a:p>
            <a:pPr marL="0" indent="0" algn="just">
              <a:buNone/>
            </a:pPr>
            <a:r>
              <a:rPr lang="es-EC" sz="1700" b="1" dirty="0">
                <a:latin typeface="Sitka Banner" panose="02000505000000020004" pitchFamily="2" charset="0"/>
              </a:rPr>
              <a:t>NORMATIVA SECUNDARIA {Art. 116.- Casos específicos de errores de naturaleza convalidable.-}</a:t>
            </a:r>
          </a:p>
          <a:p>
            <a:pPr marL="0" indent="0" algn="just">
              <a:buNone/>
            </a:pPr>
            <a:r>
              <a:rPr lang="es-EC" sz="1700" b="1" dirty="0">
                <a:latin typeface="Sitka Banner" panose="02000505000000020004" pitchFamily="2" charset="0"/>
              </a:rPr>
              <a:t> </a:t>
            </a:r>
          </a:p>
          <a:p>
            <a:pPr marL="0" indent="0" algn="just">
              <a:buNone/>
            </a:pPr>
            <a:r>
              <a:rPr lang="es-EC" sz="1700" dirty="0">
                <a:latin typeface="Sitka Banner" panose="02000505000000020004" pitchFamily="2" charset="0"/>
              </a:rPr>
              <a:t>•	Cualquier oferta presentada con firma electrónica de un sistema diferente al establecido por el ente rector de las telecomunicaciones, sus anexos o certificados en los procedimientos en los que el SERCOP, haya establecido la obligación de emplear firma electrónica. </a:t>
            </a:r>
            <a:r>
              <a:rPr lang="es-EC" sz="1700" b="1" dirty="0">
                <a:latin typeface="Sitka Banner" panose="02000505000000020004" pitchFamily="2" charset="0"/>
              </a:rPr>
              <a:t>La convalidación consistirá en que el oferente proceda a firmar su oferta, sus anexos o certificados con la firma electrónica autorizada por el ente rector de las telecomunicaciones.</a:t>
            </a:r>
            <a:r>
              <a:rPr lang="es-EC" sz="1700" dirty="0">
                <a:latin typeface="Sitka Banner" panose="02000505000000020004" pitchFamily="2" charset="0"/>
              </a:rPr>
              <a:t> De igual manera, en el caso de que la entidad contratante no pueda validar la firma electrónica, solicitará al oferente que remita nuevamente el documento suscrito electrónicamente, el mismo que no podrá ser firmado con fecha posterior a la presentación de la oferta. Será responsabilidad del oferente verificar que los documentos firmados electrónicamente se encuentren debidamente validados. </a:t>
            </a:r>
            <a:r>
              <a:rPr lang="es-EC" sz="1700" b="1" dirty="0">
                <a:solidFill>
                  <a:srgbClr val="C00000"/>
                </a:solidFill>
                <a:latin typeface="Sitka Banner" panose="02000505000000020004" pitchFamily="2" charset="0"/>
              </a:rPr>
              <a:t>El formulario de la oferta que no se encuentre suscrito electrónicamente no será convalidable.</a:t>
            </a:r>
          </a:p>
          <a:p>
            <a:pPr marL="0" indent="0" algn="just">
              <a:buNone/>
            </a:pPr>
            <a:endParaRPr lang="es-EC" sz="1700" b="1" dirty="0">
              <a:solidFill>
                <a:srgbClr val="C00000"/>
              </a:solidFill>
              <a:highlight>
                <a:srgbClr val="FFFF00"/>
              </a:highlight>
              <a:latin typeface="Sitka Banner" panose="02000505000000020004" pitchFamily="2" charset="0"/>
            </a:endParaRPr>
          </a:p>
        </p:txBody>
      </p:sp>
    </p:spTree>
    <p:extLst>
      <p:ext uri="{BB962C8B-B14F-4D97-AF65-F5344CB8AC3E}">
        <p14:creationId xmlns:p14="http://schemas.microsoft.com/office/powerpoint/2010/main" val="123636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11" y="271849"/>
            <a:ext cx="8641491" cy="6277232"/>
          </a:xfrm>
        </p:spPr>
        <p:txBody>
          <a:bodyPr>
            <a:normAutofit/>
          </a:bodyPr>
          <a:lstStyle/>
          <a:p>
            <a:pPr marL="0" indent="0" algn="just">
              <a:buNone/>
            </a:pPr>
            <a:r>
              <a:rPr lang="es-EC" sz="1700" b="1" dirty="0">
                <a:latin typeface="Sitka Banner" panose="02000505000000020004" pitchFamily="2" charset="0"/>
              </a:rPr>
              <a:t>NORMATIVA SECUNDARIA {Art. 117.- Errores aritméticos.-}</a:t>
            </a:r>
          </a:p>
          <a:p>
            <a:pPr marL="0" indent="0" algn="just">
              <a:buNone/>
            </a:pPr>
            <a:r>
              <a:rPr lang="es-EC" sz="1700" b="1" dirty="0">
                <a:latin typeface="Sitka Banner" panose="02000505000000020004" pitchFamily="2" charset="0"/>
              </a:rPr>
              <a:t> </a:t>
            </a:r>
          </a:p>
          <a:p>
            <a:pPr marL="0" indent="0" algn="just">
              <a:buNone/>
            </a:pPr>
            <a:r>
              <a:rPr lang="es-EC" sz="1700" dirty="0">
                <a:latin typeface="Sitka Banner" panose="02000505000000020004" pitchFamily="2" charset="0"/>
              </a:rPr>
              <a:t>•	Los errores aritméticos de la oferta económica serán corregidos por parte del proveedor, por pedido de la entidad contratante, siempre que no modifiquen el precio total de la oferta económica.</a:t>
            </a:r>
          </a:p>
          <a:p>
            <a:pPr marL="0" indent="0" algn="just">
              <a:buNone/>
            </a:pPr>
            <a:r>
              <a:rPr lang="es-EC" sz="1700" dirty="0">
                <a:latin typeface="Sitka Banner" panose="02000505000000020004" pitchFamily="2" charset="0"/>
              </a:rPr>
              <a:t>o	Tratándose de procedimientos para la ejecución de obras, el precio unitario ofertado será el constante en el Análisis de Precios Unitarios APU, el que deberá ser incorporado a la tabla de cantidades y precios. De existir diferencias entre el precio unitario previsto en el Análisis de Precios Unitarios y el de la Tabla de Cantidades y Precios, prevalecerá el del Análisis de Precios Unitarios.</a:t>
            </a:r>
          </a:p>
          <a:p>
            <a:pPr marL="0" indent="0" algn="just">
              <a:buNone/>
            </a:pPr>
            <a:r>
              <a:rPr lang="es-EC" sz="1700" dirty="0">
                <a:latin typeface="Sitka Banner" panose="02000505000000020004" pitchFamily="2" charset="0"/>
              </a:rPr>
              <a:t>o	Existiendo diferencias entre las unidades de medida o las cantidades requeridas en el pliego y las ofertadas, se estará a las establecidas en el pliego debiendo realizarse la corrección respectiva.</a:t>
            </a:r>
          </a:p>
          <a:p>
            <a:pPr marL="0" indent="0" algn="just">
              <a:buNone/>
            </a:pPr>
            <a:r>
              <a:rPr lang="es-EC" sz="1700" dirty="0">
                <a:latin typeface="Sitka Banner" panose="02000505000000020004" pitchFamily="2" charset="0"/>
              </a:rPr>
              <a:t>o	Si existe contradicción entre la información escrita en letras y números, prevalecerá la información escrita en letras.</a:t>
            </a:r>
          </a:p>
          <a:p>
            <a:pPr marL="0" indent="0" algn="just">
              <a:buNone/>
            </a:pPr>
            <a:endParaRPr lang="es-EC" sz="1700" b="1" dirty="0">
              <a:solidFill>
                <a:srgbClr val="C00000"/>
              </a:solidFill>
              <a:highlight>
                <a:srgbClr val="FFFF00"/>
              </a:highlight>
              <a:latin typeface="Sitka Banner" panose="02000505000000020004" pitchFamily="2" charset="0"/>
            </a:endParaRPr>
          </a:p>
          <a:p>
            <a:pPr marL="0" indent="0" algn="ctr">
              <a:buNone/>
            </a:pPr>
            <a:r>
              <a:rPr lang="es-EC" sz="1700" b="1" dirty="0">
                <a:solidFill>
                  <a:srgbClr val="C00000"/>
                </a:solidFill>
                <a:latin typeface="Sitka Banner" panose="02000505000000020004" pitchFamily="2" charset="0"/>
              </a:rPr>
              <a:t>**RECORDAR QUE EN MENOR CUANTÍA DE OBRAS EL PRESUPUESTO Y ESPECIFICACIONES TECNICAS SE DAN POR ADHESIÓN**</a:t>
            </a:r>
          </a:p>
        </p:txBody>
      </p:sp>
    </p:spTree>
    <p:extLst>
      <p:ext uri="{BB962C8B-B14F-4D97-AF65-F5344CB8AC3E}">
        <p14:creationId xmlns:p14="http://schemas.microsoft.com/office/powerpoint/2010/main" val="110419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11" y="271849"/>
            <a:ext cx="8641491" cy="6277232"/>
          </a:xfrm>
        </p:spPr>
        <p:txBody>
          <a:bodyPr>
            <a:normAutofit/>
          </a:bodyPr>
          <a:lstStyle/>
          <a:p>
            <a:pPr marL="0" indent="0" algn="just">
              <a:buNone/>
            </a:pPr>
            <a:r>
              <a:rPr lang="es-EC" sz="1700" b="1" dirty="0">
                <a:latin typeface="Sitka Banner" panose="02000505000000020004" pitchFamily="2" charset="0"/>
              </a:rPr>
              <a:t>RLOSNCP {Art. 80.- Errores no convalidables.-}</a:t>
            </a:r>
          </a:p>
          <a:p>
            <a:pPr marL="0" indent="0" algn="just">
              <a:buNone/>
            </a:pPr>
            <a:r>
              <a:rPr lang="es-EC" sz="1700" b="1" dirty="0">
                <a:latin typeface="Sitka Banner" panose="02000505000000020004" pitchFamily="2" charset="0"/>
              </a:rPr>
              <a:t> </a:t>
            </a:r>
          </a:p>
          <a:p>
            <a:pPr marL="0" indent="0" algn="just">
              <a:buNone/>
            </a:pPr>
            <a:r>
              <a:rPr lang="es-EC" sz="1700" dirty="0">
                <a:latin typeface="Sitka Banner" panose="02000505000000020004" pitchFamily="2" charset="0"/>
              </a:rPr>
              <a:t>•	La falta de documentación e información que no tenga referencia en la oferta.</a:t>
            </a:r>
          </a:p>
          <a:p>
            <a:pPr marL="0" indent="0" algn="just">
              <a:buNone/>
            </a:pPr>
            <a:r>
              <a:rPr lang="es-EC" sz="1700" dirty="0">
                <a:latin typeface="Sitka Banner" panose="02000505000000020004" pitchFamily="2" charset="0"/>
              </a:rPr>
              <a:t>•	El incumplimiento de requerimientos técnicos de la oferta.</a:t>
            </a:r>
          </a:p>
          <a:p>
            <a:pPr marL="0" indent="0" algn="ctr">
              <a:buNone/>
            </a:pPr>
            <a:r>
              <a:rPr lang="es-EC" sz="1700" b="1" i="1" dirty="0">
                <a:solidFill>
                  <a:srgbClr val="C00000"/>
                </a:solidFill>
                <a:latin typeface="Sitka Banner" panose="02000505000000020004" pitchFamily="2" charset="0"/>
              </a:rPr>
              <a:t>La existencia de errores no convalidables constituirá causal para el rechazo de la oferta.</a:t>
            </a:r>
          </a:p>
          <a:p>
            <a:pPr marL="0" indent="0" algn="ctr">
              <a:buNone/>
            </a:pPr>
            <a:endParaRPr lang="es-EC" sz="1700" b="1" i="1" dirty="0">
              <a:solidFill>
                <a:srgbClr val="C00000"/>
              </a:solidFill>
              <a:latin typeface="Sitka Banner" panose="02000505000000020004" pitchFamily="2" charset="0"/>
            </a:endParaRPr>
          </a:p>
          <a:p>
            <a:pPr marL="0" indent="0" algn="just">
              <a:buNone/>
            </a:pPr>
            <a:r>
              <a:rPr lang="es-EC" sz="1700" b="1" dirty="0">
                <a:latin typeface="Sitka Banner" panose="02000505000000020004" pitchFamily="2" charset="0"/>
              </a:rPr>
              <a:t>EXTRACTO NORMATIVA SECUNDARIA{Art. 116.}</a:t>
            </a:r>
            <a:endParaRPr lang="es-EC" sz="1700" b="1" dirty="0">
              <a:solidFill>
                <a:srgbClr val="C00000"/>
              </a:solidFill>
              <a:latin typeface="Sitka Banner" panose="02000505000000020004" pitchFamily="2" charset="0"/>
            </a:endParaRPr>
          </a:p>
          <a:p>
            <a:pPr algn="just"/>
            <a:r>
              <a:rPr lang="es-EC" sz="1700" b="1" dirty="0">
                <a:solidFill>
                  <a:schemeClr val="tx2"/>
                </a:solidFill>
                <a:latin typeface="Sitka Banner" panose="02000505000000020004" pitchFamily="2" charset="0"/>
              </a:rPr>
              <a:t>…De presentarse información sobre la convalidación solicitada por la entidad contratante, a través de la que pretenda acreditarse un hecho, circunstancia o calidad cuya existencia sea posterior a la fecha límite de presentación de las ofertas, la misma no será considerada…</a:t>
            </a:r>
          </a:p>
          <a:p>
            <a:pPr algn="just"/>
            <a:r>
              <a:rPr lang="es-EC" sz="1700" b="1" dirty="0">
                <a:solidFill>
                  <a:schemeClr val="tx2"/>
                </a:solidFill>
                <a:latin typeface="Sitka Banner" panose="02000505000000020004" pitchFamily="2" charset="0"/>
              </a:rPr>
              <a:t>…No será convalidable la presentación de documentación que haya sido obtenida en fecha posterior a la de presentación de ofertas…</a:t>
            </a:r>
          </a:p>
          <a:p>
            <a:pPr algn="just"/>
            <a:r>
              <a:rPr lang="es-EC" sz="1700" b="1" u="sng" dirty="0">
                <a:solidFill>
                  <a:schemeClr val="tx2"/>
                </a:solidFill>
                <a:latin typeface="Sitka Banner" panose="02000505000000020004" pitchFamily="2" charset="0"/>
              </a:rPr>
              <a:t>…El formulario de la oferta que no se encuentre suscrito electrónicamente no será convalidable…</a:t>
            </a:r>
          </a:p>
          <a:p>
            <a:pPr algn="just"/>
            <a:endParaRPr lang="es-EC" sz="1700" b="1" dirty="0">
              <a:solidFill>
                <a:schemeClr val="tx2"/>
              </a:solidFill>
              <a:latin typeface="Sitka Banner" panose="02000505000000020004" pitchFamily="2" charset="0"/>
            </a:endParaRPr>
          </a:p>
          <a:p>
            <a:pPr marL="0" indent="0" algn="just">
              <a:buNone/>
            </a:pPr>
            <a:r>
              <a:rPr lang="es-EC" sz="1700" b="1" dirty="0">
                <a:latin typeface="Sitka Banner" panose="02000505000000020004" pitchFamily="2" charset="0"/>
              </a:rPr>
              <a:t>RLOSNCP {Art. 81.- Prohibición de convalidación.-}</a:t>
            </a:r>
          </a:p>
          <a:p>
            <a:pPr marL="0" indent="0" algn="just">
              <a:buNone/>
            </a:pPr>
            <a:r>
              <a:rPr lang="es-EC" sz="1700" b="1" dirty="0">
                <a:solidFill>
                  <a:schemeClr val="tx2"/>
                </a:solidFill>
                <a:latin typeface="Sitka Banner" panose="02000505000000020004" pitchFamily="2" charset="0"/>
              </a:rPr>
              <a:t>Las entidades contratantes no podrán, durante la etapa de convalidación de errores requerir a los oferentes documentos o información que no se encuentre referenciada en la oferta o condiciones que no hubieran estado previstas en el pliego.</a:t>
            </a:r>
          </a:p>
          <a:p>
            <a:pPr algn="just"/>
            <a:endParaRPr lang="es-EC" sz="1700" b="1" dirty="0">
              <a:solidFill>
                <a:schemeClr val="tx2"/>
              </a:solidFill>
              <a:latin typeface="Sitka Banner" panose="02000505000000020004" pitchFamily="2" charset="0"/>
            </a:endParaRPr>
          </a:p>
          <a:p>
            <a:pPr algn="just"/>
            <a:endParaRPr lang="es-EC" sz="1700" b="1" dirty="0">
              <a:solidFill>
                <a:schemeClr val="tx2"/>
              </a:solidFill>
              <a:latin typeface="Sitka Banner" panose="02000505000000020004" pitchFamily="2" charset="0"/>
            </a:endParaRPr>
          </a:p>
          <a:p>
            <a:pPr algn="just"/>
            <a:endParaRPr lang="es-EC" sz="1700" b="1" dirty="0">
              <a:solidFill>
                <a:schemeClr val="tx2"/>
              </a:solidFill>
              <a:latin typeface="Sitka Banner" panose="02000505000000020004" pitchFamily="2" charset="0"/>
            </a:endParaRPr>
          </a:p>
        </p:txBody>
      </p:sp>
    </p:spTree>
    <p:extLst>
      <p:ext uri="{BB962C8B-B14F-4D97-AF65-F5344CB8AC3E}">
        <p14:creationId xmlns:p14="http://schemas.microsoft.com/office/powerpoint/2010/main" val="3533303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16"/>
            <a:ext cx="8229600" cy="826143"/>
          </a:xfrm>
        </p:spPr>
        <p:txBody>
          <a:bodyPr>
            <a:normAutofit/>
          </a:bodyPr>
          <a:lstStyle/>
          <a:p>
            <a:r>
              <a:rPr lang="es-EC" dirty="0">
                <a:latin typeface="Sitka Banner" panose="02000505000000020004" pitchFamily="2" charset="0"/>
              </a:rPr>
              <a:t>CALIFICACIÓN DE OFERTAS</a:t>
            </a:r>
            <a:endParaRPr dirty="0">
              <a:latin typeface="Sitka Banner" panose="02000505000000020004" pitchFamily="2" charset="0"/>
            </a:endParaRPr>
          </a:p>
        </p:txBody>
      </p:sp>
      <p:sp>
        <p:nvSpPr>
          <p:cNvPr id="3" name="Content Placeholder 2"/>
          <p:cNvSpPr>
            <a:spLocks noGrp="1"/>
          </p:cNvSpPr>
          <p:nvPr>
            <p:ph idx="1"/>
          </p:nvPr>
        </p:nvSpPr>
        <p:spPr>
          <a:xfrm>
            <a:off x="263611" y="840259"/>
            <a:ext cx="8641491" cy="5708822"/>
          </a:xfrm>
        </p:spPr>
        <p:txBody>
          <a:bodyPr>
            <a:normAutofit fontScale="92500" lnSpcReduction="10000"/>
          </a:bodyPr>
          <a:lstStyle/>
          <a:p>
            <a:pPr marL="0" indent="0" algn="just">
              <a:buNone/>
            </a:pPr>
            <a:r>
              <a:rPr lang="es-EC" sz="1700" b="1" dirty="0">
                <a:latin typeface="Sitka Banner" panose="02000505000000020004" pitchFamily="2" charset="0"/>
              </a:rPr>
              <a:t>RLOSNCP {Art. 86.- Método de evaluación de las ofertas.-}: </a:t>
            </a:r>
            <a:r>
              <a:rPr lang="es-EC" sz="1700" dirty="0">
                <a:latin typeface="Sitka Banner" panose="02000505000000020004" pitchFamily="2" charset="0"/>
              </a:rPr>
              <a:t>Las capacidades técnicas, económico-financieras y/o jurídicas, según correspondan, requeridas a través de los parámetros de evaluación, podrán ser analizadas:</a:t>
            </a:r>
          </a:p>
          <a:p>
            <a:pPr marL="0" indent="0" algn="just">
              <a:buNone/>
            </a:pPr>
            <a:r>
              <a:rPr lang="es-EC" sz="1700" dirty="0">
                <a:latin typeface="Sitka Banner" panose="02000505000000020004" pitchFamily="2" charset="0"/>
              </a:rPr>
              <a:t>1. Utilizando una única etapa de evaluación a través de la metodología Cumple / No Cumple, tratándose de subasta inversa electrónica, </a:t>
            </a:r>
            <a:r>
              <a:rPr lang="es-EC" sz="1700" b="1" dirty="0">
                <a:latin typeface="Sitka Banner" panose="02000505000000020004" pitchFamily="2" charset="0"/>
              </a:rPr>
              <a:t>menor cuantía de obras</a:t>
            </a:r>
            <a:r>
              <a:rPr lang="es-EC" sz="1700" dirty="0">
                <a:latin typeface="Sitka Banner" panose="02000505000000020004" pitchFamily="2" charset="0"/>
              </a:rPr>
              <a:t>, bienes y/o servicios; y, contratación directa de consultoría; </a:t>
            </a:r>
          </a:p>
          <a:p>
            <a:pPr marL="0" indent="0" algn="just">
              <a:buNone/>
            </a:pPr>
            <a:r>
              <a:rPr lang="es-EC" sz="1700" dirty="0">
                <a:latin typeface="Sitka Banner" panose="02000505000000020004" pitchFamily="2" charset="0"/>
              </a:rPr>
              <a:t>Se aplicará la metodología Cumple / No Cumple, cuando el objetivo sea la determinación del cumplimiento de una condición, requisito o capacidad mínima en lo técnico, económico o jurídico por parte del oferente y que sea exigida por la entidad contratante.</a:t>
            </a:r>
          </a:p>
          <a:p>
            <a:pPr marL="0" indent="0" algn="just">
              <a:buNone/>
            </a:pPr>
            <a:endParaRPr lang="es-EC" sz="1700" dirty="0">
              <a:latin typeface="Sitka Banner" panose="02000505000000020004" pitchFamily="2" charset="0"/>
            </a:endParaRPr>
          </a:p>
          <a:p>
            <a:pPr marL="0" indent="0" algn="just">
              <a:buNone/>
            </a:pPr>
            <a:r>
              <a:rPr lang="es-EC" sz="1700" b="1" dirty="0">
                <a:latin typeface="Sitka Banner" panose="02000505000000020004" pitchFamily="2" charset="0"/>
              </a:rPr>
              <a:t>RLOSNCP {Art. 86.1- Evaluación de ofertas en obras.-}: </a:t>
            </a:r>
            <a:r>
              <a:rPr lang="es-EC" sz="1700" b="1" dirty="0">
                <a:solidFill>
                  <a:srgbClr val="00B050"/>
                </a:solidFill>
                <a:latin typeface="Sitka Banner" panose="02000505000000020004" pitchFamily="2" charset="0"/>
              </a:rPr>
              <a:t>En el caso de las contrataciones de obras, los parámetros de personal técnico mínimo y su experiencia mínima, equipo mínimo, metodología y cronograma de ejecución de la obra, serán exigidos en los pliegos pero como una obligación de ejecución contractual, por lo que no serán verificados o evaluados en la fase precontractual ni en la fase de suscripción.</a:t>
            </a:r>
          </a:p>
          <a:p>
            <a:pPr marL="0" indent="0" algn="just">
              <a:buNone/>
            </a:pPr>
            <a:r>
              <a:rPr lang="es-EC" sz="1700" dirty="0">
                <a:latin typeface="Sitka Banner" panose="02000505000000020004" pitchFamily="2" charset="0"/>
              </a:rPr>
              <a:t>No será necesario que se anuncie o detalle en la oferta estos requisitos, ya que </a:t>
            </a:r>
            <a:r>
              <a:rPr lang="es-EC" sz="1700" b="1" dirty="0">
                <a:latin typeface="Sitka Banner" panose="02000505000000020004" pitchFamily="2" charset="0"/>
              </a:rPr>
              <a:t>bastará con adjuntar un compromiso de cumplimiento de dichos parámetros en la ejecución contractual </a:t>
            </a:r>
            <a:r>
              <a:rPr lang="es-EC" sz="1700" dirty="0">
                <a:latin typeface="Sitka Banner" panose="02000505000000020004" pitchFamily="2" charset="0"/>
              </a:rPr>
              <a:t>de la obra, a través del formulario respectivo.</a:t>
            </a:r>
          </a:p>
          <a:p>
            <a:pPr marL="0" indent="0" algn="just">
              <a:buNone/>
            </a:pPr>
            <a:r>
              <a:rPr lang="es-EC" sz="1700" dirty="0">
                <a:latin typeface="Sitka Banner" panose="02000505000000020004" pitchFamily="2" charset="0"/>
              </a:rPr>
              <a:t>Los oferentes podrán acreditar su experiencia obtenida en los últimos veinte años, contados hasta la fecha límite de presentación de ofertas.</a:t>
            </a:r>
          </a:p>
          <a:p>
            <a:pPr marL="0" indent="0" algn="ctr">
              <a:buNone/>
            </a:pPr>
            <a:r>
              <a:rPr lang="es-EC" sz="1700" b="1" dirty="0">
                <a:solidFill>
                  <a:srgbClr val="C00000"/>
                </a:solidFill>
                <a:latin typeface="Sitka Banner" panose="02000505000000020004" pitchFamily="2" charset="0"/>
              </a:rPr>
              <a:t>Las personas naturales que hayan sido servidores públicos, y que hayan ejercido funciones como administradores de contrato, fiscalizadores, gerentes, directores técnicos o similares, no podrán acreditar experiencia general o específica como contratistas de obra.</a:t>
            </a:r>
          </a:p>
          <a:p>
            <a:pPr marL="0" indent="0" algn="just">
              <a:buNone/>
            </a:pPr>
            <a:endParaRPr lang="es-EC" sz="1700" dirty="0">
              <a:latin typeface="Sitka Banner" panose="02000505000000020004" pitchFamily="2" charset="0"/>
            </a:endParaRPr>
          </a:p>
        </p:txBody>
      </p:sp>
    </p:spTree>
    <p:extLst>
      <p:ext uri="{BB962C8B-B14F-4D97-AF65-F5344CB8AC3E}">
        <p14:creationId xmlns:p14="http://schemas.microsoft.com/office/powerpoint/2010/main" val="49663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3" y="2778940"/>
            <a:ext cx="8872151" cy="1143000"/>
          </a:xfrm>
        </p:spPr>
        <p:txBody>
          <a:bodyPr>
            <a:normAutofit fontScale="90000"/>
          </a:bodyPr>
          <a:lstStyle/>
          <a:p>
            <a:r>
              <a:rPr lang="es-EC" dirty="0">
                <a:latin typeface="Sitka Banner" panose="02000505000000020004" pitchFamily="2" charset="0"/>
              </a:rPr>
              <a:t>FACTORES DE </a:t>
            </a:r>
            <a:r>
              <a:rPr dirty="0">
                <a:latin typeface="Sitka Banner" panose="02000505000000020004" pitchFamily="2" charset="0"/>
              </a:rPr>
              <a:t>CALIFICACIÓN </a:t>
            </a:r>
            <a:br>
              <a:rPr lang="es-EC" dirty="0">
                <a:latin typeface="Sitka Banner" panose="02000505000000020004" pitchFamily="2" charset="0"/>
              </a:rPr>
            </a:br>
            <a:r>
              <a:rPr dirty="0">
                <a:latin typeface="Sitka Banner" panose="02000505000000020004" pitchFamily="2" charset="0"/>
              </a:rPr>
              <a:t>DE OFERTAS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1536"/>
            <a:ext cx="8229600" cy="5412259"/>
          </a:xfrm>
        </p:spPr>
        <p:txBody>
          <a:bodyPr>
            <a:normAutofit fontScale="40000" lnSpcReduction="20000"/>
          </a:bodyPr>
          <a:lstStyle/>
          <a:p>
            <a:pPr marL="0" indent="0" algn="just">
              <a:buNone/>
            </a:pPr>
            <a:r>
              <a:rPr lang="es-EC" b="1" dirty="0">
                <a:latin typeface="Sitka Banner" panose="02000505000000020004" pitchFamily="2" charset="0"/>
              </a:rPr>
              <a:t>(LOSNCP) Art. 18.- </a:t>
            </a:r>
            <a:r>
              <a:rPr lang="es-EC" dirty="0">
                <a:latin typeface="Sitka Banner" panose="02000505000000020004" pitchFamily="2" charset="0"/>
              </a:rPr>
              <a:t>Obligatoriedad de Inscripción.- Para participar individualmente o en asociación en las contrataciones reguladas por esta Ley </a:t>
            </a:r>
            <a:r>
              <a:rPr lang="es-EC" b="1" dirty="0">
                <a:latin typeface="Sitka Banner" panose="02000505000000020004" pitchFamily="2" charset="0"/>
              </a:rPr>
              <a:t>se requiere constar en el RUP como proveedor habilitado</a:t>
            </a:r>
            <a:r>
              <a:rPr lang="es-EC" dirty="0">
                <a:latin typeface="Sitka Banner" panose="02000505000000020004" pitchFamily="2" charset="0"/>
              </a:rPr>
              <a:t>. Por excepción, los oferentes que intervengan en procesos de menor cuantía podrán no estar inscritos en el RUP; pero, deberán inscribirse en el RUP previa a la suscripción de sus respectivos contratos.</a:t>
            </a:r>
          </a:p>
          <a:p>
            <a:pPr marL="0" indent="0" algn="just">
              <a:buNone/>
            </a:pPr>
            <a:endParaRPr lang="es-EC" dirty="0">
              <a:latin typeface="Sitka Banner" panose="02000505000000020004" pitchFamily="2" charset="0"/>
            </a:endParaRPr>
          </a:p>
          <a:p>
            <a:pPr marL="0" indent="0" algn="just">
              <a:buNone/>
            </a:pPr>
            <a:r>
              <a:rPr lang="es-EC" b="1" dirty="0">
                <a:latin typeface="Sitka Banner" panose="02000505000000020004" pitchFamily="2" charset="0"/>
              </a:rPr>
              <a:t>El Reglamento a esta Ley establecerá las normas relativas al funcionamiento del RUP.</a:t>
            </a:r>
          </a:p>
          <a:p>
            <a:pPr marL="0" indent="0" algn="just">
              <a:buNone/>
            </a:pPr>
            <a:r>
              <a:rPr lang="es-EC" b="1" dirty="0">
                <a:latin typeface="Sitka Banner" panose="02000505000000020004" pitchFamily="2" charset="0"/>
              </a:rPr>
              <a:t>(RLOSNCP) Sección Segunda</a:t>
            </a:r>
          </a:p>
          <a:p>
            <a:pPr marL="0" indent="0" algn="just">
              <a:buNone/>
            </a:pPr>
            <a:r>
              <a:rPr lang="es-EC" b="1" dirty="0">
                <a:latin typeface="Sitka Banner" panose="02000505000000020004" pitchFamily="2" charset="0"/>
              </a:rPr>
              <a:t>REGISTRO ÚNICO DE PROVEEDORES</a:t>
            </a:r>
          </a:p>
          <a:p>
            <a:pPr marL="0" indent="0" algn="just">
              <a:buNone/>
            </a:pPr>
            <a:endParaRPr lang="es-EC" dirty="0">
              <a:latin typeface="Sitka Banner" panose="02000505000000020004" pitchFamily="2" charset="0"/>
            </a:endParaRPr>
          </a:p>
          <a:p>
            <a:pPr marL="0" indent="0" algn="just">
              <a:buNone/>
            </a:pPr>
            <a:r>
              <a:rPr lang="es-EC" b="1" dirty="0">
                <a:latin typeface="Sitka Banner" panose="02000505000000020004" pitchFamily="2" charset="0"/>
              </a:rPr>
              <a:t>Art. 18.- Obligatoriedad de inscripción y habilitación en el RUP. </a:t>
            </a:r>
            <a:r>
              <a:rPr lang="es-EC" dirty="0">
                <a:latin typeface="Sitka Banner" panose="02000505000000020004" pitchFamily="2" charset="0"/>
              </a:rPr>
              <a:t>Las personas naturales o jurídicas, nacionales o extranjeras, deberán registrarse y habilitarse en el RUP para poder participar, de forma individual o en promesa de consorcio o asociación, en los procesos de contratación del Sistema Nacional de Contratación Pública…</a:t>
            </a:r>
          </a:p>
          <a:p>
            <a:pPr marL="0" indent="0" algn="just">
              <a:buNone/>
            </a:pPr>
            <a:endParaRPr lang="es-EC" dirty="0">
              <a:latin typeface="Sitka Banner" panose="02000505000000020004" pitchFamily="2" charset="0"/>
            </a:endParaRPr>
          </a:p>
          <a:p>
            <a:pPr marL="0" indent="0" algn="just">
              <a:buNone/>
            </a:pPr>
            <a:r>
              <a:rPr lang="es-EC" dirty="0">
                <a:latin typeface="Sitka Banner" panose="02000505000000020004" pitchFamily="2" charset="0"/>
              </a:rPr>
              <a:t>Para participar bajo la figura de compromiso de asociación o consorcio, los integrantes deben constar inscritos y habilitados en el RUP. En ningún caso se les dará el tratamiento a los consorcios como personas jurídicas.</a:t>
            </a:r>
          </a:p>
          <a:p>
            <a:pPr marL="0" indent="0" algn="just">
              <a:buNone/>
            </a:pPr>
            <a:endParaRPr lang="es-EC" dirty="0">
              <a:latin typeface="Sitka Banner" panose="02000505000000020004" pitchFamily="2" charset="0"/>
            </a:endParaRPr>
          </a:p>
          <a:p>
            <a:pPr marL="0" indent="0" algn="just">
              <a:buNone/>
            </a:pPr>
            <a:r>
              <a:rPr lang="es-EC" dirty="0">
                <a:latin typeface="Sitka Banner" panose="02000505000000020004" pitchFamily="2" charset="0"/>
              </a:rPr>
              <a:t>En los procedimientos de contratación donde sea necesario estar registrado y habilitado en el RUP para participar, las entidades contratantes verificarán esta condición de los oferentes </a:t>
            </a:r>
            <a:r>
              <a:rPr lang="es-EC" b="1" dirty="0">
                <a:latin typeface="Sitka Banner" panose="02000505000000020004" pitchFamily="2" charset="0"/>
              </a:rPr>
              <a:t>exclusivamente</a:t>
            </a:r>
            <a:r>
              <a:rPr lang="es-EC" dirty="0">
                <a:latin typeface="Sitka Banner" panose="02000505000000020004" pitchFamily="2" charset="0"/>
              </a:rPr>
              <a:t> en la fecha y hora de: </a:t>
            </a:r>
          </a:p>
          <a:p>
            <a:pPr marL="514350" indent="-514350" algn="just">
              <a:buAutoNum type="arabicParenR"/>
            </a:pPr>
            <a:r>
              <a:rPr lang="es-EC" dirty="0">
                <a:latin typeface="Sitka Banner" panose="02000505000000020004" pitchFamily="2" charset="0"/>
              </a:rPr>
              <a:t>apertura de ofertas; y, </a:t>
            </a:r>
          </a:p>
          <a:p>
            <a:pPr marL="514350" indent="-514350" algn="just">
              <a:buAutoNum type="arabicParenR"/>
            </a:pPr>
            <a:r>
              <a:rPr lang="es-EC" dirty="0">
                <a:latin typeface="Sitka Banner" panose="02000505000000020004" pitchFamily="2" charset="0"/>
              </a:rPr>
              <a:t>suscripción del contrato. </a:t>
            </a:r>
          </a:p>
          <a:p>
            <a:pPr marL="0" indent="0" algn="just">
              <a:buNone/>
            </a:pPr>
            <a:endParaRPr lang="es-EC" dirty="0">
              <a:latin typeface="Sitka Banner" panose="02000505000000020004" pitchFamily="2" charset="0"/>
            </a:endParaRPr>
          </a:p>
          <a:p>
            <a:pPr marL="0" indent="0" algn="just">
              <a:buNone/>
            </a:pPr>
            <a:r>
              <a:rPr lang="es-EC" b="1" dirty="0">
                <a:solidFill>
                  <a:srgbClr val="C00000"/>
                </a:solidFill>
                <a:latin typeface="Sitka Banner" panose="02000505000000020004" pitchFamily="2" charset="0"/>
              </a:rPr>
              <a:t>Esta disposición aplicará también para la verificación de inhabilidades de los socios, partícipes o accionistas de los oferentes participantes que sean personas jurídicas y compromisos de consorcios.</a:t>
            </a:r>
          </a:p>
          <a:p>
            <a:pPr marL="0" indent="0" algn="just">
              <a:buNone/>
            </a:pPr>
            <a:endParaRPr lang="es-EC" dirty="0">
              <a:latin typeface="Sitka Banner" panose="02000505000000020004" pitchFamily="2" charset="0"/>
            </a:endParaRPr>
          </a:p>
          <a:p>
            <a:pPr marL="0" indent="0" algn="just">
              <a:buNone/>
            </a:pPr>
            <a:r>
              <a:rPr lang="es-EC" dirty="0">
                <a:latin typeface="Sitka Banner" panose="02000505000000020004" pitchFamily="2" charset="0"/>
              </a:rPr>
              <a:t>No se podrá descalificar ofertas por encontrarse inhabilitado el proveedor en días distintos a los que se ha detallado en el inciso anterior.</a:t>
            </a:r>
          </a:p>
          <a:p>
            <a:pPr marL="0" indent="0" algn="just">
              <a:buNone/>
            </a:pPr>
            <a:endParaRPr lang="es-EC" dirty="0">
              <a:latin typeface="Sitka Banner" panose="02000505000000020004" pitchFamily="2" charset="0"/>
            </a:endParaRPr>
          </a:p>
          <a:p>
            <a:pPr marL="0" indent="0" algn="just">
              <a:buNone/>
            </a:pPr>
            <a:r>
              <a:rPr lang="es-EC" b="1" dirty="0">
                <a:latin typeface="Sitka Banner" panose="02000505000000020004" pitchFamily="2" charset="0"/>
              </a:rPr>
              <a:t>Los contratistas que hayan suscrito contratos con anterioridad a su inhabilitación por contratista incumplido o adjudicatario fallido, podrán seguir ejecutándolos, salvo el contrato por el cual fue declarado contratista incumplido.</a:t>
            </a:r>
          </a:p>
          <a:p>
            <a:pPr marL="0" indent="0">
              <a:buNone/>
            </a:pPr>
            <a:endParaRPr dirty="0">
              <a:latin typeface="Sitka Banner" panose="02000505000000020004" pitchFamily="2" charset="0"/>
            </a:endParaRPr>
          </a:p>
        </p:txBody>
      </p:sp>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rmAutofit/>
          </a:bodyPr>
          <a:lstStyle/>
          <a:p>
            <a:r>
              <a:rPr lang="es-EC" dirty="0">
                <a:latin typeface="Sitka Banner" panose="02000505000000020004" pitchFamily="2" charset="0"/>
              </a:rPr>
              <a:t>HABILITACIÓN DE OFERENTES</a:t>
            </a:r>
            <a:endParaRPr dirty="0">
              <a:latin typeface="Sitka Banner" panose="02000505000000020004" pitchFamily="2" charset="0"/>
            </a:endParaRPr>
          </a:p>
        </p:txBody>
      </p:sp>
    </p:spTree>
    <p:extLst>
      <p:ext uri="{BB962C8B-B14F-4D97-AF65-F5344CB8AC3E}">
        <p14:creationId xmlns:p14="http://schemas.microsoft.com/office/powerpoint/2010/main" val="2164389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rmAutofit/>
          </a:bodyPr>
          <a:lstStyle/>
          <a:p>
            <a:r>
              <a:rPr lang="es-EC" dirty="0">
                <a:latin typeface="Sitka Banner" panose="02000505000000020004" pitchFamily="2" charset="0"/>
              </a:rPr>
              <a:t>HABILITACIÓN DE OFERENTES</a:t>
            </a:r>
            <a:endParaRPr dirty="0">
              <a:latin typeface="Sitka Banner" panose="02000505000000020004" pitchFamily="2" charset="0"/>
            </a:endParaRPr>
          </a:p>
        </p:txBody>
      </p:sp>
      <p:pic>
        <p:nvPicPr>
          <p:cNvPr id="7" name="Marcador de contenido 6">
            <a:extLst>
              <a:ext uri="{FF2B5EF4-FFF2-40B4-BE49-F238E27FC236}">
                <a16:creationId xmlns:a16="http://schemas.microsoft.com/office/drawing/2014/main" id="{C0747E70-11FD-E3E8-3CA3-5726B13D2E3F}"/>
              </a:ext>
            </a:extLst>
          </p:cNvPr>
          <p:cNvPicPr>
            <a:picLocks noGrp="1" noChangeAspect="1"/>
          </p:cNvPicPr>
          <p:nvPr>
            <p:ph idx="1"/>
          </p:nvPr>
        </p:nvPicPr>
        <p:blipFill>
          <a:blip r:embed="rId2"/>
          <a:stretch>
            <a:fillRect/>
          </a:stretch>
        </p:blipFill>
        <p:spPr>
          <a:xfrm>
            <a:off x="230656" y="2284735"/>
            <a:ext cx="5409943" cy="678106"/>
          </a:xfrm>
        </p:spPr>
      </p:pic>
      <p:pic>
        <p:nvPicPr>
          <p:cNvPr id="11" name="Imagen 10">
            <a:extLst>
              <a:ext uri="{FF2B5EF4-FFF2-40B4-BE49-F238E27FC236}">
                <a16:creationId xmlns:a16="http://schemas.microsoft.com/office/drawing/2014/main" id="{617D3F49-F89C-66DD-323E-E30B7ADEEDD1}"/>
              </a:ext>
            </a:extLst>
          </p:cNvPr>
          <p:cNvPicPr>
            <a:picLocks noChangeAspect="1"/>
          </p:cNvPicPr>
          <p:nvPr/>
        </p:nvPicPr>
        <p:blipFill>
          <a:blip r:embed="rId3"/>
          <a:stretch>
            <a:fillRect/>
          </a:stretch>
        </p:blipFill>
        <p:spPr>
          <a:xfrm>
            <a:off x="234777" y="3503694"/>
            <a:ext cx="8810369" cy="1395891"/>
          </a:xfrm>
          <a:prstGeom prst="rect">
            <a:avLst/>
          </a:prstGeom>
        </p:spPr>
      </p:pic>
      <p:sp>
        <p:nvSpPr>
          <p:cNvPr id="12" name="Content Placeholder 2">
            <a:extLst>
              <a:ext uri="{FF2B5EF4-FFF2-40B4-BE49-F238E27FC236}">
                <a16:creationId xmlns:a16="http://schemas.microsoft.com/office/drawing/2014/main" id="{A4831AB8-D2B0-2A53-E37B-A8B4E2A13C8D}"/>
              </a:ext>
            </a:extLst>
          </p:cNvPr>
          <p:cNvSpPr txBox="1">
            <a:spLocks/>
          </p:cNvSpPr>
          <p:nvPr/>
        </p:nvSpPr>
        <p:spPr>
          <a:xfrm>
            <a:off x="168875" y="1592937"/>
            <a:ext cx="8229600" cy="5025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EC" sz="2000" b="1" dirty="0">
                <a:solidFill>
                  <a:srgbClr val="00B050"/>
                </a:solidFill>
                <a:latin typeface="Sitka Banner" panose="02000505000000020004" pitchFamily="2" charset="0"/>
              </a:rPr>
              <a:t>Verificación de oferente habilitado</a:t>
            </a:r>
            <a:endParaRPr lang="es-EC" sz="2000" dirty="0">
              <a:solidFill>
                <a:srgbClr val="00B050"/>
              </a:solidFill>
              <a:latin typeface="Sitka Banner" panose="02000505000000020004" pitchFamily="2" charset="0"/>
            </a:endParaRPr>
          </a:p>
          <a:p>
            <a:pPr marL="0" indent="0">
              <a:buFont typeface="Arial"/>
              <a:buNone/>
            </a:pPr>
            <a:endParaRPr lang="es-EC" dirty="0">
              <a:latin typeface="Sitka Banner" panose="02000505000000020004" pitchFamily="2" charset="0"/>
            </a:endParaRPr>
          </a:p>
        </p:txBody>
      </p:sp>
    </p:spTree>
    <p:extLst>
      <p:ext uri="{BB962C8B-B14F-4D97-AF65-F5344CB8AC3E}">
        <p14:creationId xmlns:p14="http://schemas.microsoft.com/office/powerpoint/2010/main" val="4169014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rmAutofit/>
          </a:bodyPr>
          <a:lstStyle/>
          <a:p>
            <a:r>
              <a:rPr lang="es-EC" sz="3700" dirty="0">
                <a:latin typeface="Sitka Banner" panose="02000505000000020004" pitchFamily="2" charset="0"/>
              </a:rPr>
              <a:t>REVISIÓN DE ADJUDICACIONES Y MONTOS</a:t>
            </a:r>
            <a:endParaRPr sz="3700" dirty="0">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161537"/>
            <a:ext cx="8229600" cy="5445209"/>
          </a:xfrm>
        </p:spPr>
        <p:txBody>
          <a:bodyPr>
            <a:normAutofit fontScale="47500" lnSpcReduction="20000"/>
          </a:bodyPr>
          <a:lstStyle/>
          <a:p>
            <a:pPr marL="0" indent="0" algn="just">
              <a:buNone/>
            </a:pPr>
            <a:r>
              <a:rPr lang="es-EC" b="1" dirty="0">
                <a:latin typeface="Sitka Banner" panose="02000505000000020004" pitchFamily="2" charset="0"/>
              </a:rPr>
              <a:t>(LOSNCP) Art. 51.- </a:t>
            </a:r>
            <a:r>
              <a:rPr lang="es-EC" dirty="0">
                <a:latin typeface="Sitka Banner" panose="02000505000000020004" pitchFamily="2" charset="0"/>
              </a:rPr>
              <a:t>Contrataciones de Menor Cuantía.- </a:t>
            </a:r>
          </a:p>
          <a:p>
            <a:pPr marL="0" indent="0" algn="just">
              <a:buNone/>
            </a:pPr>
            <a:r>
              <a:rPr lang="es-EC" sz="4000" dirty="0">
                <a:latin typeface="Sitka Banner" panose="02000505000000020004" pitchFamily="2" charset="0"/>
              </a:rPr>
              <a:t>En el caso previsto en el numeral 2 se adjudicará el contrato a un proveedor registrado en el RUP escogido por sorteo público de entre los interesados en participar en dicha contratación. </a:t>
            </a:r>
          </a:p>
          <a:p>
            <a:pPr marL="0" indent="0" algn="just">
              <a:buNone/>
            </a:pPr>
            <a:endParaRPr lang="es-EC" sz="4000" dirty="0">
              <a:latin typeface="Sitka Banner" panose="02000505000000020004" pitchFamily="2" charset="0"/>
            </a:endParaRPr>
          </a:p>
          <a:p>
            <a:pPr marL="0" indent="0" algn="just">
              <a:buNone/>
            </a:pPr>
            <a:r>
              <a:rPr lang="es-EC" sz="4000" dirty="0">
                <a:latin typeface="Sitka Banner" panose="02000505000000020004" pitchFamily="2" charset="0"/>
              </a:rPr>
              <a:t>Aquellos proveedores que a la fecha de la publicación del procedimiento </a:t>
            </a:r>
            <a:r>
              <a:rPr lang="es-EC" sz="4000" b="1" dirty="0">
                <a:latin typeface="Sitka Banner" panose="02000505000000020004" pitchFamily="2" charset="0"/>
              </a:rPr>
              <a:t>mantuvieran vigentes contratos de ejecución de obra, adjudicados a través del procedimiento de menor cuantía, cuyos montos individuales o acumulados igualaren o superaren el coeficiente establecido en el numeral 2 de este artículo</a:t>
            </a:r>
            <a:r>
              <a:rPr lang="es-EC" sz="4000" dirty="0">
                <a:latin typeface="Sitka Banner" panose="02000505000000020004" pitchFamily="2" charset="0"/>
              </a:rPr>
              <a:t>, </a:t>
            </a:r>
            <a:r>
              <a:rPr lang="es-EC" sz="4000" b="1" dirty="0">
                <a:solidFill>
                  <a:srgbClr val="FF0000"/>
                </a:solidFill>
                <a:latin typeface="Sitka Banner" panose="02000505000000020004" pitchFamily="2" charset="0"/>
              </a:rPr>
              <a:t>no podrán participar en procedimiento de menor cuantía de obras alguno </a:t>
            </a:r>
            <a:r>
              <a:rPr lang="es-EC" sz="4000" dirty="0">
                <a:latin typeface="Sitka Banner" panose="02000505000000020004" pitchFamily="2" charset="0"/>
              </a:rPr>
              <a:t>hasta que hayan suscrito formalmente la </a:t>
            </a:r>
            <a:r>
              <a:rPr lang="es-EC" sz="4000" b="1" dirty="0">
                <a:latin typeface="Sitka Banner" panose="02000505000000020004" pitchFamily="2" charset="0"/>
              </a:rPr>
              <a:t>recepción provisional </a:t>
            </a:r>
            <a:r>
              <a:rPr lang="es-EC" sz="4000" dirty="0">
                <a:latin typeface="Sitka Banner" panose="02000505000000020004" pitchFamily="2" charset="0"/>
              </a:rPr>
              <a:t>de el o los contratos vigentes.</a:t>
            </a:r>
          </a:p>
          <a:p>
            <a:pPr marL="0" indent="0" algn="just">
              <a:buNone/>
            </a:pPr>
            <a:endParaRPr lang="es-EC" sz="4000" dirty="0">
              <a:latin typeface="Sitka Banner" panose="02000505000000020004" pitchFamily="2" charset="0"/>
            </a:endParaRPr>
          </a:p>
          <a:p>
            <a:pPr marL="0" indent="0" algn="just">
              <a:buNone/>
            </a:pPr>
            <a:r>
              <a:rPr lang="es-EC" sz="4000" dirty="0">
                <a:latin typeface="Sitka Banner" panose="02000505000000020004" pitchFamily="2" charset="0"/>
              </a:rPr>
              <a:t>Si por efectos de la entrega recepción de uno o varios contratos el monto por ejecutar por otros contratos fuere inferior al coeficiente antes indicado, el proveedor será invitado y podrá participar en los procedimientos de menor cuantía de obras.</a:t>
            </a:r>
          </a:p>
          <a:p>
            <a:pPr marL="0" indent="0" algn="just">
              <a:buNone/>
            </a:pPr>
            <a:endParaRPr lang="es-EC" sz="4000" dirty="0">
              <a:latin typeface="Sitka Banner" panose="02000505000000020004" pitchFamily="2" charset="0"/>
            </a:endParaRPr>
          </a:p>
          <a:p>
            <a:pPr marL="0" indent="0" algn="just">
              <a:buNone/>
            </a:pPr>
            <a:r>
              <a:rPr lang="es-EC" sz="4000" b="1" dirty="0">
                <a:latin typeface="Sitka Banner" panose="02000505000000020004" pitchFamily="2" charset="0"/>
              </a:rPr>
              <a:t>En el caso de obras, mientras no exista recepción provisional de un contrato adjudicado previamente a través de un procedimiento de menor cuantía de obras, este contratista no podrá adjudicarse otro contrato por este procedimiento </a:t>
            </a:r>
            <a:r>
              <a:rPr lang="es-EC" sz="4000" b="1" dirty="0">
                <a:solidFill>
                  <a:srgbClr val="FF0000"/>
                </a:solidFill>
                <a:latin typeface="Sitka Banner" panose="02000505000000020004" pitchFamily="2" charset="0"/>
              </a:rPr>
              <a:t>en la misma entidad contratante</a:t>
            </a:r>
            <a:r>
              <a:rPr lang="es-EC" sz="4000" dirty="0">
                <a:latin typeface="Sitka Banner" panose="02000505000000020004" pitchFamily="2" charset="0"/>
              </a:rPr>
              <a:t>, sea por adjudicación directa o consorcio.</a:t>
            </a:r>
          </a:p>
          <a:p>
            <a:pPr marL="0" indent="0">
              <a:buNone/>
            </a:pPr>
            <a:endParaRPr dirty="0">
              <a:latin typeface="Sitka Banner" panose="02000505000000020004" pitchFamily="2" charset="0"/>
            </a:endParaRPr>
          </a:p>
        </p:txBody>
      </p:sp>
    </p:spTree>
    <p:extLst>
      <p:ext uri="{BB962C8B-B14F-4D97-AF65-F5344CB8AC3E}">
        <p14:creationId xmlns:p14="http://schemas.microsoft.com/office/powerpoint/2010/main" val="352073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482"/>
            <a:ext cx="8229600" cy="1143000"/>
          </a:xfrm>
        </p:spPr>
        <p:txBody>
          <a:bodyPr>
            <a:normAutofit fontScale="90000"/>
          </a:bodyPr>
          <a:lstStyle/>
          <a:p>
            <a:r>
              <a:rPr sz="3000" dirty="0">
                <a:solidFill>
                  <a:schemeClr val="accent5">
                    <a:lumMod val="75000"/>
                  </a:schemeClr>
                </a:solidFill>
                <a:latin typeface="Sitka Banner" panose="02000505000000020004" pitchFamily="2" charset="0"/>
              </a:rPr>
              <a:t>FASES DE CONTRATACIÓN</a:t>
            </a:r>
            <a:r>
              <a:rPr lang="es-EC" sz="3000" dirty="0">
                <a:solidFill>
                  <a:schemeClr val="accent5">
                    <a:lumMod val="75000"/>
                  </a:schemeClr>
                </a:solidFill>
                <a:latin typeface="Sitka Banner" panose="02000505000000020004" pitchFamily="2" charset="0"/>
              </a:rPr>
              <a:t> PÚBLICA {RLOSNCP Art. 41}</a:t>
            </a:r>
            <a:r>
              <a:rPr sz="3000" dirty="0">
                <a:solidFill>
                  <a:schemeClr val="accent5">
                    <a:lumMod val="75000"/>
                  </a:schemeClr>
                </a:solidFill>
                <a:latin typeface="Sitka Banner" panose="02000505000000020004" pitchFamily="2" charset="0"/>
              </a:rPr>
              <a:t> </a:t>
            </a:r>
            <a:br>
              <a:rPr lang="es-EC" sz="3000" dirty="0">
                <a:solidFill>
                  <a:schemeClr val="accent5">
                    <a:lumMod val="75000"/>
                  </a:schemeClr>
                </a:solidFill>
                <a:latin typeface="Sitka Banner" panose="02000505000000020004" pitchFamily="2" charset="0"/>
              </a:rPr>
            </a:br>
            <a:r>
              <a:rPr lang="es-EC" sz="3000" dirty="0">
                <a:solidFill>
                  <a:schemeClr val="accent5">
                    <a:lumMod val="75000"/>
                  </a:schemeClr>
                </a:solidFill>
                <a:latin typeface="Sitka Banner" panose="02000505000000020004" pitchFamily="2" charset="0"/>
              </a:rPr>
              <a:t>e </a:t>
            </a:r>
            <a:br>
              <a:rPr lang="es-EC" sz="3000" dirty="0">
                <a:solidFill>
                  <a:schemeClr val="accent5">
                    <a:lumMod val="75000"/>
                  </a:schemeClr>
                </a:solidFill>
                <a:latin typeface="Sitka Banner" panose="02000505000000020004" pitchFamily="2" charset="0"/>
              </a:rPr>
            </a:br>
            <a:r>
              <a:rPr lang="es-EC" sz="3000" dirty="0">
                <a:solidFill>
                  <a:schemeClr val="accent5">
                    <a:lumMod val="75000"/>
                  </a:schemeClr>
                </a:solidFill>
                <a:latin typeface="Sitka Banner" panose="02000505000000020004" pitchFamily="2" charset="0"/>
              </a:rPr>
              <a:t>INFORMACIÓN RELEVANTE {RLOSNCP Art. 14}</a:t>
            </a:r>
            <a:endParaRPr sz="3000" dirty="0">
              <a:solidFill>
                <a:schemeClr val="accent5">
                  <a:lumMod val="75000"/>
                </a:schemeClr>
              </a:solidFill>
              <a:latin typeface="Sitka Banner" panose="02000505000000020004" pitchFamily="2" charset="0"/>
            </a:endParaRPr>
          </a:p>
        </p:txBody>
      </p:sp>
    </p:spTree>
    <p:extLst>
      <p:ext uri="{BB962C8B-B14F-4D97-AF65-F5344CB8AC3E}">
        <p14:creationId xmlns:p14="http://schemas.microsoft.com/office/powerpoint/2010/main" val="307677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4831AB8-D2B0-2A53-E37B-A8B4E2A13C8D}"/>
              </a:ext>
            </a:extLst>
          </p:cNvPr>
          <p:cNvSpPr txBox="1">
            <a:spLocks/>
          </p:cNvSpPr>
          <p:nvPr/>
        </p:nvSpPr>
        <p:spPr>
          <a:xfrm>
            <a:off x="420128" y="857462"/>
            <a:ext cx="8229600" cy="50250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C" sz="2000" b="1" dirty="0">
                <a:solidFill>
                  <a:schemeClr val="accent1"/>
                </a:solidFill>
                <a:latin typeface="Sitka Banner" panose="02000505000000020004" pitchFamily="2" charset="0"/>
              </a:rPr>
              <a:t>https://www.compraspublicas.gob.ec/ProcesoContratacion/compras/RP/ProveedorAdjudicadomontos.cpe</a:t>
            </a:r>
          </a:p>
          <a:p>
            <a:pPr marL="0" indent="0" algn="just">
              <a:buFont typeface="Arial"/>
              <a:buNone/>
            </a:pPr>
            <a:endParaRPr lang="es-EC" sz="2000" b="1" dirty="0">
              <a:solidFill>
                <a:srgbClr val="00B050"/>
              </a:solidFill>
              <a:latin typeface="Sitka Banner" panose="02000505000000020004" pitchFamily="2" charset="0"/>
            </a:endParaRPr>
          </a:p>
          <a:p>
            <a:pPr marL="0" indent="0">
              <a:buFont typeface="Arial"/>
              <a:buNone/>
            </a:pPr>
            <a:endParaRPr lang="es-EC" dirty="0">
              <a:latin typeface="Sitka Banner" panose="02000505000000020004" pitchFamily="2" charset="0"/>
            </a:endParaRPr>
          </a:p>
        </p:txBody>
      </p:sp>
      <p:sp>
        <p:nvSpPr>
          <p:cNvPr id="2" name="Title 1">
            <a:extLst>
              <a:ext uri="{FF2B5EF4-FFF2-40B4-BE49-F238E27FC236}">
                <a16:creationId xmlns:a16="http://schemas.microsoft.com/office/drawing/2014/main" id="{52D5E9F4-F2C0-53E8-64DD-567C4D818EF4}"/>
              </a:ext>
            </a:extLst>
          </p:cNvPr>
          <p:cNvSpPr txBox="1">
            <a:spLocks/>
          </p:cNvSpPr>
          <p:nvPr/>
        </p:nvSpPr>
        <p:spPr>
          <a:xfrm>
            <a:off x="135925" y="-207280"/>
            <a:ext cx="887215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C" sz="3700" dirty="0">
                <a:latin typeface="Sitka Banner" panose="02000505000000020004" pitchFamily="2" charset="0"/>
              </a:rPr>
              <a:t>REVISIÓN DE ADJUDICACIONES Y MONTOS</a:t>
            </a:r>
          </a:p>
        </p:txBody>
      </p:sp>
      <p:pic>
        <p:nvPicPr>
          <p:cNvPr id="16" name="Imagen 15">
            <a:extLst>
              <a:ext uri="{FF2B5EF4-FFF2-40B4-BE49-F238E27FC236}">
                <a16:creationId xmlns:a16="http://schemas.microsoft.com/office/drawing/2014/main" id="{570EE23C-AE66-3643-B70A-427793A354C8}"/>
              </a:ext>
            </a:extLst>
          </p:cNvPr>
          <p:cNvPicPr>
            <a:picLocks noChangeAspect="1"/>
          </p:cNvPicPr>
          <p:nvPr/>
        </p:nvPicPr>
        <p:blipFill>
          <a:blip r:embed="rId2"/>
          <a:srcRect r="26667"/>
          <a:stretch>
            <a:fillRect/>
          </a:stretch>
        </p:blipFill>
        <p:spPr>
          <a:xfrm>
            <a:off x="420128" y="1396649"/>
            <a:ext cx="6042454" cy="2249558"/>
          </a:xfrm>
          <a:prstGeom prst="rect">
            <a:avLst/>
          </a:prstGeom>
        </p:spPr>
      </p:pic>
      <p:pic>
        <p:nvPicPr>
          <p:cNvPr id="18" name="Imagen 17">
            <a:extLst>
              <a:ext uri="{FF2B5EF4-FFF2-40B4-BE49-F238E27FC236}">
                <a16:creationId xmlns:a16="http://schemas.microsoft.com/office/drawing/2014/main" id="{6666C6BC-D7FC-E63B-EE8C-E64051CC05B4}"/>
              </a:ext>
            </a:extLst>
          </p:cNvPr>
          <p:cNvPicPr>
            <a:picLocks noChangeAspect="1"/>
          </p:cNvPicPr>
          <p:nvPr/>
        </p:nvPicPr>
        <p:blipFill>
          <a:blip r:embed="rId3"/>
          <a:stretch>
            <a:fillRect/>
          </a:stretch>
        </p:blipFill>
        <p:spPr>
          <a:xfrm>
            <a:off x="420128" y="3880985"/>
            <a:ext cx="7582931" cy="2787545"/>
          </a:xfrm>
          <a:prstGeom prst="rect">
            <a:avLst/>
          </a:prstGeom>
        </p:spPr>
      </p:pic>
      <p:sp>
        <p:nvSpPr>
          <p:cNvPr id="19" name="Content Placeholder 2">
            <a:extLst>
              <a:ext uri="{FF2B5EF4-FFF2-40B4-BE49-F238E27FC236}">
                <a16:creationId xmlns:a16="http://schemas.microsoft.com/office/drawing/2014/main" id="{32A122F4-8237-3B8F-2CD9-FA16CD65A48F}"/>
              </a:ext>
            </a:extLst>
          </p:cNvPr>
          <p:cNvSpPr txBox="1">
            <a:spLocks/>
          </p:cNvSpPr>
          <p:nvPr/>
        </p:nvSpPr>
        <p:spPr>
          <a:xfrm>
            <a:off x="6363730" y="4520998"/>
            <a:ext cx="2063578" cy="50250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C" sz="1500" b="1" dirty="0">
                <a:solidFill>
                  <a:srgbClr val="00B050"/>
                </a:solidFill>
                <a:latin typeface="Sitka Banner" panose="02000505000000020004" pitchFamily="2" charset="0"/>
              </a:rPr>
              <a:t>Se debe solicitar las actas</a:t>
            </a:r>
          </a:p>
          <a:p>
            <a:pPr marL="0" indent="0" algn="just">
              <a:buNone/>
            </a:pPr>
            <a:r>
              <a:rPr lang="es-EC" sz="1500" b="1" dirty="0">
                <a:solidFill>
                  <a:srgbClr val="00B050"/>
                </a:solidFill>
                <a:latin typeface="Sitka Banner" panose="02000505000000020004" pitchFamily="2" charset="0"/>
              </a:rPr>
              <a:t>para verificar los montos</a:t>
            </a:r>
          </a:p>
          <a:p>
            <a:pPr marL="0" indent="0" algn="just">
              <a:buFont typeface="Arial"/>
              <a:buNone/>
            </a:pPr>
            <a:endParaRPr lang="es-EC" sz="2000" b="1" dirty="0">
              <a:solidFill>
                <a:srgbClr val="00B050"/>
              </a:solidFill>
              <a:latin typeface="Sitka Banner" panose="02000505000000020004" pitchFamily="2" charset="0"/>
            </a:endParaRPr>
          </a:p>
          <a:p>
            <a:pPr marL="0" indent="0">
              <a:buFont typeface="Arial"/>
              <a:buNone/>
            </a:pPr>
            <a:endParaRPr lang="es-EC" dirty="0">
              <a:latin typeface="Sitka Banner" panose="02000505000000020004" pitchFamily="2" charset="0"/>
            </a:endParaRPr>
          </a:p>
        </p:txBody>
      </p:sp>
      <p:sp>
        <p:nvSpPr>
          <p:cNvPr id="21" name="Elipse 20">
            <a:extLst>
              <a:ext uri="{FF2B5EF4-FFF2-40B4-BE49-F238E27FC236}">
                <a16:creationId xmlns:a16="http://schemas.microsoft.com/office/drawing/2014/main" id="{F74AF85E-8577-E802-21C2-E514190A24A3}"/>
              </a:ext>
            </a:extLst>
          </p:cNvPr>
          <p:cNvSpPr/>
          <p:nvPr/>
        </p:nvSpPr>
        <p:spPr>
          <a:xfrm>
            <a:off x="6252520" y="4335645"/>
            <a:ext cx="2285998" cy="87321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47513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rmAutofit/>
          </a:bodyPr>
          <a:lstStyle/>
          <a:p>
            <a:r>
              <a:rPr lang="es-EC" sz="3700" dirty="0">
                <a:latin typeface="Sitka Banner" panose="02000505000000020004" pitchFamily="2" charset="0"/>
              </a:rPr>
              <a:t>VINCULACIÓN</a:t>
            </a:r>
            <a:endParaRPr sz="3700" dirty="0">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161537"/>
            <a:ext cx="8229600" cy="5445209"/>
          </a:xfrm>
        </p:spPr>
        <p:txBody>
          <a:bodyPr>
            <a:normAutofit lnSpcReduction="10000"/>
          </a:bodyPr>
          <a:lstStyle/>
          <a:p>
            <a:pPr marL="0" indent="0" algn="just">
              <a:buNone/>
            </a:pPr>
            <a:r>
              <a:rPr lang="es-EC" sz="2000" b="1" dirty="0">
                <a:latin typeface="Sitka Banner" panose="02000505000000020004" pitchFamily="2" charset="0"/>
              </a:rPr>
              <a:t>{Art. 114.1- Determinación de vinculación.-} &amp; {Art. 6: 9.4 Vinculación}: </a:t>
            </a:r>
          </a:p>
          <a:p>
            <a:pPr marL="0" indent="0" algn="just">
              <a:buNone/>
            </a:pPr>
            <a:r>
              <a:rPr lang="es-EC" sz="2000" dirty="0">
                <a:latin typeface="Sitka Banner" panose="02000505000000020004" pitchFamily="2" charset="0"/>
              </a:rPr>
              <a:t>Para efectos de determinación de vinculaciones de procesos de contratación pública, se estará a lo dispuesto en el Anexo 5 “Lineamientos de Vinculaciones".</a:t>
            </a:r>
          </a:p>
          <a:p>
            <a:pPr marL="0" indent="0" algn="just">
              <a:buNone/>
            </a:pPr>
            <a:endParaRPr lang="es-EC" sz="2000" dirty="0">
              <a:latin typeface="Sitka Banner" panose="02000505000000020004" pitchFamily="2" charset="0"/>
            </a:endParaRPr>
          </a:p>
          <a:p>
            <a:pPr marL="0" indent="0" algn="just">
              <a:buNone/>
            </a:pPr>
            <a:r>
              <a:rPr lang="es-EC" sz="2000" i="1" dirty="0">
                <a:solidFill>
                  <a:srgbClr val="00B050"/>
                </a:solidFill>
                <a:latin typeface="Sitka Banner" panose="02000505000000020004" pitchFamily="2" charset="0"/>
              </a:rPr>
              <a:t>Se produce cuando existe un nexo, sea este de carácter económico, tecnológico, societario, de negocios, parentesco de consanguinidad o afinidad, asociativo, laboral, personal o social, entre los diversos actores que concurren en la contratación pública dentro de todas sus fases; y que este nexo cause un perjuicio, sea una conducta ilegítima que afecta al Estado, o distorsione la libre competencia, y afecte a los principios determinados en esta Ley. El SERCOP de forma motivada, y bajo los lineamientos de esta definición, detallará las vinculaciones específicas y aplicables a las contrataciones.</a:t>
            </a:r>
          </a:p>
          <a:p>
            <a:pPr marL="0" indent="0" algn="just">
              <a:buNone/>
            </a:pPr>
            <a:endParaRPr lang="es-EC" sz="2000" i="1" dirty="0">
              <a:solidFill>
                <a:srgbClr val="00B050"/>
              </a:solidFill>
              <a:latin typeface="Sitka Banner" panose="02000505000000020004" pitchFamily="2" charset="0"/>
            </a:endParaRPr>
          </a:p>
          <a:p>
            <a:pPr marL="0" indent="0" algn="just">
              <a:buNone/>
            </a:pPr>
            <a:r>
              <a:rPr lang="es-EC" sz="2000" b="1" dirty="0">
                <a:solidFill>
                  <a:srgbClr val="C00000"/>
                </a:solidFill>
                <a:latin typeface="Sitka Banner" panose="02000505000000020004" pitchFamily="2" charset="0"/>
              </a:rPr>
              <a:t>Los lineamientos de vinculación tienen como finalidad determinar las vinculaciones que pudiesen existir en los procedimientos de contratación pública y que producen la descalificación de la(s) oferta(s) en caso de detectarse.</a:t>
            </a:r>
            <a:endParaRPr sz="2000" b="1" dirty="0">
              <a:solidFill>
                <a:srgbClr val="C00000"/>
              </a:solidFill>
              <a:latin typeface="Sitka Banner" panose="02000505000000020004" pitchFamily="2" charset="0"/>
            </a:endParaRPr>
          </a:p>
        </p:txBody>
      </p:sp>
    </p:spTree>
    <p:extLst>
      <p:ext uri="{BB962C8B-B14F-4D97-AF65-F5344CB8AC3E}">
        <p14:creationId xmlns:p14="http://schemas.microsoft.com/office/powerpoint/2010/main" val="2285318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rmAutofit fontScale="90000"/>
          </a:bodyPr>
          <a:lstStyle/>
          <a:p>
            <a:r>
              <a:rPr lang="es-EC" sz="3700" dirty="0">
                <a:solidFill>
                  <a:srgbClr val="0070C0"/>
                </a:solidFill>
                <a:latin typeface="Sitka Banner" panose="02000505000000020004" pitchFamily="2" charset="0"/>
              </a:rPr>
              <a:t>VINCULACIÓN ENTRE PERSONAS JURÍDICAS, COMPROMISO DE ASOCIACIÓN O CONSORCIO</a:t>
            </a:r>
            <a:endParaRPr sz="37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03337"/>
            <a:ext cx="8229600" cy="5303409"/>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dos o más oferentes (personas jurídicas, compromiso de asociación o consorcio); presentan un accionista, socio o partícipe en común que posea el 51% o más del paquete societario, accionario o de participaciones dentro de cada persona jurídica, compromiso de asociación o consorcio. </a:t>
            </a: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r>
              <a:rPr lang="es-EC" sz="1500" i="1" dirty="0"/>
              <a:t>(Registro Oficial Suplemento 372 de 10 de agosto de 2023, página 28. )</a:t>
            </a:r>
            <a:endParaRPr lang="es-EC" sz="1500" dirty="0"/>
          </a:p>
          <a:p>
            <a:pPr marL="0" indent="0" algn="just">
              <a:buNone/>
            </a:pPr>
            <a:endParaRPr lang="es-EC" sz="2000" b="1" dirty="0">
              <a:solidFill>
                <a:srgbClr val="C00000"/>
              </a:solidFill>
              <a:latin typeface="Sitka Banner" panose="02000505000000020004" pitchFamily="2" charset="0"/>
            </a:endParaRPr>
          </a:p>
          <a:p>
            <a:pPr marL="0" indent="0" algn="just">
              <a:buNone/>
            </a:pPr>
            <a:endParaRPr sz="2000" b="1" dirty="0">
              <a:solidFill>
                <a:srgbClr val="C00000"/>
              </a:solidFill>
              <a:latin typeface="Sitka Banner" panose="02000505000000020004" pitchFamily="2" charset="0"/>
            </a:endParaRPr>
          </a:p>
        </p:txBody>
      </p:sp>
      <p:pic>
        <p:nvPicPr>
          <p:cNvPr id="2" name="Imagen 1" descr="Tabla&#10;&#10;El contenido generado por IA puede ser incorrecto.">
            <a:extLst>
              <a:ext uri="{FF2B5EF4-FFF2-40B4-BE49-F238E27FC236}">
                <a16:creationId xmlns:a16="http://schemas.microsoft.com/office/drawing/2014/main" id="{F93733BA-9574-5065-E278-D9C2BDB23DDD}"/>
              </a:ext>
            </a:extLst>
          </p:cNvPr>
          <p:cNvPicPr>
            <a:picLocks noChangeAspect="1"/>
          </p:cNvPicPr>
          <p:nvPr/>
        </p:nvPicPr>
        <p:blipFill>
          <a:blip r:embed="rId2"/>
          <a:stretch>
            <a:fillRect/>
          </a:stretch>
        </p:blipFill>
        <p:spPr>
          <a:xfrm>
            <a:off x="1871980" y="3122873"/>
            <a:ext cx="5400040" cy="1664335"/>
          </a:xfrm>
          <a:prstGeom prst="rect">
            <a:avLst/>
          </a:prstGeom>
        </p:spPr>
      </p:pic>
    </p:spTree>
    <p:extLst>
      <p:ext uri="{BB962C8B-B14F-4D97-AF65-F5344CB8AC3E}">
        <p14:creationId xmlns:p14="http://schemas.microsoft.com/office/powerpoint/2010/main" val="552972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500" dirty="0">
                <a:solidFill>
                  <a:srgbClr val="0070C0"/>
                </a:solidFill>
                <a:latin typeface="Sitka Banner" panose="02000505000000020004" pitchFamily="2" charset="0"/>
              </a:rPr>
              <a:t>VINCULACIÓN ENTRE ACCIONISTAS DE PERSONAS JURÍDICAS, COMPROMISO DE ASOCIACIÓN O CONSORCIO PARTICIPANTES; CON PERSONAS NATURALES</a:t>
            </a:r>
            <a:endParaRPr sz="25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1027"/>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uno o más oferentes participan como personas naturales; y que a su vez sean accionistas, socios o partícipes que posean el 51% o más del paquete accionario, societario o participaciones dentro de una persona jurídica, compromiso de asociación o consorcio. </a:t>
            </a: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r>
              <a:rPr lang="pt-BR" sz="1500" i="1" dirty="0"/>
              <a:t>(Registro Oficial Suplemento 372 de 10 de agosto de 2023, página 29. )</a:t>
            </a:r>
            <a:endParaRPr lang="es-EC" sz="2000" b="1" dirty="0">
              <a:solidFill>
                <a:srgbClr val="C00000"/>
              </a:solidFill>
              <a:latin typeface="Sitka Banner" panose="02000505000000020004" pitchFamily="2" charset="0"/>
            </a:endParaRPr>
          </a:p>
          <a:p>
            <a:pPr marL="0" indent="0" algn="just">
              <a:buNone/>
            </a:pPr>
            <a:endParaRPr sz="2000" b="1" dirty="0">
              <a:solidFill>
                <a:srgbClr val="C00000"/>
              </a:solidFill>
              <a:latin typeface="Sitka Banner" panose="02000505000000020004" pitchFamily="2" charset="0"/>
            </a:endParaRPr>
          </a:p>
        </p:txBody>
      </p:sp>
      <p:pic>
        <p:nvPicPr>
          <p:cNvPr id="3" name="Imagen 2" descr="Tabla&#10;&#10;El contenido generado por IA puede ser incorrecto.">
            <a:extLst>
              <a:ext uri="{FF2B5EF4-FFF2-40B4-BE49-F238E27FC236}">
                <a16:creationId xmlns:a16="http://schemas.microsoft.com/office/drawing/2014/main" id="{89971C6B-1972-98AF-E62A-80A9485D8F86}"/>
              </a:ext>
            </a:extLst>
          </p:cNvPr>
          <p:cNvPicPr>
            <a:picLocks noChangeAspect="1"/>
          </p:cNvPicPr>
          <p:nvPr/>
        </p:nvPicPr>
        <p:blipFill>
          <a:blip r:embed="rId2"/>
          <a:stretch>
            <a:fillRect/>
          </a:stretch>
        </p:blipFill>
        <p:spPr>
          <a:xfrm>
            <a:off x="1834908" y="3199704"/>
            <a:ext cx="5400040" cy="1583055"/>
          </a:xfrm>
          <a:prstGeom prst="rect">
            <a:avLst/>
          </a:prstGeom>
        </p:spPr>
      </p:pic>
    </p:spTree>
    <p:extLst>
      <p:ext uri="{BB962C8B-B14F-4D97-AF65-F5344CB8AC3E}">
        <p14:creationId xmlns:p14="http://schemas.microsoft.com/office/powerpoint/2010/main" val="3411344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500" dirty="0">
                <a:solidFill>
                  <a:srgbClr val="0070C0"/>
                </a:solidFill>
                <a:latin typeface="Sitka Banner" panose="02000505000000020004" pitchFamily="2" charset="0"/>
              </a:rPr>
              <a:t>VINCULACIÓN ENTRE ADMINISTRADORES DE PERSONAS JURÍDICAS, COMPROMISO DE ASOCIACIÓN O CONSORCIO PARTICIPANTES; CON PERSONAS NATURALES</a:t>
            </a:r>
            <a:endParaRPr sz="25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1027"/>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los administradores, representantes o procurador común de una persona jurídica, compromiso de asociación o consorcio; también participan dentro del mismo procedimiento como personas naturales. </a:t>
            </a: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r>
              <a:rPr lang="pt-BR" sz="1500" i="1" dirty="0"/>
              <a:t>(Registro Oficial Suplemento 372 de 10 de agosto de 2023, página 29. )</a:t>
            </a:r>
            <a:endParaRPr sz="2000" b="1" dirty="0">
              <a:solidFill>
                <a:srgbClr val="C00000"/>
              </a:solidFill>
              <a:latin typeface="Sitka Banner" panose="02000505000000020004" pitchFamily="2" charset="0"/>
            </a:endParaRPr>
          </a:p>
        </p:txBody>
      </p:sp>
      <p:pic>
        <p:nvPicPr>
          <p:cNvPr id="2" name="Imagen 1" descr="Tabla&#10;&#10;El contenido generado por IA puede ser incorrecto.">
            <a:extLst>
              <a:ext uri="{FF2B5EF4-FFF2-40B4-BE49-F238E27FC236}">
                <a16:creationId xmlns:a16="http://schemas.microsoft.com/office/drawing/2014/main" id="{02EA76FD-F07E-9795-6995-EBD9E963F7E3}"/>
              </a:ext>
            </a:extLst>
          </p:cNvPr>
          <p:cNvPicPr>
            <a:picLocks noChangeAspect="1"/>
          </p:cNvPicPr>
          <p:nvPr/>
        </p:nvPicPr>
        <p:blipFill>
          <a:blip r:embed="rId2"/>
          <a:stretch>
            <a:fillRect/>
          </a:stretch>
        </p:blipFill>
        <p:spPr>
          <a:xfrm>
            <a:off x="1834908" y="3008518"/>
            <a:ext cx="5400040" cy="1252855"/>
          </a:xfrm>
          <a:prstGeom prst="rect">
            <a:avLst/>
          </a:prstGeom>
        </p:spPr>
      </p:pic>
    </p:spTree>
    <p:extLst>
      <p:ext uri="{BB962C8B-B14F-4D97-AF65-F5344CB8AC3E}">
        <p14:creationId xmlns:p14="http://schemas.microsoft.com/office/powerpoint/2010/main" val="236897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500" dirty="0">
                <a:solidFill>
                  <a:srgbClr val="0070C0"/>
                </a:solidFill>
                <a:latin typeface="Sitka Banner" panose="02000505000000020004" pitchFamily="2" charset="0"/>
              </a:rPr>
              <a:t>VINCULACIÓN ENTRE ACCIONISTAS, PARTÍCIPES, O SOCIOS DE UN OFERENTE; CON ADMINISTRADORES, REPRESENTANTES O PROCURADOR COMÚN DE OTRO OFERENTE</a:t>
            </a:r>
            <a:endParaRPr sz="25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1027"/>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un individuo funge en cargo de administrador, representante o procurador común dentro de una persona jurídica, compromiso de asociación o consorcio; y a su vez es accionista, socio o partícipe con el 51% o más del paquete societario, accionario o participaciones en otra persona jurídica, compromiso de asociación o consorcio participante dentro del procedimiento. </a:t>
            </a: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r>
              <a:rPr lang="pt-BR" sz="1500" i="1" dirty="0"/>
              <a:t>(Registro Oficial Suplemento 372 de 10 de agosto de 2023, página 30)</a:t>
            </a:r>
            <a:endParaRPr sz="2000" b="1" dirty="0">
              <a:solidFill>
                <a:srgbClr val="C00000"/>
              </a:solidFill>
              <a:latin typeface="Sitka Banner" panose="02000505000000020004" pitchFamily="2" charset="0"/>
            </a:endParaRPr>
          </a:p>
        </p:txBody>
      </p:sp>
      <p:pic>
        <p:nvPicPr>
          <p:cNvPr id="3" name="Imagen 2" descr="Tabla&#10;&#10;El contenido generado por IA puede ser incorrecto.">
            <a:extLst>
              <a:ext uri="{FF2B5EF4-FFF2-40B4-BE49-F238E27FC236}">
                <a16:creationId xmlns:a16="http://schemas.microsoft.com/office/drawing/2014/main" id="{4AB951C3-B548-4EEC-7E4E-F59B732D4237}"/>
              </a:ext>
            </a:extLst>
          </p:cNvPr>
          <p:cNvPicPr>
            <a:picLocks noChangeAspect="1"/>
          </p:cNvPicPr>
          <p:nvPr/>
        </p:nvPicPr>
        <p:blipFill>
          <a:blip r:embed="rId2"/>
          <a:stretch>
            <a:fillRect/>
          </a:stretch>
        </p:blipFill>
        <p:spPr>
          <a:xfrm>
            <a:off x="1834908" y="3429000"/>
            <a:ext cx="5400040" cy="1971675"/>
          </a:xfrm>
          <a:prstGeom prst="rect">
            <a:avLst/>
          </a:prstGeom>
        </p:spPr>
      </p:pic>
    </p:spTree>
    <p:extLst>
      <p:ext uri="{BB962C8B-B14F-4D97-AF65-F5344CB8AC3E}">
        <p14:creationId xmlns:p14="http://schemas.microsoft.com/office/powerpoint/2010/main" val="1018768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500" dirty="0">
                <a:solidFill>
                  <a:srgbClr val="0070C0"/>
                </a:solidFill>
                <a:latin typeface="Sitka Banner" panose="02000505000000020004" pitchFamily="2" charset="0"/>
              </a:rPr>
              <a:t>VINCULACIÓN ENTRE ADMINISTRADORES, REPRESENTANTES O PROCURADOR COMÚN; DE DOS O MAS OFERENTES</a:t>
            </a:r>
            <a:endParaRPr sz="25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1027"/>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los administradores, representantes o procurador común de una persona jurídica, compromiso de asociación o consorcio; fungen en cargo de administradores, representantes o procurador común de otra persona jurídica, compromiso de asociación o consorcio participante dentro del mismo procedimiento. </a:t>
            </a: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r>
              <a:rPr lang="pt-BR" sz="1500" i="1" dirty="0"/>
              <a:t>(Registro Oficial Suplemento 372 de 10 de agosto de 2023, página 31)</a:t>
            </a:r>
            <a:endParaRPr sz="2000" b="1" dirty="0">
              <a:solidFill>
                <a:srgbClr val="C00000"/>
              </a:solidFill>
              <a:latin typeface="Sitka Banner" panose="02000505000000020004" pitchFamily="2" charset="0"/>
            </a:endParaRPr>
          </a:p>
        </p:txBody>
      </p:sp>
      <p:pic>
        <p:nvPicPr>
          <p:cNvPr id="2" name="Imagen 1" descr="Tabla&#10;&#10;El contenido generado por IA puede ser incorrecto.">
            <a:extLst>
              <a:ext uri="{FF2B5EF4-FFF2-40B4-BE49-F238E27FC236}">
                <a16:creationId xmlns:a16="http://schemas.microsoft.com/office/drawing/2014/main" id="{83333FA7-79AA-73FC-96AD-D44B6CC632AF}"/>
              </a:ext>
            </a:extLst>
          </p:cNvPr>
          <p:cNvPicPr>
            <a:picLocks noChangeAspect="1"/>
          </p:cNvPicPr>
          <p:nvPr/>
        </p:nvPicPr>
        <p:blipFill>
          <a:blip r:embed="rId2"/>
          <a:stretch>
            <a:fillRect/>
          </a:stretch>
        </p:blipFill>
        <p:spPr>
          <a:xfrm>
            <a:off x="1401929" y="3494902"/>
            <a:ext cx="6340142" cy="1793789"/>
          </a:xfrm>
          <a:prstGeom prst="rect">
            <a:avLst/>
          </a:prstGeom>
        </p:spPr>
      </p:pic>
    </p:spTree>
    <p:extLst>
      <p:ext uri="{BB962C8B-B14F-4D97-AF65-F5344CB8AC3E}">
        <p14:creationId xmlns:p14="http://schemas.microsoft.com/office/powerpoint/2010/main" val="117180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El contenido generado por IA puede ser incorrecto.">
            <a:extLst>
              <a:ext uri="{FF2B5EF4-FFF2-40B4-BE49-F238E27FC236}">
                <a16:creationId xmlns:a16="http://schemas.microsoft.com/office/drawing/2014/main" id="{DB452BA2-5132-6BC7-F485-EE0438667167}"/>
              </a:ext>
            </a:extLst>
          </p:cNvPr>
          <p:cNvPicPr>
            <a:picLocks noChangeAspect="1"/>
          </p:cNvPicPr>
          <p:nvPr/>
        </p:nvPicPr>
        <p:blipFill>
          <a:blip r:embed="rId2"/>
          <a:stretch>
            <a:fillRect/>
          </a:stretch>
        </p:blipFill>
        <p:spPr>
          <a:xfrm>
            <a:off x="2720478" y="4756596"/>
            <a:ext cx="3919219" cy="969666"/>
          </a:xfrm>
          <a:prstGeom prst="rect">
            <a:avLst/>
          </a:prstGeom>
        </p:spPr>
      </p:pic>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000" dirty="0">
                <a:solidFill>
                  <a:srgbClr val="0070C0"/>
                </a:solidFill>
                <a:latin typeface="Sitka Banner" panose="02000505000000020004" pitchFamily="2" charset="0"/>
              </a:rPr>
              <a:t>VINCULACIÓN ENTRE ACCIONISTAS, PARTÍCIPES, SOCIOS ADMINISTRADORES, REPRESENTANTES O PROCURADOR COMÚN DE DOS O MAS OFERENTES; QUE SON CÓNYUGES O CONVIVIENTE EN UNIÓN DE HECHO</a:t>
            </a:r>
            <a:endParaRPr sz="20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1027"/>
          </a:xfrm>
        </p:spPr>
        <p:txBody>
          <a:bodyPr>
            <a:normAutofit/>
          </a:bodyPr>
          <a:lstStyle/>
          <a:p>
            <a:pPr marL="0" indent="0" algn="just">
              <a:buNone/>
            </a:pPr>
            <a:r>
              <a:rPr lang="es-EC" sz="2000" dirty="0">
                <a:latin typeface="Sitka Banner" panose="02000505000000020004" pitchFamily="2" charset="0"/>
              </a:rPr>
              <a:t>Si en la presentación de ofertas individuales dentro de un mismo procedimiento de contratación, existen individuos que fungen como administradores, representantes, procurador común, o son accionistas, socios o partícipes con el 51% o más del paquete societario, accionario o participaciones en otra persona jurídica, compromiso de asociación o consorcio; y que a su vez son cónyuges o convivientes en unión de hecho. </a:t>
            </a: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endParaRPr lang="pt-BR" sz="1500" i="1" dirty="0"/>
          </a:p>
          <a:p>
            <a:pPr marL="0" indent="0" algn="ctr">
              <a:buNone/>
            </a:pPr>
            <a:endParaRPr lang="pt-BR" sz="1500" i="1" dirty="0"/>
          </a:p>
          <a:p>
            <a:pPr marL="0" indent="0" algn="ctr">
              <a:buNone/>
            </a:pPr>
            <a:r>
              <a:rPr lang="pt-BR" sz="1500" i="1" dirty="0"/>
              <a:t>(Registro Oficial Suplemento 372 de 10 de agosto de 2023, página 31&amp;32)</a:t>
            </a:r>
            <a:endParaRPr sz="2000" b="1" dirty="0">
              <a:solidFill>
                <a:srgbClr val="C00000"/>
              </a:solidFill>
              <a:latin typeface="Sitka Banner" panose="02000505000000020004" pitchFamily="2" charset="0"/>
            </a:endParaRPr>
          </a:p>
        </p:txBody>
      </p:sp>
      <p:pic>
        <p:nvPicPr>
          <p:cNvPr id="3" name="Imagen 2" descr="Tabla&#10;&#10;El contenido generado por IA puede ser incorrecto.">
            <a:extLst>
              <a:ext uri="{FF2B5EF4-FFF2-40B4-BE49-F238E27FC236}">
                <a16:creationId xmlns:a16="http://schemas.microsoft.com/office/drawing/2014/main" id="{0B5357D1-5B45-6A87-A613-A2368CFFB173}"/>
              </a:ext>
            </a:extLst>
          </p:cNvPr>
          <p:cNvPicPr>
            <a:picLocks noChangeAspect="1"/>
          </p:cNvPicPr>
          <p:nvPr/>
        </p:nvPicPr>
        <p:blipFill>
          <a:blip r:embed="rId3"/>
          <a:stretch>
            <a:fillRect/>
          </a:stretch>
        </p:blipFill>
        <p:spPr>
          <a:xfrm>
            <a:off x="2720478" y="3098035"/>
            <a:ext cx="3853317" cy="1756739"/>
          </a:xfrm>
          <a:prstGeom prst="rect">
            <a:avLst/>
          </a:prstGeom>
        </p:spPr>
      </p:pic>
    </p:spTree>
    <p:extLst>
      <p:ext uri="{BB962C8B-B14F-4D97-AF65-F5344CB8AC3E}">
        <p14:creationId xmlns:p14="http://schemas.microsoft.com/office/powerpoint/2010/main" val="1112881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500" dirty="0">
                <a:solidFill>
                  <a:srgbClr val="0070C0"/>
                </a:solidFill>
                <a:latin typeface="Sitka Banner" panose="02000505000000020004" pitchFamily="2" charset="0"/>
              </a:rPr>
              <a:t>VINCULACIÓN ENTRE ACCIONISTAS, PARTÍCIPES O SOCIOS DE OFERENTES CON PERSONAS NATURALES; QUE SON CÓNYUGES O CONVIVIENTES EN UNIÓN DE HECHO.</a:t>
            </a:r>
            <a:endParaRPr sz="25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9265"/>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un individuo es accionista, socio o partícipe con más del 51% del paquete societario; y a su vez es cónyuge o conviviente en unión de hecho de otro oferente que participa como persona natural. </a:t>
            </a: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endParaRPr lang="pt-BR" sz="1500" i="1" dirty="0"/>
          </a:p>
          <a:p>
            <a:pPr marL="0" indent="0" algn="ctr">
              <a:buNone/>
            </a:pPr>
            <a:endParaRPr lang="pt-BR" sz="1500" i="1" dirty="0"/>
          </a:p>
          <a:p>
            <a:pPr marL="0" indent="0" algn="ctr">
              <a:buNone/>
            </a:pPr>
            <a:r>
              <a:rPr lang="pt-BR" sz="1500" i="1" dirty="0"/>
              <a:t>(Registro Oficial Suplemento 372 de 10 de agosto de 2023, página 32)</a:t>
            </a:r>
            <a:endParaRPr sz="2000" b="1" dirty="0">
              <a:solidFill>
                <a:srgbClr val="C00000"/>
              </a:solidFill>
              <a:latin typeface="Sitka Banner" panose="02000505000000020004" pitchFamily="2" charset="0"/>
            </a:endParaRPr>
          </a:p>
        </p:txBody>
      </p:sp>
      <p:pic>
        <p:nvPicPr>
          <p:cNvPr id="2" name="Imagen 1" descr="Tabla&#10;&#10;El contenido generado por IA puede ser incorrecto.">
            <a:extLst>
              <a:ext uri="{FF2B5EF4-FFF2-40B4-BE49-F238E27FC236}">
                <a16:creationId xmlns:a16="http://schemas.microsoft.com/office/drawing/2014/main" id="{1ED6F7DD-1F1C-1DDA-5751-1C245FB887BD}"/>
              </a:ext>
            </a:extLst>
          </p:cNvPr>
          <p:cNvPicPr>
            <a:picLocks noChangeAspect="1"/>
          </p:cNvPicPr>
          <p:nvPr/>
        </p:nvPicPr>
        <p:blipFill>
          <a:blip r:embed="rId2"/>
          <a:stretch>
            <a:fillRect/>
          </a:stretch>
        </p:blipFill>
        <p:spPr>
          <a:xfrm>
            <a:off x="1929645" y="2719362"/>
            <a:ext cx="5400040" cy="2967990"/>
          </a:xfrm>
          <a:prstGeom prst="rect">
            <a:avLst/>
          </a:prstGeom>
        </p:spPr>
      </p:pic>
    </p:spTree>
    <p:extLst>
      <p:ext uri="{BB962C8B-B14F-4D97-AF65-F5344CB8AC3E}">
        <p14:creationId xmlns:p14="http://schemas.microsoft.com/office/powerpoint/2010/main" val="2216936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200" dirty="0">
                <a:solidFill>
                  <a:srgbClr val="0070C0"/>
                </a:solidFill>
                <a:latin typeface="Sitka Banner" panose="02000505000000020004" pitchFamily="2" charset="0"/>
              </a:rPr>
              <a:t>VINCULACIÓN ENTRE ADMINISTRADORES, REPRESENTANTE LEGAL O PROCURADOR COMÚN DE UN OFERENTE, CON PERSONAS NATURALES; QUE SON CÓNYUGES O CONVIVIENTES EN UNIÓN DE HECHO</a:t>
            </a:r>
            <a:endParaRPr sz="22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9265"/>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un individuo funge como administrador, representante legal o procurador común, y a su vez es cónyuge o conviviente en unión de hecho de otro oferente que participa como persona natural.</a:t>
            </a: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r>
              <a:rPr lang="pt-BR" sz="1500" i="1" dirty="0"/>
              <a:t>(Registro Oficial Suplemento 372 de 10 de agosto de 2023, página 33)</a:t>
            </a:r>
            <a:endParaRPr sz="2000" b="1" dirty="0">
              <a:solidFill>
                <a:srgbClr val="C00000"/>
              </a:solidFill>
              <a:latin typeface="Sitka Banner" panose="02000505000000020004" pitchFamily="2" charset="0"/>
            </a:endParaRPr>
          </a:p>
        </p:txBody>
      </p:sp>
      <p:pic>
        <p:nvPicPr>
          <p:cNvPr id="3" name="Imagen 2" descr="Tabla&#10;&#10;El contenido generado por IA puede ser incorrecto.">
            <a:extLst>
              <a:ext uri="{FF2B5EF4-FFF2-40B4-BE49-F238E27FC236}">
                <a16:creationId xmlns:a16="http://schemas.microsoft.com/office/drawing/2014/main" id="{C4394A29-A6C9-6D0C-98DD-ED15E5DB014C}"/>
              </a:ext>
            </a:extLst>
          </p:cNvPr>
          <p:cNvPicPr>
            <a:picLocks noChangeAspect="1"/>
          </p:cNvPicPr>
          <p:nvPr/>
        </p:nvPicPr>
        <p:blipFill>
          <a:blip r:embed="rId2"/>
          <a:stretch>
            <a:fillRect/>
          </a:stretch>
        </p:blipFill>
        <p:spPr>
          <a:xfrm>
            <a:off x="2126357" y="2730339"/>
            <a:ext cx="4891285" cy="3030595"/>
          </a:xfrm>
          <a:prstGeom prst="rect">
            <a:avLst/>
          </a:prstGeom>
        </p:spPr>
      </p:pic>
    </p:spTree>
    <p:extLst>
      <p:ext uri="{BB962C8B-B14F-4D97-AF65-F5344CB8AC3E}">
        <p14:creationId xmlns:p14="http://schemas.microsoft.com/office/powerpoint/2010/main" val="345893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867"/>
            <a:ext cx="8229600" cy="1143000"/>
          </a:xfrm>
        </p:spPr>
        <p:txBody>
          <a:bodyPr>
            <a:normAutofit/>
          </a:bodyPr>
          <a:lstStyle/>
          <a:p>
            <a:pPr algn="l"/>
            <a:r>
              <a:rPr lang="es-EC" sz="3200" b="1" dirty="0">
                <a:latin typeface="Sitka Banner" panose="02000505000000020004" pitchFamily="2" charset="0"/>
              </a:rPr>
              <a:t>1) Preparatoria: </a:t>
            </a:r>
          </a:p>
        </p:txBody>
      </p:sp>
      <p:sp>
        <p:nvSpPr>
          <p:cNvPr id="3" name="Content Placeholder 2"/>
          <p:cNvSpPr>
            <a:spLocks noGrp="1"/>
          </p:cNvSpPr>
          <p:nvPr>
            <p:ph idx="1"/>
          </p:nvPr>
        </p:nvSpPr>
        <p:spPr>
          <a:xfrm>
            <a:off x="457200" y="914401"/>
            <a:ext cx="8229600" cy="5744816"/>
          </a:xfrm>
        </p:spPr>
        <p:txBody>
          <a:bodyPr>
            <a:normAutofit fontScale="92500" lnSpcReduction="10000"/>
          </a:bodyPr>
          <a:lstStyle/>
          <a:p>
            <a:pPr marL="0" indent="0">
              <a:buNone/>
            </a:pPr>
            <a:r>
              <a:rPr lang="es-EC" sz="1700" dirty="0">
                <a:latin typeface="Sitka Banner" panose="02000505000000020004" pitchFamily="2" charset="0"/>
              </a:rPr>
              <a:t>Desde la elaboración del Plan Anual </a:t>
            </a:r>
          </a:p>
          <a:p>
            <a:pPr marL="0" indent="0">
              <a:buNone/>
            </a:pPr>
            <a:r>
              <a:rPr lang="es-EC" sz="1700" dirty="0">
                <a:latin typeface="Sitka Banner" panose="02000505000000020004" pitchFamily="2" charset="0"/>
              </a:rPr>
              <a:t>de Contratación o el levantamiento                                            la suscripción de la resolución de inicio;</a:t>
            </a:r>
          </a:p>
          <a:p>
            <a:pPr marL="0" indent="0">
              <a:buNone/>
            </a:pPr>
            <a:r>
              <a:rPr lang="es-EC" sz="1700" dirty="0">
                <a:latin typeface="Sitka Banner" panose="02000505000000020004" pitchFamily="2" charset="0"/>
              </a:rPr>
              <a:t>de la necesidad institucional</a:t>
            </a:r>
          </a:p>
          <a:p>
            <a:pPr marL="0" indent="0">
              <a:buNone/>
            </a:pPr>
            <a:endParaRPr lang="es-EC" sz="2000" dirty="0">
              <a:latin typeface="Sitka Banner" panose="02000505000000020004" pitchFamily="2" charset="0"/>
            </a:endParaRPr>
          </a:p>
          <a:p>
            <a:r>
              <a:rPr lang="es-EC" sz="2000" dirty="0">
                <a:solidFill>
                  <a:schemeClr val="accent5">
                    <a:lumMod val="75000"/>
                  </a:schemeClr>
                </a:solidFill>
                <a:latin typeface="Sitka Banner" panose="02000505000000020004" pitchFamily="2" charset="0"/>
              </a:rPr>
              <a:t>Informe de necesidad</a:t>
            </a:r>
          </a:p>
          <a:p>
            <a:r>
              <a:rPr lang="es-EC" sz="2000" dirty="0">
                <a:latin typeface="Sitka Banner" panose="02000505000000020004" pitchFamily="2" charset="0"/>
              </a:rPr>
              <a:t>Estudios, diseños o proyecto </a:t>
            </a:r>
          </a:p>
          <a:p>
            <a:pPr lvl="3" algn="just"/>
            <a:r>
              <a:rPr lang="es-EC" sz="1600" i="1" dirty="0">
                <a:latin typeface="Sitka Banner" panose="02000505000000020004" pitchFamily="2" charset="0"/>
              </a:rPr>
              <a:t>{</a:t>
            </a:r>
            <a:r>
              <a:rPr lang="es-EC" sz="1600" b="1" i="1" dirty="0">
                <a:latin typeface="Sitka Banner" panose="02000505000000020004" pitchFamily="2" charset="0"/>
              </a:rPr>
              <a:t>ESTUDIOS: </a:t>
            </a:r>
            <a:r>
              <a:rPr lang="es-EC" sz="1600" i="1" dirty="0">
                <a:latin typeface="Sitka Banner" panose="02000505000000020004" pitchFamily="2" charset="0"/>
              </a:rPr>
              <a:t>La entidad deberá contar con los estudios y diseños completos, definitivos y actualizados, planos y cálculos, especificaciones técnicas,  debidamente aprobados por las instancias correspondientes. (</a:t>
            </a:r>
            <a:r>
              <a:rPr lang="es-EC" sz="1600" b="1" i="1" dirty="0">
                <a:latin typeface="Sitka Banner" panose="02000505000000020004" pitchFamily="2" charset="0"/>
              </a:rPr>
              <a:t>Art. 23 LOSNCP)</a:t>
            </a:r>
            <a:r>
              <a:rPr lang="es-EC" sz="1600" i="1" dirty="0">
                <a:latin typeface="Sitka Banner" panose="02000505000000020004" pitchFamily="2" charset="0"/>
              </a:rPr>
              <a:t>}</a:t>
            </a:r>
            <a:endParaRPr lang="es-EC" sz="1600" dirty="0">
              <a:latin typeface="Sitka Banner" panose="02000505000000020004" pitchFamily="2" charset="0"/>
            </a:endParaRPr>
          </a:p>
          <a:p>
            <a:r>
              <a:rPr lang="es-EC" sz="2000" dirty="0">
                <a:latin typeface="Sitka Banner" panose="02000505000000020004" pitchFamily="2" charset="0"/>
              </a:rPr>
              <a:t>Términos de referencia</a:t>
            </a:r>
          </a:p>
          <a:p>
            <a:r>
              <a:rPr lang="es-EC" sz="2000" dirty="0">
                <a:latin typeface="Sitka Banner" panose="02000505000000020004" pitchFamily="2" charset="0"/>
              </a:rPr>
              <a:t>Presupuesto referencial</a:t>
            </a:r>
          </a:p>
          <a:p>
            <a:r>
              <a:rPr lang="es-EC" sz="2000" dirty="0">
                <a:latin typeface="Sitka Banner" panose="02000505000000020004" pitchFamily="2" charset="0"/>
              </a:rPr>
              <a:t>Estudios de desagregación tecnológica, en caso de ser requerido.</a:t>
            </a:r>
          </a:p>
          <a:p>
            <a:r>
              <a:rPr lang="es-EC" sz="2000" dirty="0">
                <a:latin typeface="Sitka Banner" panose="02000505000000020004" pitchFamily="2" charset="0"/>
              </a:rPr>
              <a:t>Certificación PAC</a:t>
            </a:r>
          </a:p>
          <a:p>
            <a:r>
              <a:rPr lang="es-EC" sz="2000" dirty="0">
                <a:latin typeface="Sitka Banner" panose="02000505000000020004" pitchFamily="2" charset="0"/>
              </a:rPr>
              <a:t>Certificación Presupuestaria</a:t>
            </a:r>
          </a:p>
          <a:p>
            <a:r>
              <a:rPr lang="es-EC" sz="2000" dirty="0">
                <a:latin typeface="Sitka Banner" panose="02000505000000020004" pitchFamily="2" charset="0"/>
              </a:rPr>
              <a:t>Pliegos</a:t>
            </a:r>
          </a:p>
          <a:p>
            <a:pPr lvl="3"/>
            <a:r>
              <a:rPr lang="es-EC" sz="1600" i="1" dirty="0">
                <a:latin typeface="Sitka Banner" panose="02000505000000020004" pitchFamily="2" charset="0"/>
              </a:rPr>
              <a:t>{</a:t>
            </a:r>
            <a:r>
              <a:rPr lang="es-EC" sz="1600" b="1" i="1" dirty="0">
                <a:latin typeface="Sitka Banner" panose="02000505000000020004" pitchFamily="2" charset="0"/>
              </a:rPr>
              <a:t>PLIEGOS: </a:t>
            </a:r>
            <a:r>
              <a:rPr lang="es-EC" sz="1600" i="1" dirty="0">
                <a:latin typeface="Sitka Banner" panose="02000505000000020004" pitchFamily="2" charset="0"/>
              </a:rPr>
              <a:t>Los pliegos serán aprobados por la máxima autoridad o el funcionario competente de la entidad contratante, y se adecuarán a los modelos obligatorios emitidos por el SERCOP. (</a:t>
            </a:r>
            <a:r>
              <a:rPr lang="es-EC" sz="1600" b="1" i="1" dirty="0">
                <a:latin typeface="Sitka Banner" panose="02000505000000020004" pitchFamily="2" charset="0"/>
              </a:rPr>
              <a:t>Art. 51 LOSNCP)</a:t>
            </a:r>
            <a:r>
              <a:rPr lang="es-EC" sz="1600" i="1" dirty="0">
                <a:latin typeface="Sitka Banner" panose="02000505000000020004" pitchFamily="2" charset="0"/>
              </a:rPr>
              <a:t>}</a:t>
            </a:r>
          </a:p>
          <a:p>
            <a:r>
              <a:rPr lang="es-EC" sz="2000" dirty="0">
                <a:solidFill>
                  <a:schemeClr val="accent5">
                    <a:lumMod val="75000"/>
                  </a:schemeClr>
                </a:solidFill>
                <a:latin typeface="Sitka Banner" panose="02000505000000020004" pitchFamily="2" charset="0"/>
              </a:rPr>
              <a:t>Resolución de inicio, aprobación de pliegos y de cronograma;</a:t>
            </a:r>
          </a:p>
          <a:p>
            <a:pPr lvl="3"/>
            <a:endParaRPr lang="es-EC" sz="800" dirty="0">
              <a:latin typeface="Sitka Banner" panose="02000505000000020004" pitchFamily="2" charset="0"/>
            </a:endParaRPr>
          </a:p>
          <a:p>
            <a:endParaRPr sz="2000" dirty="0">
              <a:latin typeface="Sitka Banner" panose="02000505000000020004" pitchFamily="2" charset="0"/>
            </a:endParaRPr>
          </a:p>
        </p:txBody>
      </p:sp>
      <p:pic>
        <p:nvPicPr>
          <p:cNvPr id="5" name="Gráfico 4" descr="Flechas de cheurón con relleno sólido">
            <a:extLst>
              <a:ext uri="{FF2B5EF4-FFF2-40B4-BE49-F238E27FC236}">
                <a16:creationId xmlns:a16="http://schemas.microsoft.com/office/drawing/2014/main" id="{B04FB3A6-215B-514B-830F-46D26DFF8F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4313" y="1150951"/>
            <a:ext cx="377687" cy="37768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200" dirty="0">
                <a:solidFill>
                  <a:srgbClr val="0070C0"/>
                </a:solidFill>
                <a:latin typeface="Sitka Banner" panose="02000505000000020004" pitchFamily="2" charset="0"/>
              </a:rPr>
              <a:t>VINCULACIÓN ENTRE OFERENTES QUE SON PERSONAS NATURALES; QUE SON CÓNYUGES O CONVIVIENTES EN UNIÓN DE HECHO.</a:t>
            </a:r>
            <a:endParaRPr sz="22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9265"/>
          </a:xfrm>
        </p:spPr>
        <p:txBody>
          <a:bodyPr>
            <a:normAutofit/>
          </a:bodyPr>
          <a:lstStyle/>
          <a:p>
            <a:pPr marL="0" indent="0" algn="just">
              <a:buNone/>
            </a:pPr>
            <a:r>
              <a:rPr lang="es-EC" sz="2000" dirty="0">
                <a:latin typeface="Sitka Banner" panose="02000505000000020004" pitchFamily="2" charset="0"/>
              </a:rPr>
              <a:t>Si en la presentación de las ofertas individuales dentro de un mismo procedimiento de contratación, las personas naturales que participan son cónyuges o convivientes en unión de hecho.</a:t>
            </a: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r>
              <a:rPr lang="pt-BR" sz="1500" i="1" dirty="0"/>
              <a:t>(Registro Oficial Suplemento 372 de 10 de agosto de 2023, página 34)</a:t>
            </a:r>
            <a:endParaRPr sz="2000" b="1" dirty="0">
              <a:solidFill>
                <a:srgbClr val="C00000"/>
              </a:solidFill>
              <a:latin typeface="Sitka Banner" panose="02000505000000020004" pitchFamily="2" charset="0"/>
            </a:endParaRPr>
          </a:p>
        </p:txBody>
      </p:sp>
      <p:pic>
        <p:nvPicPr>
          <p:cNvPr id="2" name="Imagen 1" descr="Tabla&#10;&#10;El contenido generado por IA puede ser incorrecto.">
            <a:extLst>
              <a:ext uri="{FF2B5EF4-FFF2-40B4-BE49-F238E27FC236}">
                <a16:creationId xmlns:a16="http://schemas.microsoft.com/office/drawing/2014/main" id="{3A5E2EEF-52D1-CC59-2500-B0E9B1204C31}"/>
              </a:ext>
            </a:extLst>
          </p:cNvPr>
          <p:cNvPicPr>
            <a:picLocks noChangeAspect="1"/>
          </p:cNvPicPr>
          <p:nvPr/>
        </p:nvPicPr>
        <p:blipFill>
          <a:blip r:embed="rId2"/>
          <a:stretch>
            <a:fillRect/>
          </a:stretch>
        </p:blipFill>
        <p:spPr>
          <a:xfrm>
            <a:off x="1371662" y="2911208"/>
            <a:ext cx="6400676" cy="1891451"/>
          </a:xfrm>
          <a:prstGeom prst="rect">
            <a:avLst/>
          </a:prstGeom>
        </p:spPr>
      </p:pic>
    </p:spTree>
    <p:extLst>
      <p:ext uri="{BB962C8B-B14F-4D97-AF65-F5344CB8AC3E}">
        <p14:creationId xmlns:p14="http://schemas.microsoft.com/office/powerpoint/2010/main" val="1218427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200" dirty="0">
                <a:solidFill>
                  <a:srgbClr val="0070C0"/>
                </a:solidFill>
                <a:latin typeface="Sitka Banner" panose="02000505000000020004" pitchFamily="2" charset="0"/>
              </a:rPr>
              <a:t>VINCULACIÓN ECONÓMICA.</a:t>
            </a:r>
            <a:endParaRPr sz="22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9265"/>
          </a:xfrm>
        </p:spPr>
        <p:txBody>
          <a:bodyPr>
            <a:normAutofit/>
          </a:bodyPr>
          <a:lstStyle/>
          <a:p>
            <a:pPr marL="0" indent="0" algn="just">
              <a:buNone/>
            </a:pPr>
            <a:r>
              <a:rPr lang="es-EC" sz="2000" dirty="0">
                <a:latin typeface="Sitka Banner" panose="02000505000000020004" pitchFamily="2" charset="0"/>
              </a:rPr>
              <a:t>Se define como vinculación económica a aquella en la que durante la presentación de ofertas individuales dentro de un mismo procedimiento de contratación, dos o más personas naturales o jurídicas declaren en su formulario único de oferta los mismos beneficiarios finales y/o cuenta bancaria.</a:t>
            </a: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r>
              <a:rPr lang="pt-BR" sz="1500" i="1" dirty="0"/>
              <a:t>(Registro Oficial Suplemento 372 de 10 de agosto de 2023, página 34)</a:t>
            </a:r>
            <a:endParaRPr sz="2000" b="1" dirty="0">
              <a:solidFill>
                <a:srgbClr val="C00000"/>
              </a:solidFill>
              <a:latin typeface="Sitka Banner" panose="02000505000000020004" pitchFamily="2" charset="0"/>
            </a:endParaRPr>
          </a:p>
        </p:txBody>
      </p:sp>
      <p:pic>
        <p:nvPicPr>
          <p:cNvPr id="3" name="Imagen 2" descr="Tabla&#10;&#10;El contenido generado por IA puede ser incorrecto.">
            <a:extLst>
              <a:ext uri="{FF2B5EF4-FFF2-40B4-BE49-F238E27FC236}">
                <a16:creationId xmlns:a16="http://schemas.microsoft.com/office/drawing/2014/main" id="{AC0DC549-0E80-50AC-1432-0DED0ED92EDE}"/>
              </a:ext>
            </a:extLst>
          </p:cNvPr>
          <p:cNvPicPr>
            <a:picLocks noChangeAspect="1"/>
          </p:cNvPicPr>
          <p:nvPr/>
        </p:nvPicPr>
        <p:blipFill>
          <a:blip r:embed="rId2"/>
          <a:stretch>
            <a:fillRect/>
          </a:stretch>
        </p:blipFill>
        <p:spPr>
          <a:xfrm>
            <a:off x="1871980" y="2798153"/>
            <a:ext cx="5400040" cy="2608580"/>
          </a:xfrm>
          <a:prstGeom prst="rect">
            <a:avLst/>
          </a:prstGeom>
        </p:spPr>
      </p:pic>
    </p:spTree>
    <p:extLst>
      <p:ext uri="{BB962C8B-B14F-4D97-AF65-F5344CB8AC3E}">
        <p14:creationId xmlns:p14="http://schemas.microsoft.com/office/powerpoint/2010/main" val="2555624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60337"/>
            <a:ext cx="8872151" cy="1143000"/>
          </a:xfrm>
        </p:spPr>
        <p:txBody>
          <a:bodyPr>
            <a:noAutofit/>
          </a:bodyPr>
          <a:lstStyle/>
          <a:p>
            <a:r>
              <a:rPr lang="es-EC" sz="2200" dirty="0">
                <a:solidFill>
                  <a:srgbClr val="0070C0"/>
                </a:solidFill>
                <a:latin typeface="Sitka Banner" panose="02000505000000020004" pitchFamily="2" charset="0"/>
              </a:rPr>
              <a:t>DISPOSICIONES GENERALES PARA LINEAMIENTOS COMUNES A TODOS LOS POSIBLES CASOS DE VINCULACIÓN.</a:t>
            </a:r>
            <a:endParaRPr sz="2200" dirty="0">
              <a:solidFill>
                <a:srgbClr val="0070C0"/>
              </a:solidFill>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375719"/>
            <a:ext cx="8229600" cy="5239265"/>
          </a:xfrm>
        </p:spPr>
        <p:txBody>
          <a:bodyPr>
            <a:normAutofit fontScale="92500" lnSpcReduction="10000"/>
          </a:bodyPr>
          <a:lstStyle/>
          <a:p>
            <a:pPr marL="0" indent="0" algn="just">
              <a:buNone/>
            </a:pPr>
            <a:r>
              <a:rPr lang="es-EC" sz="1800" dirty="0">
                <a:latin typeface="Sitka Banner" panose="02000505000000020004" pitchFamily="2" charset="0"/>
              </a:rPr>
              <a:t>3.1 Para análisis en cualquier caso de posible vinculación se considerará la información provista por los oferentes a la fecha de presentación de la oferta.</a:t>
            </a:r>
            <a:endParaRPr lang="es-EC" sz="1800" b="1" dirty="0">
              <a:solidFill>
                <a:srgbClr val="C00000"/>
              </a:solidFill>
              <a:latin typeface="Sitka Banner" panose="02000505000000020004" pitchFamily="2" charset="0"/>
            </a:endParaRPr>
          </a:p>
          <a:p>
            <a:pPr marL="0" indent="0" algn="just">
              <a:buNone/>
            </a:pPr>
            <a:r>
              <a:rPr lang="es-EC" sz="1800" dirty="0">
                <a:latin typeface="Sitka Banner" panose="02000505000000020004" pitchFamily="2" charset="0"/>
              </a:rPr>
              <a:t>3.2 Conforme a la Disposición General Séptima de la LOSNCP, la cual menciona: "(...) En cualquiera de las modalidades de contratación previstas en esta Ley, las empresas oferentes, al momento de presentar su oferta, deberán demostrar el origen lícito de sus recursos y presentar la nómina de sus socios o accionistas para verificar que los mismos no estén inhabilitados para participar en procedimientos de contratación pública. El ente rector del Sistema Nacional de Contratación Pública podrá requerir en cualquier tiempo información que identifique a los socios, accionistas o miembros de las personas jurídicas nacionales o extranjeras que, a su vez, sean socios, accionistas o miembros de la empresa oferente, y así sucesivamente hasta identificar la última persona natural(...)", </a:t>
            </a:r>
            <a:r>
              <a:rPr lang="es-EC" sz="1800" b="1" dirty="0">
                <a:latin typeface="Sitka Banner" panose="02000505000000020004" pitchFamily="2" charset="0"/>
              </a:rPr>
              <a:t>se podrá utilizar las fuentes de información existentes a cargo de los entes rectores de la Contratación Pública, Registro Nacional de Datos Públicos, Administración Tributaria, Control de Compañías, Bancario, Seguros, entre otros.</a:t>
            </a:r>
          </a:p>
          <a:p>
            <a:pPr marL="0" indent="0" algn="just">
              <a:buNone/>
            </a:pPr>
            <a:r>
              <a:rPr lang="es-EC" sz="1800" dirty="0">
                <a:latin typeface="Sitka Banner" panose="02000505000000020004" pitchFamily="2" charset="0"/>
              </a:rPr>
              <a:t>3.3 </a:t>
            </a:r>
            <a:r>
              <a:rPr lang="es-EC" sz="1800" b="1" dirty="0">
                <a:solidFill>
                  <a:srgbClr val="C00000"/>
                </a:solidFill>
                <a:latin typeface="Sitka Banner" panose="02000505000000020004" pitchFamily="2" charset="0"/>
              </a:rPr>
              <a:t>Las entidades contratantes, al detectar y comprobar la existencia de vinculación entre ofertas, al tenor de lo expuesto en el presente anexo, deberán descalificar las ofertas vinculadas según lo señalado en el artículo 74 del RGLOSNCP.</a:t>
            </a:r>
          </a:p>
          <a:p>
            <a:pPr marL="449580" algn="just">
              <a:lnSpc>
                <a:spcPct val="107000"/>
              </a:lnSpc>
              <a:spcAft>
                <a:spcPts val="800"/>
              </a:spcAft>
            </a:pPr>
            <a:r>
              <a:rPr lang="es-EC" sz="1800" b="1" kern="100" dirty="0">
                <a:effectLst/>
                <a:latin typeface="Sitka Banner" panose="02000505000000020004" pitchFamily="2" charset="0"/>
                <a:ea typeface="Aptos" panose="020B0004020202020204" pitchFamily="34" charset="0"/>
                <a:cs typeface="Times New Roman" panose="02020603050405020304" pitchFamily="18" charset="0"/>
              </a:rPr>
              <a:t>{Art. 74.- Presentación de ofertas.-} :</a:t>
            </a:r>
            <a:r>
              <a:rPr lang="es-EC" sz="1800" kern="100" dirty="0">
                <a:solidFill>
                  <a:srgbClr val="000000"/>
                </a:solidFill>
                <a:effectLst/>
                <a:latin typeface="Sitka Banner" panose="02000505000000020004" pitchFamily="2" charset="0"/>
                <a:ea typeface="Aptos" panose="020B0004020202020204" pitchFamily="34" charset="0"/>
                <a:cs typeface="Times New Roman" panose="02020603050405020304" pitchFamily="18" charset="0"/>
              </a:rPr>
              <a:t> </a:t>
            </a:r>
            <a:r>
              <a:rPr lang="es-EC" sz="1800" b="1" i="1" kern="100" dirty="0">
                <a:solidFill>
                  <a:srgbClr val="3A7C22"/>
                </a:solidFill>
                <a:effectLst/>
                <a:latin typeface="Sitka Banner" panose="02000505000000020004" pitchFamily="2" charset="0"/>
                <a:ea typeface="Aptos" panose="020B0004020202020204" pitchFamily="34" charset="0"/>
                <a:cs typeface="Times New Roman" panose="02020603050405020304" pitchFamily="18" charset="0"/>
              </a:rPr>
              <a:t>“…En caso de detectarse la vinculación establecida en el número 9.4 del artículo 6 de la Ley Orgánica del Sistema Nacional de Contratación Pública, las ofertas vinculadas quedarán inhabilitadas para participar en ese proceso…”</a:t>
            </a:r>
            <a:endParaRPr lang="es-EC" sz="1800" kern="100" dirty="0">
              <a:effectLst/>
              <a:latin typeface="Sitka Banner" panose="02000505000000020004" pitchFamily="2" charset="0"/>
              <a:ea typeface="Aptos" panose="020B0004020202020204" pitchFamily="34" charset="0"/>
              <a:cs typeface="Times New Roman" panose="02020603050405020304" pitchFamily="18" charset="0"/>
            </a:endParaRPr>
          </a:p>
          <a:p>
            <a:pPr marL="0" indent="0" algn="just">
              <a:buNone/>
            </a:pPr>
            <a:endParaRPr lang="es-EC" sz="1800" b="1" dirty="0">
              <a:solidFill>
                <a:srgbClr val="C00000"/>
              </a:solidFill>
              <a:latin typeface="Sitka Banner" panose="02000505000000020004" pitchFamily="2" charset="0"/>
            </a:endParaRPr>
          </a:p>
          <a:p>
            <a:pPr marL="0" indent="0" algn="just">
              <a:buNone/>
            </a:pPr>
            <a:endParaRPr lang="es-EC" sz="2000" b="1" dirty="0">
              <a:solidFill>
                <a:srgbClr val="C00000"/>
              </a:solidFill>
              <a:latin typeface="Sitka Banner" panose="02000505000000020004" pitchFamily="2" charset="0"/>
            </a:endParaRPr>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endParaRPr lang="pt-BR" sz="1500" i="1" dirty="0"/>
          </a:p>
          <a:p>
            <a:pPr marL="0" indent="0" algn="ctr">
              <a:buNone/>
            </a:pPr>
            <a:endParaRPr lang="pt-BR" sz="1500" i="1" dirty="0"/>
          </a:p>
        </p:txBody>
      </p:sp>
    </p:spTree>
    <p:extLst>
      <p:ext uri="{BB962C8B-B14F-4D97-AF65-F5344CB8AC3E}">
        <p14:creationId xmlns:p14="http://schemas.microsoft.com/office/powerpoint/2010/main" val="2284514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158729"/>
            <a:ext cx="8872151" cy="819966"/>
          </a:xfrm>
        </p:spPr>
        <p:txBody>
          <a:bodyPr>
            <a:normAutofit/>
          </a:bodyPr>
          <a:lstStyle/>
          <a:p>
            <a:r>
              <a:rPr lang="es-EC" sz="3700" dirty="0">
                <a:latin typeface="Sitka Banner" panose="02000505000000020004" pitchFamily="2" charset="0"/>
              </a:rPr>
              <a:t>VALIDACIÓN DE EXPERIENCIA</a:t>
            </a:r>
            <a:endParaRPr sz="3700" dirty="0">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677715"/>
            <a:ext cx="8229600" cy="5445209"/>
          </a:xfrm>
        </p:spPr>
        <p:txBody>
          <a:bodyPr>
            <a:normAutofit fontScale="92500" lnSpcReduction="10000"/>
          </a:bodyPr>
          <a:lstStyle/>
          <a:p>
            <a:pPr marL="0" indent="0" algn="just">
              <a:buNone/>
            </a:pPr>
            <a:r>
              <a:rPr lang="es-EC" sz="2000" b="1" dirty="0">
                <a:solidFill>
                  <a:srgbClr val="C00000"/>
                </a:solidFill>
                <a:latin typeface="Sitka Banner" panose="02000505000000020004" pitchFamily="2" charset="0"/>
              </a:rPr>
              <a:t>MODELOS DE PLIEGO DE MENOR CUANTÍA DE OBRA:</a:t>
            </a:r>
          </a:p>
          <a:p>
            <a:pPr marL="0" indent="0" algn="just">
              <a:buNone/>
            </a:pPr>
            <a:r>
              <a:rPr lang="es-EC" sz="1800" dirty="0">
                <a:latin typeface="Sitka Banner" panose="02000505000000020004" pitchFamily="2" charset="0"/>
              </a:rPr>
              <a:t>4.1.4. Experiencia general y específica mínima:</a:t>
            </a:r>
          </a:p>
          <a:p>
            <a:pPr marL="0" indent="0" algn="just">
              <a:buNone/>
            </a:pPr>
            <a:r>
              <a:rPr lang="es-EC" sz="1800" dirty="0">
                <a:latin typeface="Sitka Banner" panose="02000505000000020004" pitchFamily="2" charset="0"/>
              </a:rPr>
              <a:t>d. La experiencia adquirida en calidad de subcontratista será reconocida y aceptada por la entidad contratante, siempre y cuando tenga directa relación al objeto contractual.</a:t>
            </a:r>
          </a:p>
          <a:p>
            <a:pPr marL="0" indent="0" algn="just">
              <a:buNone/>
            </a:pPr>
            <a:r>
              <a:rPr lang="es-EC" sz="1800" dirty="0">
                <a:latin typeface="Sitka Banner" panose="02000505000000020004" pitchFamily="2" charset="0"/>
              </a:rPr>
              <a:t>De igual manera, para los profesionales que participan individualmente, será acreditable la experiencia adquirida en relación de dependencia, ya sea en calidad de residente o superintendente de trabajos y su valoración, cuando gire en torno a los montos contractuales, se cumplirá considerando el 40% del valor del contrato en el que tales profesionales participaron en las calidades que se señalaron anteriormente.</a:t>
            </a: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r>
              <a:rPr lang="es-EC" sz="1800" dirty="0">
                <a:latin typeface="Sitka Banner" panose="02000505000000020004" pitchFamily="2" charset="0"/>
              </a:rPr>
              <a:t>Si con la presentación de un contrato o instrumento que acredite la experiencia mínima específica, el proveedor cumpliere el monto mínimo solicitado para la experiencia mínima general, este contrato o instrumento será considerado como válido para acreditar los dos tipos de experiencias.</a:t>
            </a:r>
          </a:p>
          <a:p>
            <a:pPr marL="0" indent="0" algn="just">
              <a:buNone/>
            </a:pPr>
            <a:endParaRPr sz="2000" b="1" dirty="0">
              <a:solidFill>
                <a:srgbClr val="C00000"/>
              </a:solidFill>
              <a:latin typeface="Sitka Banner" panose="02000505000000020004" pitchFamily="2" charset="0"/>
            </a:endParaRPr>
          </a:p>
        </p:txBody>
      </p:sp>
      <p:pic>
        <p:nvPicPr>
          <p:cNvPr id="2" name="Imagen 1" descr="Interfaz de usuario gráfica, Texto, Aplicación&#10;&#10;El contenido generado por IA puede ser incorrecto.">
            <a:extLst>
              <a:ext uri="{FF2B5EF4-FFF2-40B4-BE49-F238E27FC236}">
                <a16:creationId xmlns:a16="http://schemas.microsoft.com/office/drawing/2014/main" id="{EA463283-1570-AB2E-3D6A-5FFEB40C99EA}"/>
              </a:ext>
            </a:extLst>
          </p:cNvPr>
          <p:cNvPicPr>
            <a:picLocks noChangeAspect="1"/>
          </p:cNvPicPr>
          <p:nvPr/>
        </p:nvPicPr>
        <p:blipFill>
          <a:blip r:embed="rId2"/>
          <a:stretch>
            <a:fillRect/>
          </a:stretch>
        </p:blipFill>
        <p:spPr>
          <a:xfrm>
            <a:off x="1651996" y="3041821"/>
            <a:ext cx="5712631" cy="1924203"/>
          </a:xfrm>
          <a:prstGeom prst="rect">
            <a:avLst/>
          </a:prstGeom>
        </p:spPr>
      </p:pic>
    </p:spTree>
    <p:extLst>
      <p:ext uri="{BB962C8B-B14F-4D97-AF65-F5344CB8AC3E}">
        <p14:creationId xmlns:p14="http://schemas.microsoft.com/office/powerpoint/2010/main" val="261167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20128" y="348200"/>
            <a:ext cx="8229600" cy="6291497"/>
          </a:xfrm>
        </p:spPr>
        <p:txBody>
          <a:bodyPr>
            <a:normAutofit/>
          </a:bodyPr>
          <a:lstStyle/>
          <a:p>
            <a:pPr marL="0" indent="0" algn="just">
              <a:buNone/>
            </a:pPr>
            <a:r>
              <a:rPr lang="es-EC" sz="2000" b="1" dirty="0">
                <a:solidFill>
                  <a:srgbClr val="C00000"/>
                </a:solidFill>
                <a:latin typeface="Sitka Banner" panose="02000505000000020004" pitchFamily="2" charset="0"/>
              </a:rPr>
              <a:t>PERSONA JURÍDICA:</a:t>
            </a:r>
          </a:p>
          <a:p>
            <a:pPr marL="0" indent="0" algn="just">
              <a:buNone/>
            </a:pPr>
            <a:r>
              <a:rPr lang="es-EC" sz="1800" dirty="0">
                <a:latin typeface="Sitka Banner" panose="02000505000000020004" pitchFamily="2" charset="0"/>
              </a:rPr>
              <a:t>a)	A través de una tercera persona natural, siempre y cuando ésta se encuentre en relación de dependencia con la persona jurídica participante por un tiempo que no sea menor al de doce (12) meses consecutivos a partir de la presentación de la oferta.</a:t>
            </a:r>
          </a:p>
          <a:p>
            <a:pPr marL="0" indent="0" algn="just">
              <a:buNone/>
            </a:pPr>
            <a:r>
              <a:rPr lang="es-EC" sz="1800" dirty="0">
                <a:latin typeface="Sitka Banner" panose="02000505000000020004" pitchFamily="2" charset="0"/>
              </a:rPr>
              <a:t>b)	En el caso que la persona jurídica posea un tiempo de constitución menor a doce (12) meses, la experiencia podrá ser acreditada por sus accionistas, representante legal o personal en relación de dependencia.</a:t>
            </a:r>
          </a:p>
          <a:p>
            <a:pPr marL="0" indent="0" algn="just">
              <a:buNone/>
            </a:pPr>
            <a:endParaRPr lang="es-EC" sz="1800" dirty="0">
              <a:latin typeface="Sitka Banner" panose="02000505000000020004" pitchFamily="2" charset="0"/>
            </a:endParaRPr>
          </a:p>
          <a:p>
            <a:pPr marL="0" indent="0" algn="just">
              <a:buNone/>
            </a:pPr>
            <a:r>
              <a:rPr lang="es-EC" sz="1800" dirty="0">
                <a:latin typeface="Sitka Banner" panose="02000505000000020004" pitchFamily="2" charset="0"/>
              </a:rPr>
              <a:t>La persona jurídica podrá acreditar la experiencia del personal técnico solo mientras éste personal se mantenga laborando en ella.</a:t>
            </a:r>
          </a:p>
          <a:p>
            <a:pPr marL="0" indent="0" algn="just">
              <a:buNone/>
            </a:pPr>
            <a:endParaRPr lang="es-EC" sz="1800" dirty="0">
              <a:latin typeface="Sitka Banner" panose="02000505000000020004" pitchFamily="2" charset="0"/>
            </a:endParaRPr>
          </a:p>
          <a:p>
            <a:pPr marL="0" indent="0" algn="just">
              <a:buNone/>
            </a:pPr>
            <a:r>
              <a:rPr lang="es-EC" sz="1800" b="1" dirty="0">
                <a:latin typeface="Sitka Banner" panose="02000505000000020004" pitchFamily="2" charset="0"/>
              </a:rPr>
              <a:t>Patrimonio: </a:t>
            </a:r>
            <a:r>
              <a:rPr lang="es-EC" sz="1800" dirty="0">
                <a:latin typeface="Sitka Banner" panose="02000505000000020004" pitchFamily="2" charset="0"/>
              </a:rPr>
              <a:t>En el caso de personas jurídicas, la entidad contratante verificará que el patrimonio sea igual o superior a la relación con el presupuesto referencial del procedimiento de contratación, de conformidad con el contenido de la siguiente tabla y en función del tipo de contratación que vaya a realizarse:</a:t>
            </a:r>
          </a:p>
          <a:p>
            <a:pPr marL="0" indent="0" algn="just">
              <a:buNone/>
            </a:pPr>
            <a:endParaRPr sz="2000" b="1" dirty="0">
              <a:solidFill>
                <a:srgbClr val="C00000"/>
              </a:solidFill>
              <a:latin typeface="Sitka Banner" panose="02000505000000020004" pitchFamily="2" charset="0"/>
            </a:endParaRPr>
          </a:p>
        </p:txBody>
      </p:sp>
      <p:pic>
        <p:nvPicPr>
          <p:cNvPr id="7" name="Imagen 6" descr="Tabla&#10;&#10;El contenido generado por IA puede ser incorrecto.">
            <a:extLst>
              <a:ext uri="{FF2B5EF4-FFF2-40B4-BE49-F238E27FC236}">
                <a16:creationId xmlns:a16="http://schemas.microsoft.com/office/drawing/2014/main" id="{6617CBC9-4B64-5A5C-E329-3A5AC54392FC}"/>
              </a:ext>
            </a:extLst>
          </p:cNvPr>
          <p:cNvPicPr>
            <a:picLocks noChangeAspect="1"/>
          </p:cNvPicPr>
          <p:nvPr/>
        </p:nvPicPr>
        <p:blipFill>
          <a:blip r:embed="rId2"/>
          <a:stretch>
            <a:fillRect/>
          </a:stretch>
        </p:blipFill>
        <p:spPr>
          <a:xfrm>
            <a:off x="2479691" y="4876164"/>
            <a:ext cx="3702184" cy="1633636"/>
          </a:xfrm>
          <a:prstGeom prst="rect">
            <a:avLst/>
          </a:prstGeom>
        </p:spPr>
      </p:pic>
    </p:spTree>
    <p:extLst>
      <p:ext uri="{BB962C8B-B14F-4D97-AF65-F5344CB8AC3E}">
        <p14:creationId xmlns:p14="http://schemas.microsoft.com/office/powerpoint/2010/main" val="4153430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296562" y="348200"/>
            <a:ext cx="8353166" cy="6291497"/>
          </a:xfrm>
        </p:spPr>
        <p:txBody>
          <a:bodyPr>
            <a:normAutofit/>
          </a:bodyPr>
          <a:lstStyle/>
          <a:p>
            <a:pPr marL="0" indent="0" algn="just">
              <a:buNone/>
            </a:pPr>
            <a:r>
              <a:rPr lang="es-EC" sz="2000" b="1" dirty="0">
                <a:solidFill>
                  <a:srgbClr val="C00000"/>
                </a:solidFill>
                <a:latin typeface="Sitka Banner" panose="02000505000000020004" pitchFamily="2" charset="0"/>
              </a:rPr>
              <a:t>ASOCIACIONES, CONSORCIOS &amp; PROMESAS DE ASOCIACIÓN O CONSORCIO:</a:t>
            </a:r>
          </a:p>
          <a:p>
            <a:pPr marL="0" indent="0" algn="just">
              <a:buNone/>
            </a:pPr>
            <a:r>
              <a:rPr lang="es-EC" sz="1800" b="1" dirty="0">
                <a:latin typeface="Sitka Banner" panose="02000505000000020004" pitchFamily="2" charset="0"/>
              </a:rPr>
              <a:t>{RLOSNCP Art. 44} .- Reglas de compromisos de asociación o consorcio.-</a:t>
            </a:r>
          </a:p>
          <a:p>
            <a:pPr marL="0" indent="0" algn="just">
              <a:buNone/>
            </a:pPr>
            <a:r>
              <a:rPr lang="es-EC" sz="1800" dirty="0">
                <a:latin typeface="Sitka Banner" panose="02000505000000020004" pitchFamily="2" charset="0"/>
              </a:rPr>
              <a:t>1) </a:t>
            </a:r>
            <a:r>
              <a:rPr lang="es-EC" sz="1800" b="1" dirty="0">
                <a:latin typeface="Sitka Banner" panose="02000505000000020004" pitchFamily="2" charset="0"/>
              </a:rPr>
              <a:t>Patrimonio: </a:t>
            </a:r>
            <a:r>
              <a:rPr lang="es-EC" sz="1800" dirty="0">
                <a:latin typeface="Sitka Banner" panose="02000505000000020004" pitchFamily="2" charset="0"/>
              </a:rPr>
              <a:t>Se considerará la suma de los patrimonios de los partícipes;</a:t>
            </a:r>
            <a:endParaRPr lang="es-EC" sz="2000" b="1" dirty="0">
              <a:solidFill>
                <a:srgbClr val="C00000"/>
              </a:solidFill>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r>
              <a:rPr lang="es-EC" sz="1800" dirty="0">
                <a:latin typeface="Sitka Banner" panose="02000505000000020004" pitchFamily="2" charset="0"/>
              </a:rPr>
              <a:t>2)	</a:t>
            </a:r>
            <a:r>
              <a:rPr lang="es-EC" sz="1800" b="1" dirty="0">
                <a:latin typeface="Sitka Banner" panose="02000505000000020004" pitchFamily="2" charset="0"/>
              </a:rPr>
              <a:t>Existencia legal: </a:t>
            </a:r>
            <a:r>
              <a:rPr lang="es-EC" sz="1800" dirty="0">
                <a:latin typeface="Sitka Banner" panose="02000505000000020004" pitchFamily="2" charset="0"/>
              </a:rPr>
              <a:t>Todos los partícipes deben cumplir el período de existencia legal requerido;</a:t>
            </a:r>
          </a:p>
          <a:p>
            <a:pPr marL="0" indent="0" algn="just">
              <a:buNone/>
            </a:pPr>
            <a:r>
              <a:rPr lang="es-EC" sz="1800" dirty="0">
                <a:latin typeface="Sitka Banner" panose="02000505000000020004" pitchFamily="2" charset="0"/>
              </a:rPr>
              <a:t>5)	</a:t>
            </a:r>
            <a:r>
              <a:rPr lang="es-EC" sz="1800" b="1" dirty="0">
                <a:latin typeface="Sitka Banner" panose="02000505000000020004" pitchFamily="2" charset="0"/>
              </a:rPr>
              <a:t>Experiencia:</a:t>
            </a:r>
            <a:r>
              <a:rPr lang="es-EC" sz="1800" dirty="0">
                <a:latin typeface="Sitka Banner" panose="02000505000000020004" pitchFamily="2" charset="0"/>
              </a:rPr>
              <a:t> Se reconocerá la sumatoria de la experiencia de cada uno de los consorciados.</a:t>
            </a:r>
          </a:p>
          <a:p>
            <a:pPr marL="0" indent="0" algn="just">
              <a:buNone/>
            </a:pPr>
            <a:endParaRPr lang="es-EC" sz="1800" dirty="0">
              <a:latin typeface="Sitka Banner" panose="02000505000000020004" pitchFamily="2" charset="0"/>
            </a:endParaRPr>
          </a:p>
          <a:p>
            <a:pPr marL="0" indent="0" algn="just">
              <a:buNone/>
            </a:pPr>
            <a:r>
              <a:rPr lang="es-EC" sz="1800" b="1" dirty="0">
                <a:latin typeface="Sitka Banner" panose="02000505000000020004" pitchFamily="2" charset="0"/>
              </a:rPr>
              <a:t>{RLOSNCP Art. 45} </a:t>
            </a:r>
            <a:r>
              <a:rPr lang="es-EC" sz="1800" dirty="0">
                <a:latin typeface="Sitka Banner" panose="02000505000000020004" pitchFamily="2" charset="0"/>
              </a:rPr>
              <a:t>En los procedimientos de contratación en los que participe un compromiso de asociación o consorcio, se presentará el formulario de compromiso de asociación o consorcio emitido por el SERCOP debidamente suscrito por sus partícipes</a:t>
            </a:r>
          </a:p>
        </p:txBody>
      </p:sp>
      <p:pic>
        <p:nvPicPr>
          <p:cNvPr id="2" name="Imagen 1" descr="Tabla&#10;&#10;El contenido generado por IA puede ser incorrecto.">
            <a:extLst>
              <a:ext uri="{FF2B5EF4-FFF2-40B4-BE49-F238E27FC236}">
                <a16:creationId xmlns:a16="http://schemas.microsoft.com/office/drawing/2014/main" id="{6617CBC9-4B64-5A5C-E329-3A5AC54392FC}"/>
              </a:ext>
            </a:extLst>
          </p:cNvPr>
          <p:cNvPicPr>
            <a:picLocks noChangeAspect="1"/>
          </p:cNvPicPr>
          <p:nvPr/>
        </p:nvPicPr>
        <p:blipFill>
          <a:blip r:embed="rId2"/>
          <a:stretch>
            <a:fillRect/>
          </a:stretch>
        </p:blipFill>
        <p:spPr>
          <a:xfrm>
            <a:off x="2720908" y="1465699"/>
            <a:ext cx="3702184" cy="1633636"/>
          </a:xfrm>
          <a:prstGeom prst="rect">
            <a:avLst/>
          </a:prstGeom>
        </p:spPr>
      </p:pic>
    </p:spTree>
    <p:extLst>
      <p:ext uri="{BB962C8B-B14F-4D97-AF65-F5344CB8AC3E}">
        <p14:creationId xmlns:p14="http://schemas.microsoft.com/office/powerpoint/2010/main" val="135358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804E33-9484-2B9A-12AD-3AB8EB88E20F}"/>
              </a:ext>
            </a:extLst>
          </p:cNvPr>
          <p:cNvSpPr>
            <a:spLocks noGrp="1"/>
          </p:cNvSpPr>
          <p:nvPr>
            <p:ph type="title"/>
          </p:nvPr>
        </p:nvSpPr>
        <p:spPr>
          <a:xfrm>
            <a:off x="98853" y="442633"/>
            <a:ext cx="8872151" cy="819966"/>
          </a:xfrm>
        </p:spPr>
        <p:txBody>
          <a:bodyPr>
            <a:normAutofit fontScale="90000"/>
          </a:bodyPr>
          <a:lstStyle/>
          <a:p>
            <a:r>
              <a:rPr lang="es-EC" sz="3700" dirty="0">
                <a:latin typeface="Sitka Banner" panose="02000505000000020004" pitchFamily="2" charset="0"/>
              </a:rPr>
              <a:t>CAUSAS DE RECHAZO Y DESCALIFICACIÓN DE OFERTAS</a:t>
            </a:r>
            <a:endParaRPr sz="3700" dirty="0">
              <a:latin typeface="Sitka Banner" panose="02000505000000020004" pitchFamily="2" charset="0"/>
            </a:endParaRPr>
          </a:p>
        </p:txBody>
      </p:sp>
      <p:sp>
        <p:nvSpPr>
          <p:cNvPr id="4" name="Content Placeholder 2">
            <a:extLst>
              <a:ext uri="{FF2B5EF4-FFF2-40B4-BE49-F238E27FC236}">
                <a16:creationId xmlns:a16="http://schemas.microsoft.com/office/drawing/2014/main" id="{86A8A2E3-DAB3-9A75-3719-866EE6C1C237}"/>
              </a:ext>
            </a:extLst>
          </p:cNvPr>
          <p:cNvSpPr>
            <a:spLocks noGrp="1"/>
          </p:cNvSpPr>
          <p:nvPr>
            <p:ph idx="1"/>
          </p:nvPr>
        </p:nvSpPr>
        <p:spPr>
          <a:xfrm>
            <a:off x="457200" y="1581665"/>
            <a:ext cx="8229600" cy="4351789"/>
          </a:xfrm>
        </p:spPr>
        <p:txBody>
          <a:bodyPr>
            <a:normAutofit fontScale="92500" lnSpcReduction="10000"/>
          </a:bodyPr>
          <a:lstStyle/>
          <a:p>
            <a:pPr marL="0" indent="0" algn="just">
              <a:buNone/>
            </a:pPr>
            <a:r>
              <a:rPr lang="es-EC" sz="1800" b="1" dirty="0">
                <a:latin typeface="Sitka Banner" panose="02000505000000020004" pitchFamily="2" charset="0"/>
              </a:rPr>
              <a:t>{RLOSNCP Art. 82.- Causas de rechazo y descalificación de las ofertas} </a:t>
            </a:r>
          </a:p>
          <a:p>
            <a:pPr marL="0" indent="0" algn="just">
              <a:buNone/>
            </a:pPr>
            <a:r>
              <a:rPr lang="es-EC" sz="1800" dirty="0">
                <a:latin typeface="Sitka Banner" panose="02000505000000020004" pitchFamily="2" charset="0"/>
              </a:rPr>
              <a:t>1. No haber convalidado la oferta en el tiempo y en la forma dispuesta;</a:t>
            </a:r>
          </a:p>
          <a:p>
            <a:pPr marL="0" indent="0" algn="just">
              <a:buNone/>
            </a:pPr>
            <a:r>
              <a:rPr lang="es-EC" sz="1800" dirty="0">
                <a:latin typeface="Sitka Banner" panose="02000505000000020004" pitchFamily="2" charset="0"/>
              </a:rPr>
              <a:t>2. La existencia de errores no convalidables;</a:t>
            </a:r>
          </a:p>
          <a:p>
            <a:pPr marL="0" indent="0" algn="just">
              <a:buNone/>
            </a:pPr>
            <a:r>
              <a:rPr lang="es-EC" sz="1800" dirty="0">
                <a:latin typeface="Sitka Banner" panose="02000505000000020004" pitchFamily="2" charset="0"/>
              </a:rPr>
              <a:t>3. El incumplimiento de cualquiera de los requisitos mínimos determinados por la entidad contratante bajo la metodología "Cumple /No Cumple"</a:t>
            </a:r>
          </a:p>
          <a:p>
            <a:pPr marL="0" indent="0" algn="just">
              <a:buNone/>
            </a:pPr>
            <a:r>
              <a:rPr lang="es-EC" sz="1800" dirty="0">
                <a:latin typeface="Sitka Banner" panose="02000505000000020004" pitchFamily="2" charset="0"/>
              </a:rPr>
              <a:t>En ningún caso se solicitarán copias notarizadas o apostilladas al momento de presentación de las ofertas, ni tampoco información que pueda ser consultada en registros públicos de información. </a:t>
            </a:r>
            <a:r>
              <a:rPr lang="es-EC" sz="1800" b="1" dirty="0">
                <a:solidFill>
                  <a:srgbClr val="C00000"/>
                </a:solidFill>
                <a:latin typeface="Sitka Banner" panose="02000505000000020004" pitchFamily="2" charset="0"/>
              </a:rPr>
              <a:t>Tampoco se podrá rechazar y descalificar una oferta por la causal de integridad de la oferta, ya que este requisito es de naturaleza convalidable</a:t>
            </a:r>
            <a:r>
              <a:rPr lang="es-EC" sz="1800" dirty="0">
                <a:latin typeface="Sitka Banner" panose="02000505000000020004" pitchFamily="2" charset="0"/>
              </a:rPr>
              <a:t>.</a:t>
            </a:r>
          </a:p>
          <a:p>
            <a:pPr marL="0" indent="0" algn="just">
              <a:buNone/>
            </a:pPr>
            <a:endParaRPr lang="es-EC" sz="1800" dirty="0">
              <a:latin typeface="Sitka Banner" panose="02000505000000020004" pitchFamily="2" charset="0"/>
            </a:endParaRPr>
          </a:p>
          <a:p>
            <a:pPr marL="0" indent="0" algn="just">
              <a:buNone/>
            </a:pPr>
            <a:r>
              <a:rPr lang="es-EC" sz="1800" b="1" dirty="0">
                <a:latin typeface="Sitka Banner" panose="02000505000000020004" pitchFamily="2" charset="0"/>
              </a:rPr>
              <a:t>{RLOSNCP Art. 83.- Rechazo de las ofertas.-} </a:t>
            </a:r>
          </a:p>
          <a:p>
            <a:pPr marL="0" indent="0" algn="just">
              <a:buNone/>
            </a:pPr>
            <a:r>
              <a:rPr lang="es-EC" sz="1800" dirty="0">
                <a:latin typeface="Sitka Banner" panose="02000505000000020004" pitchFamily="2" charset="0"/>
              </a:rPr>
              <a:t>En el caso de que los requerimientos de convalidación notificados por la entidad contratante </a:t>
            </a:r>
            <a:r>
              <a:rPr lang="es-EC" sz="1800" b="1" dirty="0">
                <a:latin typeface="Sitka Banner" panose="02000505000000020004" pitchFamily="2" charset="0"/>
              </a:rPr>
              <a:t>no fueran presentados por el oferente</a:t>
            </a:r>
            <a:r>
              <a:rPr lang="es-EC" sz="1800" dirty="0">
                <a:latin typeface="Sitka Banner" panose="02000505000000020004" pitchFamily="2" charset="0"/>
              </a:rPr>
              <a:t> en el término fijado para el efecto o que presentados no resulten satisfactorios, será causal para el rechazo de la oferta; </a:t>
            </a:r>
            <a:r>
              <a:rPr lang="es-EC" sz="1800" b="1" dirty="0">
                <a:solidFill>
                  <a:srgbClr val="C00000"/>
                </a:solidFill>
                <a:latin typeface="Sitka Banner" panose="02000505000000020004" pitchFamily="2" charset="0"/>
              </a:rPr>
              <a:t>siempre y cuando éstos comprometan un requisito o capacidad jurídica, técnica o económica establecidos como mínimos en los pliegos del procedimiento.</a:t>
            </a:r>
          </a:p>
          <a:p>
            <a:pPr marL="0" indent="0" algn="just">
              <a:buNone/>
            </a:pPr>
            <a:endParaRPr lang="es-EC" sz="1800" dirty="0">
              <a:latin typeface="Sitka Banner" panose="02000505000000020004" pitchFamily="2" charset="0"/>
            </a:endParaRPr>
          </a:p>
          <a:p>
            <a:pPr marL="0" indent="0" algn="just">
              <a:buNone/>
            </a:pPr>
            <a:endParaRPr lang="es-EC" sz="1800" dirty="0">
              <a:latin typeface="Sitka Banner" panose="02000505000000020004" pitchFamily="2" charset="0"/>
            </a:endParaRPr>
          </a:p>
          <a:p>
            <a:pPr marL="0" indent="0" algn="just">
              <a:buNone/>
            </a:pPr>
            <a:endParaRPr sz="2000" b="1" dirty="0">
              <a:solidFill>
                <a:srgbClr val="C00000"/>
              </a:solidFill>
              <a:latin typeface="Sitka Banner" panose="02000505000000020004" pitchFamily="2" charset="0"/>
            </a:endParaRPr>
          </a:p>
        </p:txBody>
      </p:sp>
    </p:spTree>
    <p:extLst>
      <p:ext uri="{BB962C8B-B14F-4D97-AF65-F5344CB8AC3E}">
        <p14:creationId xmlns:p14="http://schemas.microsoft.com/office/powerpoint/2010/main" val="2130918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latin typeface="Sitka Banner" panose="02000505000000020004" pitchFamily="2" charset="0"/>
              </a:rPr>
              <a:t>CASO PRÁCTICO</a:t>
            </a:r>
            <a:endParaRPr dirty="0">
              <a:latin typeface="Sitka Banner" panose="02000505000000020004" pitchFamily="2" charset="0"/>
            </a:endParaRPr>
          </a:p>
        </p:txBody>
      </p:sp>
      <p:sp>
        <p:nvSpPr>
          <p:cNvPr id="3" name="Content Placeholder 2"/>
          <p:cNvSpPr>
            <a:spLocks noGrp="1"/>
          </p:cNvSpPr>
          <p:nvPr>
            <p:ph idx="1"/>
          </p:nvPr>
        </p:nvSpPr>
        <p:spPr/>
        <p:txBody>
          <a:bodyPr>
            <a:normAutofit/>
          </a:bodyPr>
          <a:lstStyle/>
          <a:p>
            <a:pPr algn="ctr"/>
            <a:r>
              <a:rPr lang="es-EC" sz="2400" dirty="0">
                <a:latin typeface="Sitka Banner" panose="02000505000000020004" pitchFamily="2" charset="0"/>
                <a:hlinkClick r:id="rId2" action="ppaction://hlinkfile"/>
              </a:rPr>
              <a:t>GUÍA PARA CALIFICACIÓN DE OFERTAS.xlsx</a:t>
            </a:r>
            <a:endParaRPr sz="2400" dirty="0">
              <a:latin typeface="Sitka Banner" panose="02000505000000020004" pitchFamily="2" charset="0"/>
            </a:endParaRPr>
          </a:p>
        </p:txBody>
      </p:sp>
    </p:spTree>
    <p:extLst>
      <p:ext uri="{BB962C8B-B14F-4D97-AF65-F5344CB8AC3E}">
        <p14:creationId xmlns:p14="http://schemas.microsoft.com/office/powerpoint/2010/main" val="924477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C9F9100-219B-1C90-72BE-D2E717021480}"/>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9" name="Imagen 8" descr="Logotipo&#10;&#10;El contenido generado por IA puede ser incorrecto.">
            <a:extLst>
              <a:ext uri="{FF2B5EF4-FFF2-40B4-BE49-F238E27FC236}">
                <a16:creationId xmlns:a16="http://schemas.microsoft.com/office/drawing/2014/main" id="{58AD8977-DA0A-1B16-2613-7D20F2F4AABC}"/>
              </a:ext>
            </a:extLst>
          </p:cNvPr>
          <p:cNvPicPr>
            <a:picLocks noChangeAspect="1"/>
          </p:cNvPicPr>
          <p:nvPr/>
        </p:nvPicPr>
        <p:blipFill>
          <a:blip r:embed="rId2"/>
          <a:stretch>
            <a:fillRect/>
          </a:stretch>
        </p:blipFill>
        <p:spPr>
          <a:xfrm>
            <a:off x="2270940" y="914401"/>
            <a:ext cx="4100043" cy="3797199"/>
          </a:xfrm>
          <a:prstGeom prst="rect">
            <a:avLst/>
          </a:prstGeom>
        </p:spPr>
      </p:pic>
      <p:pic>
        <p:nvPicPr>
          <p:cNvPr id="11" name="Imagen 10">
            <a:extLst>
              <a:ext uri="{FF2B5EF4-FFF2-40B4-BE49-F238E27FC236}">
                <a16:creationId xmlns:a16="http://schemas.microsoft.com/office/drawing/2014/main" id="{A2D616F3-9E5D-5631-F6D6-5ABAE052CD5B}"/>
              </a:ext>
            </a:extLst>
          </p:cNvPr>
          <p:cNvPicPr>
            <a:picLocks noChangeAspect="1"/>
          </p:cNvPicPr>
          <p:nvPr/>
        </p:nvPicPr>
        <p:blipFill>
          <a:blip r:embed="rId3"/>
          <a:stretch>
            <a:fillRect/>
          </a:stretch>
        </p:blipFill>
        <p:spPr>
          <a:xfrm>
            <a:off x="0" y="6001135"/>
            <a:ext cx="9144000" cy="668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C" sz="3200" b="1" dirty="0">
                <a:latin typeface="Sitka Banner" panose="02000505000000020004" pitchFamily="2" charset="0"/>
              </a:rPr>
              <a:t>2) Precontractual: </a:t>
            </a:r>
          </a:p>
        </p:txBody>
      </p:sp>
      <p:sp>
        <p:nvSpPr>
          <p:cNvPr id="3" name="Content Placeholder 2"/>
          <p:cNvSpPr>
            <a:spLocks noGrp="1"/>
          </p:cNvSpPr>
          <p:nvPr>
            <p:ph idx="1"/>
          </p:nvPr>
        </p:nvSpPr>
        <p:spPr>
          <a:xfrm>
            <a:off x="457200" y="1272209"/>
            <a:ext cx="8229600" cy="5387007"/>
          </a:xfrm>
        </p:spPr>
        <p:txBody>
          <a:bodyPr>
            <a:normAutofit/>
          </a:bodyPr>
          <a:lstStyle/>
          <a:p>
            <a:pPr marL="0" indent="0">
              <a:spcBef>
                <a:spcPts val="0"/>
              </a:spcBef>
              <a:buNone/>
            </a:pPr>
            <a:r>
              <a:rPr lang="es-EC" sz="2000" dirty="0">
                <a:solidFill>
                  <a:schemeClr val="accent5">
                    <a:lumMod val="75000"/>
                  </a:schemeClr>
                </a:solidFill>
                <a:latin typeface="Sitka Banner" panose="02000505000000020004" pitchFamily="2" charset="0"/>
              </a:rPr>
              <a:t>Desde la publicación de la resolución de                        la adjudicación o declaratoria </a:t>
            </a:r>
          </a:p>
          <a:p>
            <a:pPr marL="0" indent="0">
              <a:spcBef>
                <a:spcPts val="0"/>
              </a:spcBef>
              <a:buNone/>
            </a:pPr>
            <a:r>
              <a:rPr lang="es-EC" sz="2000" dirty="0">
                <a:solidFill>
                  <a:schemeClr val="accent5">
                    <a:lumMod val="75000"/>
                  </a:schemeClr>
                </a:solidFill>
                <a:latin typeface="Sitka Banner" panose="02000505000000020004" pitchFamily="2" charset="0"/>
              </a:rPr>
              <a:t>inicio en el Portal de COMPRASPÚBLICAS            	   de desierto o cancelación;</a:t>
            </a:r>
          </a:p>
          <a:p>
            <a:pPr marL="0" indent="0">
              <a:buNone/>
            </a:pPr>
            <a:endParaRPr lang="es-EC" sz="2000" dirty="0">
              <a:latin typeface="Sitka Banner" panose="02000505000000020004" pitchFamily="2" charset="0"/>
            </a:endParaRPr>
          </a:p>
          <a:p>
            <a:r>
              <a:rPr lang="es-EC" sz="2000" dirty="0">
                <a:solidFill>
                  <a:schemeClr val="accent5">
                    <a:lumMod val="75000"/>
                  </a:schemeClr>
                </a:solidFill>
                <a:latin typeface="Sitka Banner" panose="02000505000000020004" pitchFamily="2" charset="0"/>
              </a:rPr>
              <a:t>Convocatoria</a:t>
            </a:r>
          </a:p>
          <a:p>
            <a:pPr lvl="4"/>
            <a:r>
              <a:rPr lang="es-EC" sz="1600" b="1" dirty="0">
                <a:latin typeface="Sitka Banner" panose="02000505000000020004" pitchFamily="2" charset="0"/>
              </a:rPr>
              <a:t>ACEPTACIÓN (INTERES DEL OFERENTE)</a:t>
            </a:r>
          </a:p>
          <a:p>
            <a:r>
              <a:rPr lang="es-EC" sz="2000" dirty="0">
                <a:latin typeface="Sitka Banner" panose="02000505000000020004" pitchFamily="2" charset="0"/>
              </a:rPr>
              <a:t>Proveedores invitados </a:t>
            </a:r>
          </a:p>
          <a:p>
            <a:r>
              <a:rPr lang="es-EC" sz="2000" dirty="0">
                <a:latin typeface="Sitka Banner" panose="02000505000000020004" pitchFamily="2" charset="0"/>
              </a:rPr>
              <a:t>Preguntas, respuestas y aclaraciones de los procedimientos de contratación;</a:t>
            </a:r>
          </a:p>
          <a:p>
            <a:r>
              <a:rPr lang="es-EC" sz="2000" dirty="0">
                <a:latin typeface="Sitka Banner" panose="02000505000000020004" pitchFamily="2" charset="0"/>
              </a:rPr>
              <a:t>Actas, informes y demás documentación precontractual;</a:t>
            </a:r>
          </a:p>
          <a:p>
            <a:pPr lvl="1"/>
            <a:r>
              <a:rPr lang="es-EC" sz="1600" dirty="0">
                <a:latin typeface="Sitka Banner" panose="02000505000000020004" pitchFamily="2" charset="0"/>
              </a:rPr>
              <a:t>Apertura de Ofertas</a:t>
            </a:r>
          </a:p>
          <a:p>
            <a:pPr lvl="1"/>
            <a:r>
              <a:rPr lang="es-EC" sz="1600" dirty="0">
                <a:latin typeface="Sitka Banner" panose="02000505000000020004" pitchFamily="2" charset="0"/>
              </a:rPr>
              <a:t>Convalidación</a:t>
            </a:r>
          </a:p>
          <a:p>
            <a:pPr lvl="1"/>
            <a:r>
              <a:rPr lang="es-EC" sz="1600" dirty="0">
                <a:latin typeface="Sitka Banner" panose="02000505000000020004" pitchFamily="2" charset="0"/>
              </a:rPr>
              <a:t>Calificación</a:t>
            </a:r>
          </a:p>
          <a:p>
            <a:pPr lvl="4"/>
            <a:r>
              <a:rPr lang="es-EC" sz="1600" b="1" dirty="0">
                <a:latin typeface="Sitka Banner" panose="02000505000000020004" pitchFamily="2" charset="0"/>
              </a:rPr>
              <a:t>Apelación – COA</a:t>
            </a:r>
          </a:p>
          <a:p>
            <a:pPr lvl="4"/>
            <a:r>
              <a:rPr lang="es-EC" sz="1600" b="1" dirty="0">
                <a:latin typeface="Sitka Banner" panose="02000505000000020004" pitchFamily="2" charset="0"/>
              </a:rPr>
              <a:t>Denuncia </a:t>
            </a:r>
          </a:p>
          <a:p>
            <a:r>
              <a:rPr lang="es-EC" sz="2000" dirty="0">
                <a:solidFill>
                  <a:schemeClr val="accent5">
                    <a:lumMod val="75000"/>
                  </a:schemeClr>
                </a:solidFill>
                <a:latin typeface="Sitka Banner" panose="02000505000000020004" pitchFamily="2" charset="0"/>
              </a:rPr>
              <a:t>Resolución de adjudicación o declaratoria de desierto o cancelación;</a:t>
            </a:r>
          </a:p>
          <a:p>
            <a:pPr lvl="3"/>
            <a:endParaRPr lang="es-EC" sz="800" dirty="0">
              <a:latin typeface="Sitka Banner" panose="02000505000000020004" pitchFamily="2" charset="0"/>
            </a:endParaRPr>
          </a:p>
          <a:p>
            <a:endParaRPr sz="2000" dirty="0">
              <a:latin typeface="Sitka Banner" panose="02000505000000020004" pitchFamily="2" charset="0"/>
            </a:endParaRPr>
          </a:p>
        </p:txBody>
      </p:sp>
      <p:pic>
        <p:nvPicPr>
          <p:cNvPr id="4" name="Gráfico 3" descr="Flechas de cheurón con relleno sólido">
            <a:extLst>
              <a:ext uri="{FF2B5EF4-FFF2-40B4-BE49-F238E27FC236}">
                <a16:creationId xmlns:a16="http://schemas.microsoft.com/office/drawing/2014/main" id="{B2233EBD-21B9-DECB-D661-A6C162E4F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1703" y="1417638"/>
            <a:ext cx="377687" cy="377687"/>
          </a:xfrm>
          <a:prstGeom prst="rect">
            <a:avLst/>
          </a:prstGeom>
        </p:spPr>
      </p:pic>
    </p:spTree>
    <p:extLst>
      <p:ext uri="{BB962C8B-B14F-4D97-AF65-F5344CB8AC3E}">
        <p14:creationId xmlns:p14="http://schemas.microsoft.com/office/powerpoint/2010/main" val="336722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C" sz="3200" b="1" dirty="0">
                <a:latin typeface="Sitka Banner" panose="02000505000000020004" pitchFamily="2" charset="0"/>
              </a:rPr>
              <a:t>2.1) Suscripción: </a:t>
            </a:r>
          </a:p>
        </p:txBody>
      </p:sp>
      <p:sp>
        <p:nvSpPr>
          <p:cNvPr id="3" name="Content Placeholder 2"/>
          <p:cNvSpPr>
            <a:spLocks noGrp="1"/>
          </p:cNvSpPr>
          <p:nvPr>
            <p:ph idx="1"/>
          </p:nvPr>
        </p:nvSpPr>
        <p:spPr>
          <a:xfrm>
            <a:off x="457200" y="1272210"/>
            <a:ext cx="8229600" cy="5426764"/>
          </a:xfrm>
        </p:spPr>
        <p:txBody>
          <a:bodyPr>
            <a:normAutofit/>
          </a:bodyPr>
          <a:lstStyle/>
          <a:p>
            <a:pPr marL="0" indent="0">
              <a:buNone/>
            </a:pPr>
            <a:r>
              <a:rPr lang="es-EC" sz="2000" dirty="0">
                <a:solidFill>
                  <a:schemeClr val="accent5">
                    <a:lumMod val="75000"/>
                  </a:schemeClr>
                </a:solidFill>
                <a:latin typeface="Sitka Banner" panose="02000505000000020004" pitchFamily="2" charset="0"/>
              </a:rPr>
              <a:t>       Desde la adjudicación                               la suscripción del contrato;</a:t>
            </a:r>
          </a:p>
          <a:p>
            <a:pPr marL="0" indent="0">
              <a:buNone/>
            </a:pPr>
            <a:endParaRPr lang="es-EC" sz="2000" dirty="0">
              <a:latin typeface="Sitka Banner" panose="02000505000000020004" pitchFamily="2" charset="0"/>
            </a:endParaRPr>
          </a:p>
          <a:p>
            <a:r>
              <a:rPr lang="es-EC" sz="2000" dirty="0">
                <a:solidFill>
                  <a:schemeClr val="accent5">
                    <a:lumMod val="75000"/>
                  </a:schemeClr>
                </a:solidFill>
                <a:latin typeface="Sitka Banner" panose="02000505000000020004" pitchFamily="2" charset="0"/>
              </a:rPr>
              <a:t>Garantías</a:t>
            </a:r>
          </a:p>
          <a:p>
            <a:r>
              <a:rPr lang="es-EC" sz="2000" dirty="0">
                <a:latin typeface="Sitka Banner" panose="02000505000000020004" pitchFamily="2" charset="0"/>
              </a:rPr>
              <a:t>Documentación Bancaria</a:t>
            </a:r>
          </a:p>
          <a:p>
            <a:r>
              <a:rPr lang="es-EC" sz="2000" dirty="0">
                <a:latin typeface="Sitka Banner" panose="02000505000000020004" pitchFamily="2" charset="0"/>
              </a:rPr>
              <a:t>Documentación del Oferente</a:t>
            </a:r>
          </a:p>
          <a:p>
            <a:r>
              <a:rPr lang="es-EC" sz="2000" dirty="0">
                <a:latin typeface="Sitka Banner" panose="02000505000000020004" pitchFamily="2" charset="0"/>
              </a:rPr>
              <a:t>Certificado de la UAFE (si corresponde)  </a:t>
            </a:r>
          </a:p>
          <a:p>
            <a:pPr lvl="4"/>
            <a:r>
              <a:rPr lang="es-EC" sz="1400" dirty="0">
                <a:latin typeface="Sitka Banner" panose="02000505000000020004" pitchFamily="2" charset="0"/>
              </a:rPr>
              <a:t>Si el contratista realiza una actividad económica sujeto a reporte a la Unidad de Análisis Financiero y Económico, deberá contar con el Certificado de Cumplimiento de la UAFE en la fase de ejecución contractual, lo cual se verificará exclusivamente en dicha frase. {RLOSNCP Art. 40.1 #9}</a:t>
            </a:r>
          </a:p>
          <a:p>
            <a:pPr lvl="4"/>
            <a:r>
              <a:rPr lang="es-EC" sz="1400" dirty="0">
                <a:latin typeface="Sitka Banner" panose="02000505000000020004" pitchFamily="2" charset="0"/>
              </a:rPr>
              <a:t>En el caso de que el contratista omita presentar dicho certificado en el término de treinta (30) días de suscrito el contrato será causal de incumplimiento del contrato. En los casos en que el plazo de ejecución contractual sea menor a treinta (30) días, deberá entregarse el certificado al día siguiente de la suscripción del contrato.{NORMATIVA SECUNDARIA Art. 115.2}</a:t>
            </a:r>
          </a:p>
          <a:p>
            <a:r>
              <a:rPr lang="es-EC" sz="2000" dirty="0">
                <a:solidFill>
                  <a:schemeClr val="accent5">
                    <a:lumMod val="75000"/>
                  </a:schemeClr>
                </a:solidFill>
                <a:latin typeface="Sitka Banner" panose="02000505000000020004" pitchFamily="2" charset="0"/>
              </a:rPr>
              <a:t>Contrato</a:t>
            </a:r>
          </a:p>
          <a:p>
            <a:pPr lvl="3"/>
            <a:endParaRPr lang="es-EC" sz="800" dirty="0">
              <a:latin typeface="Sitka Banner" panose="02000505000000020004" pitchFamily="2" charset="0"/>
            </a:endParaRPr>
          </a:p>
          <a:p>
            <a:endParaRPr sz="2000" dirty="0">
              <a:latin typeface="Sitka Banner" panose="02000505000000020004" pitchFamily="2" charset="0"/>
            </a:endParaRPr>
          </a:p>
        </p:txBody>
      </p:sp>
      <p:pic>
        <p:nvPicPr>
          <p:cNvPr id="4" name="Gráfico 3" descr="Flechas de cheurón con relleno sólido">
            <a:extLst>
              <a:ext uri="{FF2B5EF4-FFF2-40B4-BE49-F238E27FC236}">
                <a16:creationId xmlns:a16="http://schemas.microsoft.com/office/drawing/2014/main" id="{31AD2AF4-6904-BD6D-2C7D-8DF92D127F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5093" y="1310958"/>
            <a:ext cx="377687" cy="377687"/>
          </a:xfrm>
          <a:prstGeom prst="rect">
            <a:avLst/>
          </a:prstGeom>
        </p:spPr>
      </p:pic>
    </p:spTree>
    <p:extLst>
      <p:ext uri="{BB962C8B-B14F-4D97-AF65-F5344CB8AC3E}">
        <p14:creationId xmlns:p14="http://schemas.microsoft.com/office/powerpoint/2010/main" val="381543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C" sz="3200" b="1" dirty="0">
                <a:latin typeface="Sitka Banner" panose="02000505000000020004" pitchFamily="2" charset="0"/>
              </a:rPr>
              <a:t>3) Contractual: </a:t>
            </a:r>
          </a:p>
        </p:txBody>
      </p:sp>
      <p:sp>
        <p:nvSpPr>
          <p:cNvPr id="3" name="Content Placeholder 2"/>
          <p:cNvSpPr>
            <a:spLocks noGrp="1"/>
          </p:cNvSpPr>
          <p:nvPr>
            <p:ph idx="1"/>
          </p:nvPr>
        </p:nvSpPr>
        <p:spPr>
          <a:xfrm>
            <a:off x="457200" y="1272210"/>
            <a:ext cx="8229600" cy="4853954"/>
          </a:xfrm>
        </p:spPr>
        <p:txBody>
          <a:bodyPr>
            <a:normAutofit/>
          </a:bodyPr>
          <a:lstStyle/>
          <a:p>
            <a:pPr marL="0" indent="0">
              <a:buNone/>
            </a:pPr>
            <a:r>
              <a:rPr lang="es-EC" sz="2000" dirty="0">
                <a:solidFill>
                  <a:schemeClr val="accent5">
                    <a:lumMod val="75000"/>
                  </a:schemeClr>
                </a:solidFill>
                <a:latin typeface="Sitka Banner" panose="02000505000000020004" pitchFamily="2" charset="0"/>
              </a:rPr>
              <a:t>Desde la suscripción del contrato               la suscripción del acta entrega recepción 								      definitiva o terminación del contrato; </a:t>
            </a:r>
          </a:p>
          <a:p>
            <a:pPr marL="0" indent="0">
              <a:buNone/>
            </a:pPr>
            <a:endParaRPr lang="es-EC" sz="2000" dirty="0">
              <a:latin typeface="Sitka Banner" panose="02000505000000020004" pitchFamily="2" charset="0"/>
            </a:endParaRPr>
          </a:p>
          <a:p>
            <a:r>
              <a:rPr lang="es-EC" sz="2000" dirty="0">
                <a:latin typeface="Sitka Banner" panose="02000505000000020004" pitchFamily="2" charset="0"/>
              </a:rPr>
              <a:t>Expediente Contractual (de ejecución del contrato)</a:t>
            </a:r>
          </a:p>
          <a:p>
            <a:pPr lvl="3"/>
            <a:endParaRPr lang="es-EC" sz="800" dirty="0">
              <a:latin typeface="Sitka Banner" panose="02000505000000020004" pitchFamily="2" charset="0"/>
            </a:endParaRPr>
          </a:p>
          <a:p>
            <a:endParaRPr sz="2000" dirty="0">
              <a:latin typeface="Sitka Banner" panose="02000505000000020004" pitchFamily="2" charset="0"/>
            </a:endParaRPr>
          </a:p>
        </p:txBody>
      </p:sp>
      <p:pic>
        <p:nvPicPr>
          <p:cNvPr id="4" name="Gráfico 3" descr="Flechas de cheurón con relleno sólido">
            <a:extLst>
              <a:ext uri="{FF2B5EF4-FFF2-40B4-BE49-F238E27FC236}">
                <a16:creationId xmlns:a16="http://schemas.microsoft.com/office/drawing/2014/main" id="{405A5759-64C3-D06D-50F3-BD8CD1430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5025" y="1326198"/>
            <a:ext cx="377687" cy="377687"/>
          </a:xfrm>
          <a:prstGeom prst="rect">
            <a:avLst/>
          </a:prstGeom>
        </p:spPr>
      </p:pic>
    </p:spTree>
    <p:extLst>
      <p:ext uri="{BB962C8B-B14F-4D97-AF65-F5344CB8AC3E}">
        <p14:creationId xmlns:p14="http://schemas.microsoft.com/office/powerpoint/2010/main" val="250022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C" sz="3200" b="1" dirty="0">
                <a:latin typeface="Sitka Banner" panose="02000505000000020004" pitchFamily="2" charset="0"/>
              </a:rPr>
              <a:t>4) Evaluación: </a:t>
            </a:r>
          </a:p>
        </p:txBody>
      </p:sp>
      <p:sp>
        <p:nvSpPr>
          <p:cNvPr id="3" name="Content Placeholder 2"/>
          <p:cNvSpPr>
            <a:spLocks noGrp="1"/>
          </p:cNvSpPr>
          <p:nvPr>
            <p:ph idx="1"/>
          </p:nvPr>
        </p:nvSpPr>
        <p:spPr>
          <a:xfrm>
            <a:off x="457200" y="1272210"/>
            <a:ext cx="8229600" cy="4853954"/>
          </a:xfrm>
        </p:spPr>
        <p:txBody>
          <a:bodyPr>
            <a:normAutofit/>
          </a:bodyPr>
          <a:lstStyle/>
          <a:p>
            <a:pPr marL="0" indent="0">
              <a:buNone/>
            </a:pPr>
            <a:r>
              <a:rPr lang="es-EC" sz="2000" dirty="0">
                <a:latin typeface="Sitka Banner" panose="02000505000000020004" pitchFamily="2" charset="0"/>
              </a:rPr>
              <a:t>Desde la suscripción del acta de entrega recepción definitiva o la terminación del contrato, incorporando todas las actuaciones efectuadas con posterioridad a las mismas, inclusive la evaluación ex post realizada por el Servicio Nacional de Contratación Pública, en relación a las contrataciones efectuadas por las entidades comprendidas en el artículo 1 de la Ley Orgánica del Sistema Nacional de Contratación Pública y el seguimiento de desempeño de los procedimientos de contratación pública.</a:t>
            </a:r>
            <a:endParaRPr lang="es-EC" sz="800" dirty="0">
              <a:latin typeface="Sitka Banner" panose="02000505000000020004" pitchFamily="2" charset="0"/>
            </a:endParaRPr>
          </a:p>
          <a:p>
            <a:endParaRPr sz="2000" dirty="0">
              <a:latin typeface="Sitka Banner" panose="02000505000000020004" pitchFamily="2" charset="0"/>
            </a:endParaRPr>
          </a:p>
        </p:txBody>
      </p:sp>
    </p:spTree>
    <p:extLst>
      <p:ext uri="{BB962C8B-B14F-4D97-AF65-F5344CB8AC3E}">
        <p14:creationId xmlns:p14="http://schemas.microsoft.com/office/powerpoint/2010/main" val="405251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6763"/>
            <a:ext cx="8229600" cy="644733"/>
          </a:xfrm>
        </p:spPr>
        <p:txBody>
          <a:bodyPr>
            <a:normAutofit fontScale="90000"/>
          </a:bodyPr>
          <a:lstStyle/>
          <a:p>
            <a:r>
              <a:rPr lang="es-EC" dirty="0">
                <a:solidFill>
                  <a:schemeClr val="accent5">
                    <a:lumMod val="75000"/>
                  </a:schemeClr>
                </a:solidFill>
                <a:latin typeface="Sitka Banner" panose="02000505000000020004" pitchFamily="2" charset="0"/>
              </a:rPr>
              <a:t>Etapas de la Fase Precontractual</a:t>
            </a:r>
            <a:endParaRPr dirty="0">
              <a:solidFill>
                <a:schemeClr val="accent5">
                  <a:lumMod val="75000"/>
                </a:schemeClr>
              </a:solidFill>
              <a:latin typeface="Sitka Banner" panose="02000505000000020004" pitchFamily="2" charset="0"/>
            </a:endParaRPr>
          </a:p>
        </p:txBody>
      </p:sp>
      <p:sp>
        <p:nvSpPr>
          <p:cNvPr id="3" name="Content Placeholder 2"/>
          <p:cNvSpPr>
            <a:spLocks noGrp="1"/>
          </p:cNvSpPr>
          <p:nvPr>
            <p:ph idx="1"/>
          </p:nvPr>
        </p:nvSpPr>
        <p:spPr>
          <a:xfrm>
            <a:off x="457200" y="3340857"/>
            <a:ext cx="8229600" cy="2140573"/>
          </a:xfrm>
        </p:spPr>
        <p:txBody>
          <a:bodyPr>
            <a:normAutofit/>
          </a:bodyPr>
          <a:lstStyle/>
          <a:p>
            <a:pPr marL="0" indent="0" algn="ctr">
              <a:buNone/>
            </a:pPr>
            <a:r>
              <a:rPr lang="es-EC" sz="2000" b="1" dirty="0">
                <a:latin typeface="Sitka Banner" panose="02000505000000020004" pitchFamily="2" charset="0"/>
              </a:rPr>
              <a:t>{RLOSNCP Art. 142.-} Procedencia.- </a:t>
            </a:r>
            <a:r>
              <a:rPr lang="es-EC" sz="2000" dirty="0">
                <a:latin typeface="Sitka Banner" panose="02000505000000020004" pitchFamily="2" charset="0"/>
              </a:rPr>
              <a:t>Para las contrataciones establecidas en el artículo 51 número 2 de la Ley Orgánica del Sistema Nacional de Contratación Pública, se seguirá el siguiente procedimiento:</a:t>
            </a:r>
          </a:p>
          <a:p>
            <a:pPr algn="just"/>
            <a:endParaRPr lang="es-EC" sz="2000" dirty="0">
              <a:latin typeface="Sitka Banner" panose="02000505000000020004" pitchFamily="2" charset="0"/>
            </a:endParaRPr>
          </a:p>
          <a:p>
            <a:pPr marL="0" indent="0" algn="just">
              <a:buNone/>
            </a:pPr>
            <a:endParaRPr sz="2000" dirty="0">
              <a:latin typeface="Sitka Banner" panose="02000505000000020004"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9303</TotalTime>
  <Words>6359</Words>
  <Application>Microsoft Office PowerPoint</Application>
  <PresentationFormat>Presentación en pantalla (4:3)</PresentationFormat>
  <Paragraphs>439</Paragraphs>
  <Slides>48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48</vt:i4>
      </vt:variant>
    </vt:vector>
  </HeadingPairs>
  <TitlesOfParts>
    <vt:vector size="54" baseType="lpstr">
      <vt:lpstr>Aptos</vt:lpstr>
      <vt:lpstr>Arial</vt:lpstr>
      <vt:lpstr>Calibri</vt:lpstr>
      <vt:lpstr>Sitka Banner</vt:lpstr>
      <vt:lpstr>Symbol</vt:lpstr>
      <vt:lpstr>Office Theme</vt:lpstr>
      <vt:lpstr>Presentación de PowerPoint</vt:lpstr>
      <vt:lpstr>DEFINICIÓN &amp; OBJETIVO</vt:lpstr>
      <vt:lpstr>FASES DE CONTRATACIÓN PÚBLICA {RLOSNCP Art. 41}  e  INFORMACIÓN RELEVANTE {RLOSNCP Art. 14}</vt:lpstr>
      <vt:lpstr>1) Preparatoria: </vt:lpstr>
      <vt:lpstr>2) Precontractual: </vt:lpstr>
      <vt:lpstr>2.1) Suscripción: </vt:lpstr>
      <vt:lpstr>3) Contractual: </vt:lpstr>
      <vt:lpstr>4) Evaluación: </vt:lpstr>
      <vt:lpstr>Etapas de la Fase Precontractual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DE OFERTAS</vt:lpstr>
      <vt:lpstr>TIPOS DE OFERENTES EN PROCESOS DE CONTRATACIÓN DE MENOR CUANTÍA DE OBRAS</vt:lpstr>
      <vt:lpstr>INTEGRIDAD DE LA OFERTA Y CONVALIDACIÓN</vt:lpstr>
      <vt:lpstr>CONVALIDACIÓN</vt:lpstr>
      <vt:lpstr>Presentación de PowerPoint</vt:lpstr>
      <vt:lpstr>Presentación de PowerPoint</vt:lpstr>
      <vt:lpstr>Presentación de PowerPoint</vt:lpstr>
      <vt:lpstr>Presentación de PowerPoint</vt:lpstr>
      <vt:lpstr>CALIFICACIÓN DE OFERTAS</vt:lpstr>
      <vt:lpstr>FACTORES DE CALIFICACIÓN  DE OFERTAS</vt:lpstr>
      <vt:lpstr>HABILITACIÓN DE OFERENTES</vt:lpstr>
      <vt:lpstr>HABILITACIÓN DE OFERENTES</vt:lpstr>
      <vt:lpstr>REVISIÓN DE ADJUDICACIONES Y MONTOS</vt:lpstr>
      <vt:lpstr>Presentación de PowerPoint</vt:lpstr>
      <vt:lpstr>VINCULACIÓN</vt:lpstr>
      <vt:lpstr>VINCULACIÓN ENTRE PERSONAS JURÍDICAS, COMPROMISO DE ASOCIACIÓN O CONSORCIO</vt:lpstr>
      <vt:lpstr>VINCULACIÓN ENTRE ACCIONISTAS DE PERSONAS JURÍDICAS, COMPROMISO DE ASOCIACIÓN O CONSORCIO PARTICIPANTES; CON PERSONAS NATURALES</vt:lpstr>
      <vt:lpstr>VINCULACIÓN ENTRE ADMINISTRADORES DE PERSONAS JURÍDICAS, COMPROMISO DE ASOCIACIÓN O CONSORCIO PARTICIPANTES; CON PERSONAS NATURALES</vt:lpstr>
      <vt:lpstr>VINCULACIÓN ENTRE ACCIONISTAS, PARTÍCIPES, O SOCIOS DE UN OFERENTE; CON ADMINISTRADORES, REPRESENTANTES O PROCURADOR COMÚN DE OTRO OFERENTE</vt:lpstr>
      <vt:lpstr>VINCULACIÓN ENTRE ADMINISTRADORES, REPRESENTANTES O PROCURADOR COMÚN; DE DOS O MAS OFERENTES</vt:lpstr>
      <vt:lpstr>VINCULACIÓN ENTRE ACCIONISTAS, PARTÍCIPES, SOCIOS ADMINISTRADORES, REPRESENTANTES O PROCURADOR COMÚN DE DOS O MAS OFERENTES; QUE SON CÓNYUGES O CONVIVIENTE EN UNIÓN DE HECHO</vt:lpstr>
      <vt:lpstr>VINCULACIÓN ENTRE ACCIONISTAS, PARTÍCIPES O SOCIOS DE OFERENTES CON PERSONAS NATURALES; QUE SON CÓNYUGES O CONVIVIENTES EN UNIÓN DE HECHO.</vt:lpstr>
      <vt:lpstr>VINCULACIÓN ENTRE ADMINISTRADORES, REPRESENTANTE LEGAL O PROCURADOR COMÚN DE UN OFERENTE, CON PERSONAS NATURALES; QUE SON CÓNYUGES O CONVIVIENTES EN UNIÓN DE HECHO</vt:lpstr>
      <vt:lpstr>VINCULACIÓN ENTRE OFERENTES QUE SON PERSONAS NATURALES; QUE SON CÓNYUGES O CONVIVIENTES EN UNIÓN DE HECHO.</vt:lpstr>
      <vt:lpstr>VINCULACIÓN ECONÓMICA.</vt:lpstr>
      <vt:lpstr>DISPOSICIONES GENERALES PARA LINEAMIENTOS COMUNES A TODOS LOS POSIBLES CASOS DE VINCULACIÓN.</vt:lpstr>
      <vt:lpstr>VALIDACIÓN DE EXPERIENCIA</vt:lpstr>
      <vt:lpstr>Presentación de PowerPoint</vt:lpstr>
      <vt:lpstr>Presentación de PowerPoint</vt:lpstr>
      <vt:lpstr>CAUSAS DE RECHAZO Y DESCALIFICACIÓN DE OFERTAS</vt:lpstr>
      <vt:lpstr>CASO PRÁCTICO</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Chris ....</cp:lastModifiedBy>
  <cp:revision>9</cp:revision>
  <dcterms:created xsi:type="dcterms:W3CDTF">2013-01-27T09:14:16Z</dcterms:created>
  <dcterms:modified xsi:type="dcterms:W3CDTF">2025-06-17T17:31:47Z</dcterms:modified>
  <cp:category/>
</cp:coreProperties>
</file>