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6" r:id="rId3"/>
    <p:sldId id="267" r:id="rId4"/>
    <p:sldId id="257" r:id="rId5"/>
    <p:sldId id="258" r:id="rId6"/>
    <p:sldId id="269" r:id="rId7"/>
    <p:sldId id="259" r:id="rId8"/>
    <p:sldId id="271" r:id="rId9"/>
    <p:sldId id="272" r:id="rId10"/>
    <p:sldId id="260" r:id="rId11"/>
    <p:sldId id="263" r:id="rId12"/>
    <p:sldId id="261" r:id="rId13"/>
    <p:sldId id="26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39C08A-6D3A-4998-B251-CD2E5979851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58FB34E-6ADF-4A52-AF84-054DCCBCBBB8}">
      <dgm:prSet phldrT="[Texto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2400" dirty="0" smtClean="0"/>
            <a:t>REFORMA DEL PRESUPUESTO</a:t>
          </a:r>
          <a:endParaRPr lang="es-ES" sz="2400" dirty="0"/>
        </a:p>
      </dgm:t>
    </dgm:pt>
    <dgm:pt modelId="{B2B009D2-D846-4F13-BE18-DF6A3F4A412D}" type="parTrans" cxnId="{E4F0C56D-49D7-4CEF-8231-510EC89E78FE}">
      <dgm:prSet/>
      <dgm:spPr/>
      <dgm:t>
        <a:bodyPr/>
        <a:lstStyle/>
        <a:p>
          <a:endParaRPr lang="es-ES" sz="1200"/>
        </a:p>
      </dgm:t>
    </dgm:pt>
    <dgm:pt modelId="{090C97A8-C86D-47AF-AA77-4170C6AF7430}" type="sibTrans" cxnId="{E4F0C56D-49D7-4CEF-8231-510EC89E78FE}">
      <dgm:prSet/>
      <dgm:spPr/>
      <dgm:t>
        <a:bodyPr/>
        <a:lstStyle/>
        <a:p>
          <a:endParaRPr lang="es-ES" sz="1200"/>
        </a:p>
      </dgm:t>
    </dgm:pt>
    <dgm:pt modelId="{23597833-9F16-4F33-B034-3FA1E7AE110C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EC" sz="1600" dirty="0" smtClean="0">
              <a:solidFill>
                <a:schemeClr val="tx1"/>
              </a:solidFill>
            </a:rPr>
            <a:t>COOTAD Art. 256 </a:t>
          </a:r>
          <a:r>
            <a:rPr lang="es-EC" sz="1600" b="1" dirty="0" smtClean="0">
              <a:solidFill>
                <a:schemeClr val="tx1"/>
              </a:solidFill>
            </a:rPr>
            <a:t>Traspasos.- </a:t>
          </a:r>
          <a:r>
            <a:rPr lang="es-EC" sz="1600" dirty="0" smtClean="0">
              <a:solidFill>
                <a:schemeClr val="tx1"/>
              </a:solidFill>
            </a:rPr>
            <a:t>La máxima autoridad del GAD podrá autorizar traspasos de créditos disponibles dentro de una </a:t>
          </a:r>
          <a:r>
            <a:rPr lang="es-EC" sz="1600" b="1" dirty="0" smtClean="0">
              <a:solidFill>
                <a:schemeClr val="tx1"/>
              </a:solidFill>
            </a:rPr>
            <a:t>misma área</a:t>
          </a:r>
          <a:r>
            <a:rPr lang="es-EC" sz="1600" dirty="0" smtClean="0">
              <a:solidFill>
                <a:schemeClr val="tx1"/>
              </a:solidFill>
            </a:rPr>
            <a:t>, programa o subprograma, mediante informe del responsable financiero o a pedido de este, siempre que hayan disponibilidades. Traspasos de un área a otra debe autorizar el legislativo. (Prohibiciones)</a:t>
          </a:r>
          <a:endParaRPr lang="es-ES" sz="1600" dirty="0">
            <a:solidFill>
              <a:schemeClr val="tx1"/>
            </a:solidFill>
          </a:endParaRPr>
        </a:p>
      </dgm:t>
    </dgm:pt>
    <dgm:pt modelId="{01D3953D-5F58-482B-9CD8-B301F49F3DA3}" type="parTrans" cxnId="{FAFA76A2-C5D7-447B-BFEF-A4CAAEFA653E}">
      <dgm:prSet custT="1"/>
      <dgm:spPr/>
      <dgm:t>
        <a:bodyPr/>
        <a:lstStyle/>
        <a:p>
          <a:endParaRPr lang="es-ES" sz="1200"/>
        </a:p>
      </dgm:t>
    </dgm:pt>
    <dgm:pt modelId="{14B1824D-3C1D-4B68-BD47-81F1A0AC0BF3}" type="sibTrans" cxnId="{FAFA76A2-C5D7-447B-BFEF-A4CAAEFA653E}">
      <dgm:prSet/>
      <dgm:spPr/>
      <dgm:t>
        <a:bodyPr/>
        <a:lstStyle/>
        <a:p>
          <a:endParaRPr lang="es-ES" sz="1200"/>
        </a:p>
      </dgm:t>
    </dgm:pt>
    <dgm:pt modelId="{1CED4121-62D9-4C29-9B80-526AB48302A4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EC" sz="1600" dirty="0" smtClean="0">
              <a:solidFill>
                <a:schemeClr val="tx1"/>
              </a:solidFill>
            </a:rPr>
            <a:t>COOTAD Art. 259 </a:t>
          </a:r>
          <a:r>
            <a:rPr lang="es-EC" sz="1600" b="1" dirty="0" smtClean="0">
              <a:solidFill>
                <a:schemeClr val="tx1"/>
              </a:solidFill>
            </a:rPr>
            <a:t>Suplementos de créditos.-  </a:t>
          </a:r>
          <a:r>
            <a:rPr lang="es-EC" sz="1600" dirty="0" smtClean="0">
              <a:solidFill>
                <a:schemeClr val="tx1"/>
              </a:solidFill>
            </a:rPr>
            <a:t>se clasificarán en: créditos adicionales para servicios considerados en el presupuesto y créditos para nuevos servicios no considerados en el presupuesto, art 260 el ejecutivo solicita al legislativo en el segundo semestre, (condiciones)</a:t>
          </a:r>
          <a:endParaRPr lang="en-US" sz="1600" dirty="0">
            <a:solidFill>
              <a:schemeClr val="tx1"/>
            </a:solidFill>
          </a:endParaRPr>
        </a:p>
      </dgm:t>
    </dgm:pt>
    <dgm:pt modelId="{F027FBCD-D858-4C00-B534-C925C402A39E}" type="parTrans" cxnId="{9194B5D1-5916-4F49-B66D-679E17195731}">
      <dgm:prSet custT="1"/>
      <dgm:spPr/>
      <dgm:t>
        <a:bodyPr/>
        <a:lstStyle/>
        <a:p>
          <a:endParaRPr lang="es-ES" sz="1200"/>
        </a:p>
      </dgm:t>
    </dgm:pt>
    <dgm:pt modelId="{5DAE5E59-BE0C-4256-BA1B-7162187A7C7A}" type="sibTrans" cxnId="{9194B5D1-5916-4F49-B66D-679E17195731}">
      <dgm:prSet/>
      <dgm:spPr/>
      <dgm:t>
        <a:bodyPr/>
        <a:lstStyle/>
        <a:p>
          <a:endParaRPr lang="es-ES" sz="1200"/>
        </a:p>
      </dgm:t>
    </dgm:pt>
    <dgm:pt modelId="{5FEC28AE-8EAF-47FE-A69C-ED15599800C3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EC" sz="1600" dirty="0" smtClean="0">
              <a:solidFill>
                <a:schemeClr val="tx1"/>
              </a:solidFill>
            </a:rPr>
            <a:t>COOTAD Art. 261 </a:t>
          </a:r>
          <a:r>
            <a:rPr lang="es-EC" sz="1600" b="1" dirty="0" smtClean="0">
              <a:solidFill>
                <a:schemeClr val="tx1"/>
              </a:solidFill>
            </a:rPr>
            <a:t>Reducción de créditos.- </a:t>
          </a:r>
          <a:r>
            <a:rPr lang="es-EC" sz="1600" dirty="0" smtClean="0">
              <a:solidFill>
                <a:schemeClr val="tx1"/>
              </a:solidFill>
            </a:rPr>
            <a:t>Si en el curso del ejercicio financiero se comprobare que los ingresos efectivos tienden a ser inferiores a las cantidades asignadas en el presupuesto el legislativo del GAD, a petición del ejecutivo, y previo informe de la persona responsable de la unidad financiera, resolverá la reducción de las partidas de egresos que se estime convenientes, para mantener el equilibrio presupuestario.</a:t>
          </a:r>
          <a:endParaRPr lang="en-US" sz="1600" dirty="0">
            <a:solidFill>
              <a:schemeClr val="tx1"/>
            </a:solidFill>
          </a:endParaRPr>
        </a:p>
      </dgm:t>
    </dgm:pt>
    <dgm:pt modelId="{0B5447B0-6782-4A70-AD56-324D07BB293F}" type="parTrans" cxnId="{12A41EDF-85C5-430F-AFFC-D7617685907D}">
      <dgm:prSet custT="1"/>
      <dgm:spPr/>
      <dgm:t>
        <a:bodyPr/>
        <a:lstStyle/>
        <a:p>
          <a:endParaRPr lang="es-ES" sz="1200"/>
        </a:p>
      </dgm:t>
    </dgm:pt>
    <dgm:pt modelId="{B77CDAC9-6999-4898-AEEE-FBB06FBF91CA}" type="sibTrans" cxnId="{12A41EDF-85C5-430F-AFFC-D7617685907D}">
      <dgm:prSet/>
      <dgm:spPr/>
      <dgm:t>
        <a:bodyPr/>
        <a:lstStyle/>
        <a:p>
          <a:endParaRPr lang="es-ES" sz="1200"/>
        </a:p>
      </dgm:t>
    </dgm:pt>
    <dgm:pt modelId="{FC7FF5DF-ED09-4221-B8AC-E76BC14194A9}" type="pres">
      <dgm:prSet presAssocID="{0839C08A-6D3A-4998-B251-CD2E5979851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425A8B2-7DB6-4656-BA1F-3C71A9C4D14D}" type="pres">
      <dgm:prSet presAssocID="{F58FB34E-6ADF-4A52-AF84-054DCCBCBBB8}" presName="root1" presStyleCnt="0"/>
      <dgm:spPr/>
    </dgm:pt>
    <dgm:pt modelId="{40C58EE6-D091-46AA-BE4C-C49FE7652DDD}" type="pres">
      <dgm:prSet presAssocID="{F58FB34E-6ADF-4A52-AF84-054DCCBCBBB8}" presName="LevelOneTextNode" presStyleLbl="node0" presStyleIdx="0" presStyleCnt="1" custScaleX="93525" custScaleY="894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735C02-B4A3-4E4B-9C25-890DE0AAA8EC}" type="pres">
      <dgm:prSet presAssocID="{F58FB34E-6ADF-4A52-AF84-054DCCBCBBB8}" presName="level2hierChild" presStyleCnt="0"/>
      <dgm:spPr/>
    </dgm:pt>
    <dgm:pt modelId="{03F7081A-D469-44BB-8B48-90E2B97C3C83}" type="pres">
      <dgm:prSet presAssocID="{01D3953D-5F58-482B-9CD8-B301F49F3DA3}" presName="conn2-1" presStyleLbl="parChTrans1D2" presStyleIdx="0" presStyleCnt="3"/>
      <dgm:spPr/>
      <dgm:t>
        <a:bodyPr/>
        <a:lstStyle/>
        <a:p>
          <a:endParaRPr lang="es-ES"/>
        </a:p>
      </dgm:t>
    </dgm:pt>
    <dgm:pt modelId="{54A83E26-1653-4A01-B928-5AFE8E3469A2}" type="pres">
      <dgm:prSet presAssocID="{01D3953D-5F58-482B-9CD8-B301F49F3DA3}" presName="connTx" presStyleLbl="parChTrans1D2" presStyleIdx="0" presStyleCnt="3"/>
      <dgm:spPr/>
      <dgm:t>
        <a:bodyPr/>
        <a:lstStyle/>
        <a:p>
          <a:endParaRPr lang="es-ES"/>
        </a:p>
      </dgm:t>
    </dgm:pt>
    <dgm:pt modelId="{6E713479-513D-4355-9B63-A7B9024B3C60}" type="pres">
      <dgm:prSet presAssocID="{23597833-9F16-4F33-B034-3FA1E7AE110C}" presName="root2" presStyleCnt="0"/>
      <dgm:spPr/>
    </dgm:pt>
    <dgm:pt modelId="{5949577B-6845-4842-8868-851CAF1096F3}" type="pres">
      <dgm:prSet presAssocID="{23597833-9F16-4F33-B034-3FA1E7AE110C}" presName="LevelTwoTextNode" presStyleLbl="node2" presStyleIdx="0" presStyleCnt="3" custScaleX="210271" custScaleY="1078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5F3E89-3E84-43BF-B376-61C636C6CCFD}" type="pres">
      <dgm:prSet presAssocID="{23597833-9F16-4F33-B034-3FA1E7AE110C}" presName="level3hierChild" presStyleCnt="0"/>
      <dgm:spPr/>
    </dgm:pt>
    <dgm:pt modelId="{08296171-9644-4A4F-B0FD-13EB03162F56}" type="pres">
      <dgm:prSet presAssocID="{F027FBCD-D858-4C00-B534-C925C402A39E}" presName="conn2-1" presStyleLbl="parChTrans1D2" presStyleIdx="1" presStyleCnt="3"/>
      <dgm:spPr/>
      <dgm:t>
        <a:bodyPr/>
        <a:lstStyle/>
        <a:p>
          <a:endParaRPr lang="es-ES"/>
        </a:p>
      </dgm:t>
    </dgm:pt>
    <dgm:pt modelId="{1462AA45-CB81-418E-A832-F162CD6B69CF}" type="pres">
      <dgm:prSet presAssocID="{F027FBCD-D858-4C00-B534-C925C402A39E}" presName="connTx" presStyleLbl="parChTrans1D2" presStyleIdx="1" presStyleCnt="3"/>
      <dgm:spPr/>
      <dgm:t>
        <a:bodyPr/>
        <a:lstStyle/>
        <a:p>
          <a:endParaRPr lang="es-ES"/>
        </a:p>
      </dgm:t>
    </dgm:pt>
    <dgm:pt modelId="{7354A228-DF7E-4C51-820F-3E0426C752A0}" type="pres">
      <dgm:prSet presAssocID="{1CED4121-62D9-4C29-9B80-526AB48302A4}" presName="root2" presStyleCnt="0"/>
      <dgm:spPr/>
    </dgm:pt>
    <dgm:pt modelId="{E237FD53-21D2-4C7B-89CA-6C24C8CB73BB}" type="pres">
      <dgm:prSet presAssocID="{1CED4121-62D9-4C29-9B80-526AB48302A4}" presName="LevelTwoTextNode" presStyleLbl="node2" presStyleIdx="1" presStyleCnt="3" custScaleX="209580" custScaleY="1229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0085D3-6905-45ED-B762-E38EEE941966}" type="pres">
      <dgm:prSet presAssocID="{1CED4121-62D9-4C29-9B80-526AB48302A4}" presName="level3hierChild" presStyleCnt="0"/>
      <dgm:spPr/>
    </dgm:pt>
    <dgm:pt modelId="{2534FBF1-E885-4819-9C5A-7007A694D1AD}" type="pres">
      <dgm:prSet presAssocID="{0B5447B0-6782-4A70-AD56-324D07BB293F}" presName="conn2-1" presStyleLbl="parChTrans1D2" presStyleIdx="2" presStyleCnt="3"/>
      <dgm:spPr/>
      <dgm:t>
        <a:bodyPr/>
        <a:lstStyle/>
        <a:p>
          <a:endParaRPr lang="es-ES"/>
        </a:p>
      </dgm:t>
    </dgm:pt>
    <dgm:pt modelId="{18859925-1B1C-4C16-AC3C-79DAD8BFD157}" type="pres">
      <dgm:prSet presAssocID="{0B5447B0-6782-4A70-AD56-324D07BB293F}" presName="connTx" presStyleLbl="parChTrans1D2" presStyleIdx="2" presStyleCnt="3"/>
      <dgm:spPr/>
      <dgm:t>
        <a:bodyPr/>
        <a:lstStyle/>
        <a:p>
          <a:endParaRPr lang="es-ES"/>
        </a:p>
      </dgm:t>
    </dgm:pt>
    <dgm:pt modelId="{CF298D53-D62B-4DBA-8847-26B7C5C103FE}" type="pres">
      <dgm:prSet presAssocID="{5FEC28AE-8EAF-47FE-A69C-ED15599800C3}" presName="root2" presStyleCnt="0"/>
      <dgm:spPr/>
    </dgm:pt>
    <dgm:pt modelId="{7266B1BE-7086-4D59-AF1B-683527C83318}" type="pres">
      <dgm:prSet presAssocID="{5FEC28AE-8EAF-47FE-A69C-ED15599800C3}" presName="LevelTwoTextNode" presStyleLbl="node2" presStyleIdx="2" presStyleCnt="3" custScaleX="210398" custScaleY="194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BAEA13-C741-41C4-A0A9-40F94202D1C3}" type="pres">
      <dgm:prSet presAssocID="{5FEC28AE-8EAF-47FE-A69C-ED15599800C3}" presName="level3hierChild" presStyleCnt="0"/>
      <dgm:spPr/>
    </dgm:pt>
  </dgm:ptLst>
  <dgm:cxnLst>
    <dgm:cxn modelId="{FAFA76A2-C5D7-447B-BFEF-A4CAAEFA653E}" srcId="{F58FB34E-6ADF-4A52-AF84-054DCCBCBBB8}" destId="{23597833-9F16-4F33-B034-3FA1E7AE110C}" srcOrd="0" destOrd="0" parTransId="{01D3953D-5F58-482B-9CD8-B301F49F3DA3}" sibTransId="{14B1824D-3C1D-4B68-BD47-81F1A0AC0BF3}"/>
    <dgm:cxn modelId="{8443A7DF-6EF6-4F9F-BFF3-D0FC97FEDA5F}" type="presOf" srcId="{F027FBCD-D858-4C00-B534-C925C402A39E}" destId="{1462AA45-CB81-418E-A832-F162CD6B69CF}" srcOrd="1" destOrd="0" presId="urn:microsoft.com/office/officeart/2008/layout/HorizontalMultiLevelHierarchy"/>
    <dgm:cxn modelId="{9194B5D1-5916-4F49-B66D-679E17195731}" srcId="{F58FB34E-6ADF-4A52-AF84-054DCCBCBBB8}" destId="{1CED4121-62D9-4C29-9B80-526AB48302A4}" srcOrd="1" destOrd="0" parTransId="{F027FBCD-D858-4C00-B534-C925C402A39E}" sibTransId="{5DAE5E59-BE0C-4256-BA1B-7162187A7C7A}"/>
    <dgm:cxn modelId="{340C6F55-BC4D-46FC-80F8-41C366CE8A35}" type="presOf" srcId="{0B5447B0-6782-4A70-AD56-324D07BB293F}" destId="{18859925-1B1C-4C16-AC3C-79DAD8BFD157}" srcOrd="1" destOrd="0" presId="urn:microsoft.com/office/officeart/2008/layout/HorizontalMultiLevelHierarchy"/>
    <dgm:cxn modelId="{E4F0C56D-49D7-4CEF-8231-510EC89E78FE}" srcId="{0839C08A-6D3A-4998-B251-CD2E59798518}" destId="{F58FB34E-6ADF-4A52-AF84-054DCCBCBBB8}" srcOrd="0" destOrd="0" parTransId="{B2B009D2-D846-4F13-BE18-DF6A3F4A412D}" sibTransId="{090C97A8-C86D-47AF-AA77-4170C6AF7430}"/>
    <dgm:cxn modelId="{FFDC099F-5F01-4F41-AB32-C4B3A9C9A743}" type="presOf" srcId="{01D3953D-5F58-482B-9CD8-B301F49F3DA3}" destId="{03F7081A-D469-44BB-8B48-90E2B97C3C83}" srcOrd="0" destOrd="0" presId="urn:microsoft.com/office/officeart/2008/layout/HorizontalMultiLevelHierarchy"/>
    <dgm:cxn modelId="{A0E70BB3-E99A-4770-8905-A6FD3B0A482F}" type="presOf" srcId="{1CED4121-62D9-4C29-9B80-526AB48302A4}" destId="{E237FD53-21D2-4C7B-89CA-6C24C8CB73BB}" srcOrd="0" destOrd="0" presId="urn:microsoft.com/office/officeart/2008/layout/HorizontalMultiLevelHierarchy"/>
    <dgm:cxn modelId="{A3C985E8-4CE9-4750-943D-18BC6C44816A}" type="presOf" srcId="{01D3953D-5F58-482B-9CD8-B301F49F3DA3}" destId="{54A83E26-1653-4A01-B928-5AFE8E3469A2}" srcOrd="1" destOrd="0" presId="urn:microsoft.com/office/officeart/2008/layout/HorizontalMultiLevelHierarchy"/>
    <dgm:cxn modelId="{3BEEE152-BDFD-4CDB-901D-9067FD3AEA38}" type="presOf" srcId="{0B5447B0-6782-4A70-AD56-324D07BB293F}" destId="{2534FBF1-E885-4819-9C5A-7007A694D1AD}" srcOrd="0" destOrd="0" presId="urn:microsoft.com/office/officeart/2008/layout/HorizontalMultiLevelHierarchy"/>
    <dgm:cxn modelId="{A7176D1C-14FA-4C55-B431-08170BFAE639}" type="presOf" srcId="{5FEC28AE-8EAF-47FE-A69C-ED15599800C3}" destId="{7266B1BE-7086-4D59-AF1B-683527C83318}" srcOrd="0" destOrd="0" presId="urn:microsoft.com/office/officeart/2008/layout/HorizontalMultiLevelHierarchy"/>
    <dgm:cxn modelId="{A9A4D41E-7C9B-41AF-953B-0FFFE7F21911}" type="presOf" srcId="{23597833-9F16-4F33-B034-3FA1E7AE110C}" destId="{5949577B-6845-4842-8868-851CAF1096F3}" srcOrd="0" destOrd="0" presId="urn:microsoft.com/office/officeart/2008/layout/HorizontalMultiLevelHierarchy"/>
    <dgm:cxn modelId="{12A41EDF-85C5-430F-AFFC-D7617685907D}" srcId="{F58FB34E-6ADF-4A52-AF84-054DCCBCBBB8}" destId="{5FEC28AE-8EAF-47FE-A69C-ED15599800C3}" srcOrd="2" destOrd="0" parTransId="{0B5447B0-6782-4A70-AD56-324D07BB293F}" sibTransId="{B77CDAC9-6999-4898-AEEE-FBB06FBF91CA}"/>
    <dgm:cxn modelId="{6B0E5970-15C5-4EC7-83AC-0A9F6807FB6C}" type="presOf" srcId="{0839C08A-6D3A-4998-B251-CD2E59798518}" destId="{FC7FF5DF-ED09-4221-B8AC-E76BC14194A9}" srcOrd="0" destOrd="0" presId="urn:microsoft.com/office/officeart/2008/layout/HorizontalMultiLevelHierarchy"/>
    <dgm:cxn modelId="{1732BF94-2A03-431C-9871-66D7269DE766}" type="presOf" srcId="{F58FB34E-6ADF-4A52-AF84-054DCCBCBBB8}" destId="{40C58EE6-D091-46AA-BE4C-C49FE7652DDD}" srcOrd="0" destOrd="0" presId="urn:microsoft.com/office/officeart/2008/layout/HorizontalMultiLevelHierarchy"/>
    <dgm:cxn modelId="{E1D08242-9B01-4D11-8538-789B3CC8A3D0}" type="presOf" srcId="{F027FBCD-D858-4C00-B534-C925C402A39E}" destId="{08296171-9644-4A4F-B0FD-13EB03162F56}" srcOrd="0" destOrd="0" presId="urn:microsoft.com/office/officeart/2008/layout/HorizontalMultiLevelHierarchy"/>
    <dgm:cxn modelId="{A802F1B4-29FE-41AB-9E0A-A0973C3B677D}" type="presParOf" srcId="{FC7FF5DF-ED09-4221-B8AC-E76BC14194A9}" destId="{B425A8B2-7DB6-4656-BA1F-3C71A9C4D14D}" srcOrd="0" destOrd="0" presId="urn:microsoft.com/office/officeart/2008/layout/HorizontalMultiLevelHierarchy"/>
    <dgm:cxn modelId="{B2703FCB-1858-4BCC-94EA-18905D01A274}" type="presParOf" srcId="{B425A8B2-7DB6-4656-BA1F-3C71A9C4D14D}" destId="{40C58EE6-D091-46AA-BE4C-C49FE7652DDD}" srcOrd="0" destOrd="0" presId="urn:microsoft.com/office/officeart/2008/layout/HorizontalMultiLevelHierarchy"/>
    <dgm:cxn modelId="{D8E91BF2-82AC-45E4-BBE1-260093C4CDCC}" type="presParOf" srcId="{B425A8B2-7DB6-4656-BA1F-3C71A9C4D14D}" destId="{C0735C02-B4A3-4E4B-9C25-890DE0AAA8EC}" srcOrd="1" destOrd="0" presId="urn:microsoft.com/office/officeart/2008/layout/HorizontalMultiLevelHierarchy"/>
    <dgm:cxn modelId="{2EFCF9ED-B691-4547-9632-3B2609102DF4}" type="presParOf" srcId="{C0735C02-B4A3-4E4B-9C25-890DE0AAA8EC}" destId="{03F7081A-D469-44BB-8B48-90E2B97C3C83}" srcOrd="0" destOrd="0" presId="urn:microsoft.com/office/officeart/2008/layout/HorizontalMultiLevelHierarchy"/>
    <dgm:cxn modelId="{4D5F52AD-CBAB-4EBC-AC81-B96765C108B2}" type="presParOf" srcId="{03F7081A-D469-44BB-8B48-90E2B97C3C83}" destId="{54A83E26-1653-4A01-B928-5AFE8E3469A2}" srcOrd="0" destOrd="0" presId="urn:microsoft.com/office/officeart/2008/layout/HorizontalMultiLevelHierarchy"/>
    <dgm:cxn modelId="{FE578173-C777-4B56-B6D3-66415D245990}" type="presParOf" srcId="{C0735C02-B4A3-4E4B-9C25-890DE0AAA8EC}" destId="{6E713479-513D-4355-9B63-A7B9024B3C60}" srcOrd="1" destOrd="0" presId="urn:microsoft.com/office/officeart/2008/layout/HorizontalMultiLevelHierarchy"/>
    <dgm:cxn modelId="{5C7C1FF4-C15D-4D47-B37C-1D22263695A2}" type="presParOf" srcId="{6E713479-513D-4355-9B63-A7B9024B3C60}" destId="{5949577B-6845-4842-8868-851CAF1096F3}" srcOrd="0" destOrd="0" presId="urn:microsoft.com/office/officeart/2008/layout/HorizontalMultiLevelHierarchy"/>
    <dgm:cxn modelId="{7523B6BE-FF92-4F18-8A1C-A8845E4CA6D4}" type="presParOf" srcId="{6E713479-513D-4355-9B63-A7B9024B3C60}" destId="{2C5F3E89-3E84-43BF-B376-61C636C6CCFD}" srcOrd="1" destOrd="0" presId="urn:microsoft.com/office/officeart/2008/layout/HorizontalMultiLevelHierarchy"/>
    <dgm:cxn modelId="{21991D44-312F-4B00-8C91-E6B556A43B45}" type="presParOf" srcId="{C0735C02-B4A3-4E4B-9C25-890DE0AAA8EC}" destId="{08296171-9644-4A4F-B0FD-13EB03162F56}" srcOrd="2" destOrd="0" presId="urn:microsoft.com/office/officeart/2008/layout/HorizontalMultiLevelHierarchy"/>
    <dgm:cxn modelId="{6E0F0E47-5F67-40DC-8031-8009F9EA1A2E}" type="presParOf" srcId="{08296171-9644-4A4F-B0FD-13EB03162F56}" destId="{1462AA45-CB81-418E-A832-F162CD6B69CF}" srcOrd="0" destOrd="0" presId="urn:microsoft.com/office/officeart/2008/layout/HorizontalMultiLevelHierarchy"/>
    <dgm:cxn modelId="{2D6DF449-6EF0-48D3-88A1-5D2D74D8AF23}" type="presParOf" srcId="{C0735C02-B4A3-4E4B-9C25-890DE0AAA8EC}" destId="{7354A228-DF7E-4C51-820F-3E0426C752A0}" srcOrd="3" destOrd="0" presId="urn:microsoft.com/office/officeart/2008/layout/HorizontalMultiLevelHierarchy"/>
    <dgm:cxn modelId="{EC9B49F1-9D31-45E3-9515-43884AA975EE}" type="presParOf" srcId="{7354A228-DF7E-4C51-820F-3E0426C752A0}" destId="{E237FD53-21D2-4C7B-89CA-6C24C8CB73BB}" srcOrd="0" destOrd="0" presId="urn:microsoft.com/office/officeart/2008/layout/HorizontalMultiLevelHierarchy"/>
    <dgm:cxn modelId="{DEC4D9CD-AD3B-4C2E-A672-92AEE147CBE5}" type="presParOf" srcId="{7354A228-DF7E-4C51-820F-3E0426C752A0}" destId="{A00085D3-6905-45ED-B762-E38EEE941966}" srcOrd="1" destOrd="0" presId="urn:microsoft.com/office/officeart/2008/layout/HorizontalMultiLevelHierarchy"/>
    <dgm:cxn modelId="{302018AD-6F3B-44E6-BE5A-CC9D931D20D0}" type="presParOf" srcId="{C0735C02-B4A3-4E4B-9C25-890DE0AAA8EC}" destId="{2534FBF1-E885-4819-9C5A-7007A694D1AD}" srcOrd="4" destOrd="0" presId="urn:microsoft.com/office/officeart/2008/layout/HorizontalMultiLevelHierarchy"/>
    <dgm:cxn modelId="{4D503BF1-3066-47C0-9DF1-20B2671B1A8B}" type="presParOf" srcId="{2534FBF1-E885-4819-9C5A-7007A694D1AD}" destId="{18859925-1B1C-4C16-AC3C-79DAD8BFD157}" srcOrd="0" destOrd="0" presId="urn:microsoft.com/office/officeart/2008/layout/HorizontalMultiLevelHierarchy"/>
    <dgm:cxn modelId="{39F72082-ED99-495E-94BE-B2FC64F4C0DA}" type="presParOf" srcId="{C0735C02-B4A3-4E4B-9C25-890DE0AAA8EC}" destId="{CF298D53-D62B-4DBA-8847-26B7C5C103FE}" srcOrd="5" destOrd="0" presId="urn:microsoft.com/office/officeart/2008/layout/HorizontalMultiLevelHierarchy"/>
    <dgm:cxn modelId="{AA3BFD86-3C9E-464C-8444-8519985D32FD}" type="presParOf" srcId="{CF298D53-D62B-4DBA-8847-26B7C5C103FE}" destId="{7266B1BE-7086-4D59-AF1B-683527C83318}" srcOrd="0" destOrd="0" presId="urn:microsoft.com/office/officeart/2008/layout/HorizontalMultiLevelHierarchy"/>
    <dgm:cxn modelId="{72A278CE-9111-4F0D-990D-2F121D59A49D}" type="presParOf" srcId="{CF298D53-D62B-4DBA-8847-26B7C5C103FE}" destId="{C4BAEA13-C741-41C4-A0A9-40F94202D1C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241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C" dirty="0"/>
            <a:t>Asamblea Parroquial mediante resolución emite su conformidad con las prioridades definidas en el anteproyecto del presupuesto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E3950566-7962-4EFF-9584-F57F21F17E95}">
      <dgm:prSet phldrT="[Texto]"/>
      <dgm:spPr/>
      <dgm:t>
        <a:bodyPr/>
        <a:lstStyle/>
        <a:p>
          <a:r>
            <a:rPr lang="es-EC" dirty="0"/>
            <a:t> </a:t>
          </a:r>
        </a:p>
      </dgm:t>
    </dgm:pt>
    <dgm:pt modelId="{8D2FA89F-27A8-4184-940F-A0AEEFE93284}" type="parTrans" cxnId="{3DFC90D6-CC09-4750-89AE-4421607FC78B}">
      <dgm:prSet/>
      <dgm:spPr/>
      <dgm:t>
        <a:bodyPr/>
        <a:lstStyle/>
        <a:p>
          <a:endParaRPr lang="es-ES"/>
        </a:p>
      </dgm:t>
    </dgm:pt>
    <dgm:pt modelId="{A1416B76-001A-4448-B111-46E04DB9CA97}" type="sibTrans" cxnId="{3DFC90D6-CC09-4750-89AE-4421607FC78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Junta Parroquial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B1969AB4-39CD-423E-B9DA-2F7927F19C09}" type="pres">
      <dgm:prSet presAssocID="{E3950566-7962-4EFF-9584-F57F21F17E9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C9A06B-6DBD-4382-B773-1383E7D1C661}" type="pres">
      <dgm:prSet presAssocID="{A1416B76-001A-4448-B111-46E04DB9CA9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D94412BA-4A63-4589-B982-CF09B46C1D4C}" type="pres">
      <dgm:prSet presAssocID="{A1416B76-001A-4448-B111-46E04DB9CA9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99C460CC-9A05-42EE-9F25-F8EA8D06E882}" type="presOf" srcId="{E3950566-7962-4EFF-9584-F57F21F17E95}" destId="{B1969AB4-39CD-423E-B9DA-2F7927F19C09}" srcOrd="0" destOrd="0" presId="urn:microsoft.com/office/officeart/2005/8/layout/process1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5352931-AFC1-488F-98DC-522A05454EF2}" type="presOf" srcId="{A1416B76-001A-4448-B111-46E04DB9CA97}" destId="{D94412BA-4A63-4589-B982-CF09B46C1D4C}" srcOrd="1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3DFC90D6-CC09-4750-89AE-4421607FC78B}" srcId="{06B48480-E447-443F-846D-749EB61AF1CD}" destId="{E3950566-7962-4EFF-9584-F57F21F17E95}" srcOrd="2" destOrd="0" parTransId="{8D2FA89F-27A8-4184-940F-A0AEEFE93284}" sibTransId="{A1416B76-001A-4448-B111-46E04DB9CA97}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2169FEF4-CE99-4E71-83B9-A9C5547FA413}" type="presOf" srcId="{A1416B76-001A-4448-B111-46E04DB9CA97}" destId="{35C9A06B-6DBD-4382-B773-1383E7D1C661}" srcOrd="0" destOrd="0" presId="urn:microsoft.com/office/officeart/2005/8/layout/process1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9F738B7B-9FC1-4860-8F83-72EFF0EACE2A}" type="presParOf" srcId="{08D0227F-876D-4E01-A7E0-B478727E241C}" destId="{B1969AB4-39CD-423E-B9DA-2F7927F19C09}" srcOrd="4" destOrd="0" presId="urn:microsoft.com/office/officeart/2005/8/layout/process1"/>
    <dgm:cxn modelId="{F9DFF4B4-13F6-4D64-AC8F-6081013B69D8}" type="presParOf" srcId="{08D0227F-876D-4E01-A7E0-B478727E241C}" destId="{35C9A06B-6DBD-4382-B773-1383E7D1C661}" srcOrd="5" destOrd="0" presId="urn:microsoft.com/office/officeart/2005/8/layout/process1"/>
    <dgm:cxn modelId="{4CD24FCB-0420-4EE9-892D-288BA2F75CD6}" type="presParOf" srcId="{35C9A06B-6DBD-4382-B773-1383E7D1C661}" destId="{D94412BA-4A63-4589-B982-CF09B46C1D4C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ARTÍCULO, COOTAD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ACCIÓN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E3950566-7962-4EFF-9584-F57F21F17E95}">
      <dgm:prSet phldrT="[Texto]"/>
      <dgm:spPr/>
      <dgm:t>
        <a:bodyPr/>
        <a:lstStyle/>
        <a:p>
          <a:r>
            <a:rPr lang="es-EC" dirty="0"/>
            <a:t>FECHA	</a:t>
          </a:r>
        </a:p>
      </dgm:t>
    </dgm:pt>
    <dgm:pt modelId="{8D2FA89F-27A8-4184-940F-A0AEEFE93284}" type="parTrans" cxnId="{3DFC90D6-CC09-4750-89AE-4421607FC78B}">
      <dgm:prSet/>
      <dgm:spPr/>
      <dgm:t>
        <a:bodyPr/>
        <a:lstStyle/>
        <a:p>
          <a:endParaRPr lang="es-ES"/>
        </a:p>
      </dgm:t>
    </dgm:pt>
    <dgm:pt modelId="{A1416B76-001A-4448-B111-46E04DB9CA97}" type="sibTrans" cxnId="{3DFC90D6-CC09-4750-89AE-4421607FC78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C" dirty="0"/>
            <a:t>RESPONSABLE</a:t>
          </a:r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B1969AB4-39CD-423E-B9DA-2F7927F19C09}" type="pres">
      <dgm:prSet presAssocID="{E3950566-7962-4EFF-9584-F57F21F17E9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C9A06B-6DBD-4382-B773-1383E7D1C661}" type="pres">
      <dgm:prSet presAssocID="{A1416B76-001A-4448-B111-46E04DB9CA9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D94412BA-4A63-4589-B982-CF09B46C1D4C}" type="pres">
      <dgm:prSet presAssocID="{A1416B76-001A-4448-B111-46E04DB9CA9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99C460CC-9A05-42EE-9F25-F8EA8D06E882}" type="presOf" srcId="{E3950566-7962-4EFF-9584-F57F21F17E95}" destId="{B1969AB4-39CD-423E-B9DA-2F7927F19C09}" srcOrd="0" destOrd="0" presId="urn:microsoft.com/office/officeart/2005/8/layout/process1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5352931-AFC1-488F-98DC-522A05454EF2}" type="presOf" srcId="{A1416B76-001A-4448-B111-46E04DB9CA97}" destId="{D94412BA-4A63-4589-B982-CF09B46C1D4C}" srcOrd="1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3DFC90D6-CC09-4750-89AE-4421607FC78B}" srcId="{06B48480-E447-443F-846D-749EB61AF1CD}" destId="{E3950566-7962-4EFF-9584-F57F21F17E95}" srcOrd="2" destOrd="0" parTransId="{8D2FA89F-27A8-4184-940F-A0AEEFE93284}" sibTransId="{A1416B76-001A-4448-B111-46E04DB9CA97}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2169FEF4-CE99-4E71-83B9-A9C5547FA413}" type="presOf" srcId="{A1416B76-001A-4448-B111-46E04DB9CA97}" destId="{35C9A06B-6DBD-4382-B773-1383E7D1C661}" srcOrd="0" destOrd="0" presId="urn:microsoft.com/office/officeart/2005/8/layout/process1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9F738B7B-9FC1-4860-8F83-72EFF0EACE2A}" type="presParOf" srcId="{08D0227F-876D-4E01-A7E0-B478727E241C}" destId="{B1969AB4-39CD-423E-B9DA-2F7927F19C09}" srcOrd="4" destOrd="0" presId="urn:microsoft.com/office/officeart/2005/8/layout/process1"/>
    <dgm:cxn modelId="{F9DFF4B4-13F6-4D64-AC8F-6081013B69D8}" type="presParOf" srcId="{08D0227F-876D-4E01-A7E0-B478727E241C}" destId="{35C9A06B-6DBD-4382-B773-1383E7D1C661}" srcOrd="5" destOrd="0" presId="urn:microsoft.com/office/officeart/2005/8/layout/process1"/>
    <dgm:cxn modelId="{4CD24FCB-0420-4EE9-892D-288BA2F75CD6}" type="presParOf" srcId="{35C9A06B-6DBD-4382-B773-1383E7D1C661}" destId="{D94412BA-4A63-4589-B982-CF09B46C1D4C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241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C" dirty="0"/>
            <a:t>Se remite la resolución de la Asamblea Parroquial con el anteproyecto del presupuesto al legislativo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Ejecutivo  al legislativo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C" dirty="0"/>
            <a:t> </a:t>
          </a:r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242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Proyecto definitivo del presupuesto 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Ejecutivo al legislativo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C" dirty="0"/>
            <a:t>hasta el 31 de octubre</a:t>
          </a:r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244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Informe Comisión Legislativo 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Comisión de presupuestos 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C" dirty="0"/>
            <a:t>hasta el 20 de noviembre</a:t>
          </a:r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249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Considerar 10% de ingresos no tributarios para grupos de atención prioritaria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Junta Parroquial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endParaRPr lang="es-EC" dirty="0"/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245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C" dirty="0"/>
            <a:t>Legislativo aprueba el presupuesto en dos sesiones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E3950566-7962-4EFF-9584-F57F21F17E95}">
      <dgm:prSet phldrT="[Texto]"/>
      <dgm:spPr/>
      <dgm:t>
        <a:bodyPr/>
        <a:lstStyle/>
        <a:p>
          <a:r>
            <a:rPr lang="es-EC" dirty="0"/>
            <a:t> hasta el 10 de diciembre</a:t>
          </a:r>
        </a:p>
      </dgm:t>
    </dgm:pt>
    <dgm:pt modelId="{8D2FA89F-27A8-4184-940F-A0AEEFE93284}" type="parTrans" cxnId="{3DFC90D6-CC09-4750-89AE-4421607FC78B}">
      <dgm:prSet/>
      <dgm:spPr/>
      <dgm:t>
        <a:bodyPr/>
        <a:lstStyle/>
        <a:p>
          <a:endParaRPr lang="es-ES"/>
        </a:p>
      </dgm:t>
    </dgm:pt>
    <dgm:pt modelId="{A1416B76-001A-4448-B111-46E04DB9CA97}" type="sibTrans" cxnId="{3DFC90D6-CC09-4750-89AE-4421607FC78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Legislativo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B1969AB4-39CD-423E-B9DA-2F7927F19C09}" type="pres">
      <dgm:prSet presAssocID="{E3950566-7962-4EFF-9584-F57F21F17E9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C9A06B-6DBD-4382-B773-1383E7D1C661}" type="pres">
      <dgm:prSet presAssocID="{A1416B76-001A-4448-B111-46E04DB9CA9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D94412BA-4A63-4589-B982-CF09B46C1D4C}" type="pres">
      <dgm:prSet presAssocID="{A1416B76-001A-4448-B111-46E04DB9CA9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99C460CC-9A05-42EE-9F25-F8EA8D06E882}" type="presOf" srcId="{E3950566-7962-4EFF-9584-F57F21F17E95}" destId="{B1969AB4-39CD-423E-B9DA-2F7927F19C09}" srcOrd="0" destOrd="0" presId="urn:microsoft.com/office/officeart/2005/8/layout/process1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5352931-AFC1-488F-98DC-522A05454EF2}" type="presOf" srcId="{A1416B76-001A-4448-B111-46E04DB9CA97}" destId="{D94412BA-4A63-4589-B982-CF09B46C1D4C}" srcOrd="1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3DFC90D6-CC09-4750-89AE-4421607FC78B}" srcId="{06B48480-E447-443F-846D-749EB61AF1CD}" destId="{E3950566-7962-4EFF-9584-F57F21F17E95}" srcOrd="2" destOrd="0" parTransId="{8D2FA89F-27A8-4184-940F-A0AEEFE93284}" sibTransId="{A1416B76-001A-4448-B111-46E04DB9CA97}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2169FEF4-CE99-4E71-83B9-A9C5547FA413}" type="presOf" srcId="{A1416B76-001A-4448-B111-46E04DB9CA97}" destId="{35C9A06B-6DBD-4382-B773-1383E7D1C661}" srcOrd="0" destOrd="0" presId="urn:microsoft.com/office/officeart/2005/8/layout/process1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9F738B7B-9FC1-4860-8F83-72EFF0EACE2A}" type="presParOf" srcId="{08D0227F-876D-4E01-A7E0-B478727E241C}" destId="{B1969AB4-39CD-423E-B9DA-2F7927F19C09}" srcOrd="4" destOrd="0" presId="urn:microsoft.com/office/officeart/2005/8/layout/process1"/>
    <dgm:cxn modelId="{F9DFF4B4-13F6-4D64-AC8F-6081013B69D8}" type="presParOf" srcId="{08D0227F-876D-4E01-A7E0-B478727E241C}" destId="{35C9A06B-6DBD-4382-B773-1383E7D1C661}" srcOrd="5" destOrd="0" presId="urn:microsoft.com/office/officeart/2005/8/layout/process1"/>
    <dgm:cxn modelId="{4CD24FCB-0420-4EE9-892D-288BA2F75CD6}" type="presParOf" srcId="{35C9A06B-6DBD-4382-B773-1383E7D1C661}" destId="{D94412BA-4A63-4589-B982-CF09B46C1D4C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ARTÍCULO, COOTAD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ACCIÓN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E3950566-7962-4EFF-9584-F57F21F17E95}">
      <dgm:prSet phldrT="[Texto]"/>
      <dgm:spPr/>
      <dgm:t>
        <a:bodyPr/>
        <a:lstStyle/>
        <a:p>
          <a:r>
            <a:rPr lang="es-EC" dirty="0"/>
            <a:t>FECHA	</a:t>
          </a:r>
        </a:p>
      </dgm:t>
    </dgm:pt>
    <dgm:pt modelId="{8D2FA89F-27A8-4184-940F-A0AEEFE93284}" type="parTrans" cxnId="{3DFC90D6-CC09-4750-89AE-4421607FC78B}">
      <dgm:prSet/>
      <dgm:spPr/>
      <dgm:t>
        <a:bodyPr/>
        <a:lstStyle/>
        <a:p>
          <a:endParaRPr lang="es-ES"/>
        </a:p>
      </dgm:t>
    </dgm:pt>
    <dgm:pt modelId="{A1416B76-001A-4448-B111-46E04DB9CA97}" type="sibTrans" cxnId="{3DFC90D6-CC09-4750-89AE-4421607FC78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C" dirty="0"/>
            <a:t>RESPONSABLE</a:t>
          </a:r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B1969AB4-39CD-423E-B9DA-2F7927F19C09}" type="pres">
      <dgm:prSet presAssocID="{E3950566-7962-4EFF-9584-F57F21F17E9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C9A06B-6DBD-4382-B773-1383E7D1C661}" type="pres">
      <dgm:prSet presAssocID="{A1416B76-001A-4448-B111-46E04DB9CA9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D94412BA-4A63-4589-B982-CF09B46C1D4C}" type="pres">
      <dgm:prSet presAssocID="{A1416B76-001A-4448-B111-46E04DB9CA9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99C460CC-9A05-42EE-9F25-F8EA8D06E882}" type="presOf" srcId="{E3950566-7962-4EFF-9584-F57F21F17E95}" destId="{B1969AB4-39CD-423E-B9DA-2F7927F19C09}" srcOrd="0" destOrd="0" presId="urn:microsoft.com/office/officeart/2005/8/layout/process1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5352931-AFC1-488F-98DC-522A05454EF2}" type="presOf" srcId="{A1416B76-001A-4448-B111-46E04DB9CA97}" destId="{D94412BA-4A63-4589-B982-CF09B46C1D4C}" srcOrd="1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3DFC90D6-CC09-4750-89AE-4421607FC78B}" srcId="{06B48480-E447-443F-846D-749EB61AF1CD}" destId="{E3950566-7962-4EFF-9584-F57F21F17E95}" srcOrd="2" destOrd="0" parTransId="{8D2FA89F-27A8-4184-940F-A0AEEFE93284}" sibTransId="{A1416B76-001A-4448-B111-46E04DB9CA97}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2169FEF4-CE99-4E71-83B9-A9C5547FA413}" type="presOf" srcId="{A1416B76-001A-4448-B111-46E04DB9CA97}" destId="{35C9A06B-6DBD-4382-B773-1383E7D1C661}" srcOrd="0" destOrd="0" presId="urn:microsoft.com/office/officeart/2005/8/layout/process1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9F738B7B-9FC1-4860-8F83-72EFF0EACE2A}" type="presParOf" srcId="{08D0227F-876D-4E01-A7E0-B478727E241C}" destId="{B1969AB4-39CD-423E-B9DA-2F7927F19C09}" srcOrd="4" destOrd="0" presId="urn:microsoft.com/office/officeart/2005/8/layout/process1"/>
    <dgm:cxn modelId="{F9DFF4B4-13F6-4D64-AC8F-6081013B69D8}" type="presParOf" srcId="{08D0227F-876D-4E01-A7E0-B478727E241C}" destId="{35C9A06B-6DBD-4382-B773-1383E7D1C661}" srcOrd="5" destOrd="0" presId="urn:microsoft.com/office/officeart/2005/8/layout/process1"/>
    <dgm:cxn modelId="{4CD24FCB-0420-4EE9-892D-288BA2F75CD6}" type="presParOf" srcId="{35C9A06B-6DBD-4382-B773-1383E7D1C661}" destId="{D94412BA-4A63-4589-B982-CF09B46C1D4C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246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C" dirty="0"/>
            <a:t>Legislativo no puede aumentar la estimación de ingresos salvo que se demuestre el aumento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Legislativo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C" dirty="0"/>
            <a:t> </a:t>
          </a:r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247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C" dirty="0"/>
            <a:t>Veto cuando las modificaciones son ilegales o inconvenientes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Ejecutivo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C" dirty="0"/>
            <a:t>hasta el 15 de diciembre</a:t>
          </a:r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235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Estimación provisional de Ingresos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E3950566-7962-4EFF-9584-F57F21F17E95}">
      <dgm:prSet phldrT="[Texto]"/>
      <dgm:spPr/>
      <dgm:t>
        <a:bodyPr/>
        <a:lstStyle/>
        <a:p>
          <a:r>
            <a:rPr lang="es-EC" dirty="0"/>
            <a:t>antes del 30 de julio</a:t>
          </a:r>
        </a:p>
      </dgm:t>
    </dgm:pt>
    <dgm:pt modelId="{8D2FA89F-27A8-4184-940F-A0AEEFE93284}" type="parTrans" cxnId="{3DFC90D6-CC09-4750-89AE-4421607FC78B}">
      <dgm:prSet/>
      <dgm:spPr/>
      <dgm:t>
        <a:bodyPr/>
        <a:lstStyle/>
        <a:p>
          <a:endParaRPr lang="es-ES"/>
        </a:p>
      </dgm:t>
    </dgm:pt>
    <dgm:pt modelId="{A1416B76-001A-4448-B111-46E04DB9CA97}" type="sibTrans" cxnId="{3DFC90D6-CC09-4750-89AE-4421607FC78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Unidad financiera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B1969AB4-39CD-423E-B9DA-2F7927F19C09}" type="pres">
      <dgm:prSet presAssocID="{E3950566-7962-4EFF-9584-F57F21F17E9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C9A06B-6DBD-4382-B773-1383E7D1C661}" type="pres">
      <dgm:prSet presAssocID="{A1416B76-001A-4448-B111-46E04DB9CA9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D94412BA-4A63-4589-B982-CF09B46C1D4C}" type="pres">
      <dgm:prSet presAssocID="{A1416B76-001A-4448-B111-46E04DB9CA9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99C460CC-9A05-42EE-9F25-F8EA8D06E882}" type="presOf" srcId="{E3950566-7962-4EFF-9584-F57F21F17E95}" destId="{B1969AB4-39CD-423E-B9DA-2F7927F19C09}" srcOrd="0" destOrd="0" presId="urn:microsoft.com/office/officeart/2005/8/layout/process1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5352931-AFC1-488F-98DC-522A05454EF2}" type="presOf" srcId="{A1416B76-001A-4448-B111-46E04DB9CA97}" destId="{D94412BA-4A63-4589-B982-CF09B46C1D4C}" srcOrd="1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3DFC90D6-CC09-4750-89AE-4421607FC78B}" srcId="{06B48480-E447-443F-846D-749EB61AF1CD}" destId="{E3950566-7962-4EFF-9584-F57F21F17E95}" srcOrd="2" destOrd="0" parTransId="{8D2FA89F-27A8-4184-940F-A0AEEFE93284}" sibTransId="{A1416B76-001A-4448-B111-46E04DB9CA97}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2169FEF4-CE99-4E71-83B9-A9C5547FA413}" type="presOf" srcId="{A1416B76-001A-4448-B111-46E04DB9CA97}" destId="{35C9A06B-6DBD-4382-B773-1383E7D1C661}" srcOrd="0" destOrd="0" presId="urn:microsoft.com/office/officeart/2005/8/layout/process1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9F738B7B-9FC1-4860-8F83-72EFF0EACE2A}" type="presParOf" srcId="{08D0227F-876D-4E01-A7E0-B478727E241C}" destId="{B1969AB4-39CD-423E-B9DA-2F7927F19C09}" srcOrd="4" destOrd="0" presId="urn:microsoft.com/office/officeart/2005/8/layout/process1"/>
    <dgm:cxn modelId="{F9DFF4B4-13F6-4D64-AC8F-6081013B69D8}" type="presParOf" srcId="{08D0227F-876D-4E01-A7E0-B478727E241C}" destId="{35C9A06B-6DBD-4382-B773-1383E7D1C661}" srcOrd="5" destOrd="0" presId="urn:microsoft.com/office/officeart/2005/8/layout/process1"/>
    <dgm:cxn modelId="{4CD24FCB-0420-4EE9-892D-288BA2F75CD6}" type="presParOf" srcId="{35C9A06B-6DBD-4382-B773-1383E7D1C661}" destId="{D94412BA-4A63-4589-B982-CF09B46C1D4C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247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Legislativo se pronuncia sobre el veto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Legislativo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C" dirty="0"/>
            <a:t>hasta el 20 de diciembre</a:t>
          </a:r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248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Sanción del presupuesto aprobado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Ejecutivo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S" dirty="0"/>
            <a:t>3 días plazo</a:t>
          </a:r>
          <a:endParaRPr lang="es-EC" dirty="0"/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248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C" dirty="0"/>
            <a:t>Presupuesto entra en vigencia indefectiblemente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Ejecutivo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S" dirty="0"/>
            <a:t>desde 1 de enero</a:t>
          </a:r>
          <a:endParaRPr lang="es-EC" dirty="0"/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ARTÍCULO, COOTAD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ACCIÓN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E3950566-7962-4EFF-9584-F57F21F17E95}">
      <dgm:prSet phldrT="[Texto]"/>
      <dgm:spPr/>
      <dgm:t>
        <a:bodyPr/>
        <a:lstStyle/>
        <a:p>
          <a:r>
            <a:rPr lang="es-EC" dirty="0"/>
            <a:t>FECHA	</a:t>
          </a:r>
        </a:p>
      </dgm:t>
    </dgm:pt>
    <dgm:pt modelId="{8D2FA89F-27A8-4184-940F-A0AEEFE93284}" type="parTrans" cxnId="{3DFC90D6-CC09-4750-89AE-4421607FC78B}">
      <dgm:prSet/>
      <dgm:spPr/>
      <dgm:t>
        <a:bodyPr/>
        <a:lstStyle/>
        <a:p>
          <a:endParaRPr lang="es-ES"/>
        </a:p>
      </dgm:t>
    </dgm:pt>
    <dgm:pt modelId="{A1416B76-001A-4448-B111-46E04DB9CA97}" type="sibTrans" cxnId="{3DFC90D6-CC09-4750-89AE-4421607FC78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C" dirty="0"/>
            <a:t>RESPONSABLE</a:t>
          </a:r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B1969AB4-39CD-423E-B9DA-2F7927F19C09}" type="pres">
      <dgm:prSet presAssocID="{E3950566-7962-4EFF-9584-F57F21F17E9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C9A06B-6DBD-4382-B773-1383E7D1C661}" type="pres">
      <dgm:prSet presAssocID="{A1416B76-001A-4448-B111-46E04DB9CA9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D94412BA-4A63-4589-B982-CF09B46C1D4C}" type="pres">
      <dgm:prSet presAssocID="{A1416B76-001A-4448-B111-46E04DB9CA9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99C460CC-9A05-42EE-9F25-F8EA8D06E882}" type="presOf" srcId="{E3950566-7962-4EFF-9584-F57F21F17E95}" destId="{B1969AB4-39CD-423E-B9DA-2F7927F19C09}" srcOrd="0" destOrd="0" presId="urn:microsoft.com/office/officeart/2005/8/layout/process1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5352931-AFC1-488F-98DC-522A05454EF2}" type="presOf" srcId="{A1416B76-001A-4448-B111-46E04DB9CA97}" destId="{D94412BA-4A63-4589-B982-CF09B46C1D4C}" srcOrd="1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3DFC90D6-CC09-4750-89AE-4421607FC78B}" srcId="{06B48480-E447-443F-846D-749EB61AF1CD}" destId="{E3950566-7962-4EFF-9584-F57F21F17E95}" srcOrd="2" destOrd="0" parTransId="{8D2FA89F-27A8-4184-940F-A0AEEFE93284}" sibTransId="{A1416B76-001A-4448-B111-46E04DB9CA97}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2169FEF4-CE99-4E71-83B9-A9C5547FA413}" type="presOf" srcId="{A1416B76-001A-4448-B111-46E04DB9CA97}" destId="{35C9A06B-6DBD-4382-B773-1383E7D1C661}" srcOrd="0" destOrd="0" presId="urn:microsoft.com/office/officeart/2005/8/layout/process1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9F738B7B-9FC1-4860-8F83-72EFF0EACE2A}" type="presParOf" srcId="{08D0227F-876D-4E01-A7E0-B478727E241C}" destId="{B1969AB4-39CD-423E-B9DA-2F7927F19C09}" srcOrd="4" destOrd="0" presId="urn:microsoft.com/office/officeart/2005/8/layout/process1"/>
    <dgm:cxn modelId="{F9DFF4B4-13F6-4D64-AC8F-6081013B69D8}" type="presParOf" srcId="{08D0227F-876D-4E01-A7E0-B478727E241C}" destId="{35C9A06B-6DBD-4382-B773-1383E7D1C661}" srcOrd="5" destOrd="0" presId="urn:microsoft.com/office/officeart/2005/8/layout/process1"/>
    <dgm:cxn modelId="{4CD24FCB-0420-4EE9-892D-288BA2F75CD6}" type="presParOf" srcId="{35C9A06B-6DBD-4382-B773-1383E7D1C661}" destId="{D94412BA-4A63-4589-B982-CF09B46C1D4C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236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C" dirty="0"/>
            <a:t>Base de Cálculo para la estimación de los ingresos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Unidad financiera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endParaRPr lang="es-EC" dirty="0"/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237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Cálculo definitivo de los ingresos - límite de gastos</a:t>
          </a:r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C" dirty="0"/>
            <a:t>Ejecutivo local con asesoría del financiero</a:t>
          </a:r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C" dirty="0"/>
            <a:t>hasta el 15 de agosto</a:t>
          </a:r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238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C" dirty="0"/>
            <a:t>Asamblea Parroquial, priorización de </a:t>
          </a:r>
          <a:r>
            <a:rPr lang="es-EC" dirty="0" smtClean="0"/>
            <a:t>gastos, los ingresos definitivos  insumo para la definición participativa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Junta Parroquial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endParaRPr lang="es-EC" dirty="0"/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233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C" dirty="0"/>
            <a:t>Plan Operativo </a:t>
          </a:r>
          <a:r>
            <a:rPr lang="es-EC" dirty="0" smtClean="0"/>
            <a:t>Anual  </a:t>
          </a:r>
          <a:r>
            <a:rPr lang="es-EC" dirty="0"/>
            <a:t>y su </a:t>
          </a:r>
          <a:r>
            <a:rPr lang="es-EC" dirty="0" smtClean="0"/>
            <a:t>presupuesto conforme a lo priorizado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Dependencias del GAD Parroquial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C" dirty="0"/>
            <a:t>antes del 10 de septiembre</a:t>
          </a:r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239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/>
            <a:t>Programas, subprogramas y </a:t>
          </a:r>
          <a:r>
            <a:rPr lang="es-ES" u="sng" dirty="0" smtClean="0"/>
            <a:t>proyectos</a:t>
          </a:r>
          <a:r>
            <a:rPr lang="es-ES" dirty="0" smtClean="0"/>
            <a:t> (actividades)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C" dirty="0"/>
            <a:t>Dependencias del GAD Parroquial a Unidad Financiera</a:t>
          </a:r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C" dirty="0" smtClean="0"/>
            <a:t>hasta </a:t>
          </a:r>
          <a:r>
            <a:rPr lang="es-EC" dirty="0"/>
            <a:t>el 30 de septiembre</a:t>
          </a:r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6B48480-E447-443F-846D-749EB61AF1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6F4328-872D-4348-8BED-C5122ADEF263}">
      <dgm:prSet phldrT="[Texto]"/>
      <dgm:spPr/>
      <dgm:t>
        <a:bodyPr/>
        <a:lstStyle/>
        <a:p>
          <a:r>
            <a:rPr lang="es-ES" dirty="0"/>
            <a:t>240</a:t>
          </a:r>
        </a:p>
      </dgm:t>
    </dgm:pt>
    <dgm:pt modelId="{E0A4506C-9A18-4B1A-BADF-A611F700559A}" type="parTrans" cxnId="{975F30AB-FC76-4584-8037-AD8F5092AD5B}">
      <dgm:prSet/>
      <dgm:spPr/>
      <dgm:t>
        <a:bodyPr/>
        <a:lstStyle/>
        <a:p>
          <a:endParaRPr lang="es-ES"/>
        </a:p>
      </dgm:t>
    </dgm:pt>
    <dgm:pt modelId="{C5964E61-0ACD-4C82-BF73-D33E6C5C6D12}" type="sibTrans" cxnId="{975F30AB-FC76-4584-8037-AD8F5092AD5B}">
      <dgm:prSet/>
      <dgm:spPr/>
      <dgm:t>
        <a:bodyPr/>
        <a:lstStyle/>
        <a:p>
          <a:endParaRPr lang="es-ES"/>
        </a:p>
      </dgm:t>
    </dgm:pt>
    <dgm:pt modelId="{B3AFCD83-B244-44A7-8347-0FE38F75524E}">
      <dgm:prSet phldrT="[Texto]"/>
      <dgm:spPr/>
      <dgm:t>
        <a:bodyPr/>
        <a:lstStyle/>
        <a:p>
          <a:r>
            <a:rPr lang="es-ES" dirty="0" smtClean="0"/>
            <a:t>Anteproyecto del presupuesto (estructura)</a:t>
          </a:r>
          <a:endParaRPr lang="es-ES" dirty="0"/>
        </a:p>
      </dgm:t>
    </dgm:pt>
    <dgm:pt modelId="{D1C5BC92-3409-47DF-AA41-020C1C417D82}" type="parTrans" cxnId="{BC7D217D-D4E0-470E-9E53-7EACE6F59C7B}">
      <dgm:prSet/>
      <dgm:spPr/>
      <dgm:t>
        <a:bodyPr/>
        <a:lstStyle/>
        <a:p>
          <a:endParaRPr lang="es-ES"/>
        </a:p>
      </dgm:t>
    </dgm:pt>
    <dgm:pt modelId="{4498B304-4DFE-4FC8-86B1-108739A952C5}" type="sibTrans" cxnId="{BC7D217D-D4E0-470E-9E53-7EACE6F59C7B}">
      <dgm:prSet/>
      <dgm:spPr/>
      <dgm:t>
        <a:bodyPr/>
        <a:lstStyle/>
        <a:p>
          <a:endParaRPr lang="es-ES"/>
        </a:p>
      </dgm:t>
    </dgm:pt>
    <dgm:pt modelId="{3D049D4B-A92C-4A82-8FF3-4F6C40C58B0B}">
      <dgm:prSet phldrT="[Texto]"/>
      <dgm:spPr/>
      <dgm:t>
        <a:bodyPr/>
        <a:lstStyle/>
        <a:p>
          <a:r>
            <a:rPr lang="es-ES" dirty="0"/>
            <a:t>Unidad financiera</a:t>
          </a:r>
          <a:endParaRPr lang="es-EC" dirty="0"/>
        </a:p>
      </dgm:t>
    </dgm:pt>
    <dgm:pt modelId="{504CEAB3-6F1A-451F-8522-DC6982AD9465}" type="parTrans" cxnId="{39DEDBA2-B73B-477E-843B-56DCB84F7F01}">
      <dgm:prSet/>
      <dgm:spPr/>
      <dgm:t>
        <a:bodyPr/>
        <a:lstStyle/>
        <a:p>
          <a:endParaRPr lang="es-ES"/>
        </a:p>
      </dgm:t>
    </dgm:pt>
    <dgm:pt modelId="{5DEB2F48-1A49-4CD4-87BE-5A94CFE84DAE}" type="sibTrans" cxnId="{39DEDBA2-B73B-477E-843B-56DCB84F7F01}">
      <dgm:prSet/>
      <dgm:spPr/>
      <dgm:t>
        <a:bodyPr/>
        <a:lstStyle/>
        <a:p>
          <a:endParaRPr lang="es-ES"/>
        </a:p>
      </dgm:t>
    </dgm:pt>
    <dgm:pt modelId="{30837AB8-45B3-4E8A-9A15-108288BC2BE5}">
      <dgm:prSet phldrT="[Texto]"/>
      <dgm:spPr/>
      <dgm:t>
        <a:bodyPr/>
        <a:lstStyle/>
        <a:p>
          <a:r>
            <a:rPr lang="es-ES" dirty="0" smtClean="0"/>
            <a:t>hasta el 20 de octubre</a:t>
          </a:r>
          <a:endParaRPr lang="es-EC" dirty="0"/>
        </a:p>
      </dgm:t>
    </dgm:pt>
    <dgm:pt modelId="{BC37A00C-2714-4075-A1BB-B58038A02EB5}" type="parTrans" cxnId="{8EB4DBF4-BA60-474D-B779-C906AD2F1FA3}">
      <dgm:prSet/>
      <dgm:spPr/>
      <dgm:t>
        <a:bodyPr/>
        <a:lstStyle/>
        <a:p>
          <a:endParaRPr lang="es-ES"/>
        </a:p>
      </dgm:t>
    </dgm:pt>
    <dgm:pt modelId="{EE6D1B2F-13D8-4050-AD71-CFC41A7F3517}" type="sibTrans" cxnId="{8EB4DBF4-BA60-474D-B779-C906AD2F1FA3}">
      <dgm:prSet/>
      <dgm:spPr/>
      <dgm:t>
        <a:bodyPr/>
        <a:lstStyle/>
        <a:p>
          <a:endParaRPr lang="es-ES"/>
        </a:p>
      </dgm:t>
    </dgm:pt>
    <dgm:pt modelId="{08D0227F-876D-4E01-A7E0-B478727E241C}" type="pres">
      <dgm:prSet presAssocID="{06B48480-E447-443F-846D-749EB61AF1CD}" presName="Name0" presStyleCnt="0">
        <dgm:presLayoutVars>
          <dgm:dir/>
          <dgm:resizeHandles val="exact"/>
        </dgm:presLayoutVars>
      </dgm:prSet>
      <dgm:spPr/>
    </dgm:pt>
    <dgm:pt modelId="{4B70609C-CF7B-4B57-8FC8-84585B9DE5D1}" type="pres">
      <dgm:prSet presAssocID="{1C6F4328-872D-4348-8BED-C5122ADEF2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97A292-047C-44B1-9E63-DDB3D4663E84}" type="pres">
      <dgm:prSet presAssocID="{C5964E61-0ACD-4C82-BF73-D33E6C5C6D12}" presName="sibTrans" presStyleLbl="sibTrans2D1" presStyleIdx="0" presStyleCnt="3"/>
      <dgm:spPr/>
      <dgm:t>
        <a:bodyPr/>
        <a:lstStyle/>
        <a:p>
          <a:endParaRPr lang="es-ES"/>
        </a:p>
      </dgm:t>
    </dgm:pt>
    <dgm:pt modelId="{FE2324F0-F6DE-4AEE-B5B1-ACB715CD2806}" type="pres">
      <dgm:prSet presAssocID="{C5964E61-0ACD-4C82-BF73-D33E6C5C6D12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CEA2E59F-C14B-470A-A2A1-D81DAC33A635}" type="pres">
      <dgm:prSet presAssocID="{B3AFCD83-B244-44A7-8347-0FE38F75524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0BB86B-EFED-46FB-8319-7915C57473E4}" type="pres">
      <dgm:prSet presAssocID="{4498B304-4DFE-4FC8-86B1-108739A952C5}" presName="sibTrans" presStyleLbl="sibTrans2D1" presStyleIdx="1" presStyleCnt="3"/>
      <dgm:spPr/>
      <dgm:t>
        <a:bodyPr/>
        <a:lstStyle/>
        <a:p>
          <a:endParaRPr lang="es-ES"/>
        </a:p>
      </dgm:t>
    </dgm:pt>
    <dgm:pt modelId="{BBC87CDA-0212-45E2-86C4-679E9A97FB49}" type="pres">
      <dgm:prSet presAssocID="{4498B304-4DFE-4FC8-86B1-108739A952C5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126D71F9-028C-437B-977A-5E2084FE741E}" type="pres">
      <dgm:prSet presAssocID="{30837AB8-45B3-4E8A-9A15-108288BC2B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6CCCC-F021-4554-B380-60EA73851B78}" type="pres">
      <dgm:prSet presAssocID="{EE6D1B2F-13D8-4050-AD71-CFC41A7F3517}" presName="sibTrans" presStyleLbl="sibTrans2D1" presStyleIdx="2" presStyleCnt="3"/>
      <dgm:spPr/>
      <dgm:t>
        <a:bodyPr/>
        <a:lstStyle/>
        <a:p>
          <a:endParaRPr lang="es-ES"/>
        </a:p>
      </dgm:t>
    </dgm:pt>
    <dgm:pt modelId="{52FD195C-674D-4412-86E7-120393853597}" type="pres">
      <dgm:prSet presAssocID="{EE6D1B2F-13D8-4050-AD71-CFC41A7F3517}" presName="connectorText" presStyleLbl="sibTrans2D1" presStyleIdx="2" presStyleCnt="3"/>
      <dgm:spPr/>
      <dgm:t>
        <a:bodyPr/>
        <a:lstStyle/>
        <a:p>
          <a:endParaRPr lang="es-ES"/>
        </a:p>
      </dgm:t>
    </dgm:pt>
    <dgm:pt modelId="{56D7B0DB-5557-49B4-8C47-2818DBEB4B93}" type="pres">
      <dgm:prSet presAssocID="{3D049D4B-A92C-4A82-8FF3-4F6C40C58B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D217D-D4E0-470E-9E53-7EACE6F59C7B}" srcId="{06B48480-E447-443F-846D-749EB61AF1CD}" destId="{B3AFCD83-B244-44A7-8347-0FE38F75524E}" srcOrd="1" destOrd="0" parTransId="{D1C5BC92-3409-47DF-AA41-020C1C417D82}" sibTransId="{4498B304-4DFE-4FC8-86B1-108739A952C5}"/>
    <dgm:cxn modelId="{615792A6-4EF9-47ED-B4CC-7467719C81FD}" type="presOf" srcId="{1C6F4328-872D-4348-8BED-C5122ADEF263}" destId="{4B70609C-CF7B-4B57-8FC8-84585B9DE5D1}" srcOrd="0" destOrd="0" presId="urn:microsoft.com/office/officeart/2005/8/layout/process1"/>
    <dgm:cxn modelId="{C08342A0-6427-4B49-B777-850AA25B3955}" type="presOf" srcId="{B3AFCD83-B244-44A7-8347-0FE38F75524E}" destId="{CEA2E59F-C14B-470A-A2A1-D81DAC33A635}" srcOrd="0" destOrd="0" presId="urn:microsoft.com/office/officeart/2005/8/layout/process1"/>
    <dgm:cxn modelId="{16ECC598-B8DF-4340-8F7E-EE080801E839}" type="presOf" srcId="{EE6D1B2F-13D8-4050-AD71-CFC41A7F3517}" destId="{3456CCCC-F021-4554-B380-60EA73851B78}" srcOrd="0" destOrd="0" presId="urn:microsoft.com/office/officeart/2005/8/layout/process1"/>
    <dgm:cxn modelId="{9E60857F-EC4C-4B85-9AEF-8DCCDD87F0DD}" type="presOf" srcId="{4498B304-4DFE-4FC8-86B1-108739A952C5}" destId="{1D0BB86B-EFED-46FB-8319-7915C57473E4}" srcOrd="0" destOrd="0" presId="urn:microsoft.com/office/officeart/2005/8/layout/process1"/>
    <dgm:cxn modelId="{37AB482A-3687-46EE-88B7-C83DB82C1F3C}" type="presOf" srcId="{C5964E61-0ACD-4C82-BF73-D33E6C5C6D12}" destId="{FE2324F0-F6DE-4AEE-B5B1-ACB715CD2806}" srcOrd="1" destOrd="0" presId="urn:microsoft.com/office/officeart/2005/8/layout/process1"/>
    <dgm:cxn modelId="{975F30AB-FC76-4584-8037-AD8F5092AD5B}" srcId="{06B48480-E447-443F-846D-749EB61AF1CD}" destId="{1C6F4328-872D-4348-8BED-C5122ADEF263}" srcOrd="0" destOrd="0" parTransId="{E0A4506C-9A18-4B1A-BADF-A611F700559A}" sibTransId="{C5964E61-0ACD-4C82-BF73-D33E6C5C6D12}"/>
    <dgm:cxn modelId="{D27AFDD8-B6E4-4F81-AD65-37A284A388D8}" type="presOf" srcId="{C5964E61-0ACD-4C82-BF73-D33E6C5C6D12}" destId="{7397A292-047C-44B1-9E63-DDB3D4663E84}" srcOrd="0" destOrd="0" presId="urn:microsoft.com/office/officeart/2005/8/layout/process1"/>
    <dgm:cxn modelId="{39DEDBA2-B73B-477E-843B-56DCB84F7F01}" srcId="{06B48480-E447-443F-846D-749EB61AF1CD}" destId="{3D049D4B-A92C-4A82-8FF3-4F6C40C58B0B}" srcOrd="3" destOrd="0" parTransId="{504CEAB3-6F1A-451F-8522-DC6982AD9465}" sibTransId="{5DEB2F48-1A49-4CD4-87BE-5A94CFE84DAE}"/>
    <dgm:cxn modelId="{3CF8C82E-1806-4152-B435-A59991EDD8E4}" type="presOf" srcId="{EE6D1B2F-13D8-4050-AD71-CFC41A7F3517}" destId="{52FD195C-674D-4412-86E7-120393853597}" srcOrd="1" destOrd="0" presId="urn:microsoft.com/office/officeart/2005/8/layout/process1"/>
    <dgm:cxn modelId="{6763F807-2A99-4F99-AE66-113990DFC142}" type="presOf" srcId="{30837AB8-45B3-4E8A-9A15-108288BC2BE5}" destId="{126D71F9-028C-437B-977A-5E2084FE741E}" srcOrd="0" destOrd="0" presId="urn:microsoft.com/office/officeart/2005/8/layout/process1"/>
    <dgm:cxn modelId="{FC5721DB-DEEC-4ECF-9097-6D54F5314707}" type="presOf" srcId="{06B48480-E447-443F-846D-749EB61AF1CD}" destId="{08D0227F-876D-4E01-A7E0-B478727E241C}" srcOrd="0" destOrd="0" presId="urn:microsoft.com/office/officeart/2005/8/layout/process1"/>
    <dgm:cxn modelId="{2825AF53-B1D9-455C-BBEB-F913121899EE}" type="presOf" srcId="{4498B304-4DFE-4FC8-86B1-108739A952C5}" destId="{BBC87CDA-0212-45E2-86C4-679E9A97FB49}" srcOrd="1" destOrd="0" presId="urn:microsoft.com/office/officeart/2005/8/layout/process1"/>
    <dgm:cxn modelId="{8EB4DBF4-BA60-474D-B779-C906AD2F1FA3}" srcId="{06B48480-E447-443F-846D-749EB61AF1CD}" destId="{30837AB8-45B3-4E8A-9A15-108288BC2BE5}" srcOrd="2" destOrd="0" parTransId="{BC37A00C-2714-4075-A1BB-B58038A02EB5}" sibTransId="{EE6D1B2F-13D8-4050-AD71-CFC41A7F3517}"/>
    <dgm:cxn modelId="{74598CCD-751B-4690-84F6-E5F12A48D661}" type="presOf" srcId="{3D049D4B-A92C-4A82-8FF3-4F6C40C58B0B}" destId="{56D7B0DB-5557-49B4-8C47-2818DBEB4B93}" srcOrd="0" destOrd="0" presId="urn:microsoft.com/office/officeart/2005/8/layout/process1"/>
    <dgm:cxn modelId="{BE6801F4-AB72-4C31-9B67-E3108325D148}" type="presParOf" srcId="{08D0227F-876D-4E01-A7E0-B478727E241C}" destId="{4B70609C-CF7B-4B57-8FC8-84585B9DE5D1}" srcOrd="0" destOrd="0" presId="urn:microsoft.com/office/officeart/2005/8/layout/process1"/>
    <dgm:cxn modelId="{1C48732C-1792-4877-A977-48BFDB09225B}" type="presParOf" srcId="{08D0227F-876D-4E01-A7E0-B478727E241C}" destId="{7397A292-047C-44B1-9E63-DDB3D4663E84}" srcOrd="1" destOrd="0" presId="urn:microsoft.com/office/officeart/2005/8/layout/process1"/>
    <dgm:cxn modelId="{72672E7C-E007-45C5-902D-4BB7763DDD09}" type="presParOf" srcId="{7397A292-047C-44B1-9E63-DDB3D4663E84}" destId="{FE2324F0-F6DE-4AEE-B5B1-ACB715CD2806}" srcOrd="0" destOrd="0" presId="urn:microsoft.com/office/officeart/2005/8/layout/process1"/>
    <dgm:cxn modelId="{4698C0EE-1BCB-404E-A144-F85426896648}" type="presParOf" srcId="{08D0227F-876D-4E01-A7E0-B478727E241C}" destId="{CEA2E59F-C14B-470A-A2A1-D81DAC33A635}" srcOrd="2" destOrd="0" presId="urn:microsoft.com/office/officeart/2005/8/layout/process1"/>
    <dgm:cxn modelId="{ECE2D5B5-6C44-4C51-B30A-F784AA370B8E}" type="presParOf" srcId="{08D0227F-876D-4E01-A7E0-B478727E241C}" destId="{1D0BB86B-EFED-46FB-8319-7915C57473E4}" srcOrd="3" destOrd="0" presId="urn:microsoft.com/office/officeart/2005/8/layout/process1"/>
    <dgm:cxn modelId="{39F2E948-B0D8-4643-85A4-438B9F6C3056}" type="presParOf" srcId="{1D0BB86B-EFED-46FB-8319-7915C57473E4}" destId="{BBC87CDA-0212-45E2-86C4-679E9A97FB49}" srcOrd="0" destOrd="0" presId="urn:microsoft.com/office/officeart/2005/8/layout/process1"/>
    <dgm:cxn modelId="{BA0F36AE-0144-4909-B5DC-539299C412FB}" type="presParOf" srcId="{08D0227F-876D-4E01-A7E0-B478727E241C}" destId="{126D71F9-028C-437B-977A-5E2084FE741E}" srcOrd="4" destOrd="0" presId="urn:microsoft.com/office/officeart/2005/8/layout/process1"/>
    <dgm:cxn modelId="{55374F4E-E2D2-4890-8FE0-87397356A177}" type="presParOf" srcId="{08D0227F-876D-4E01-A7E0-B478727E241C}" destId="{3456CCCC-F021-4554-B380-60EA73851B78}" srcOrd="5" destOrd="0" presId="urn:microsoft.com/office/officeart/2005/8/layout/process1"/>
    <dgm:cxn modelId="{E1567C3D-7888-43A2-87CB-B93E19ACECEB}" type="presParOf" srcId="{3456CCCC-F021-4554-B380-60EA73851B78}" destId="{52FD195C-674D-4412-86E7-120393853597}" srcOrd="0" destOrd="0" presId="urn:microsoft.com/office/officeart/2005/8/layout/process1"/>
    <dgm:cxn modelId="{0C5C8FA7-1F43-4928-81EB-1BEB919910E2}" type="presParOf" srcId="{08D0227F-876D-4E01-A7E0-B478727E241C}" destId="{56D7B0DB-5557-49B4-8C47-2818DBEB4B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4FBF1-E885-4819-9C5A-7007A694D1AD}">
      <dsp:nvSpPr>
        <dsp:cNvPr id="0" name=""/>
        <dsp:cNvSpPr/>
      </dsp:nvSpPr>
      <dsp:spPr>
        <a:xfrm>
          <a:off x="1558103" y="2764301"/>
          <a:ext cx="687739" cy="1471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3869" y="0"/>
              </a:lnTo>
              <a:lnTo>
                <a:pt x="343869" y="1471758"/>
              </a:lnTo>
              <a:lnTo>
                <a:pt x="687739" y="14717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1861360" y="3459567"/>
        <a:ext cx="81225" cy="81225"/>
      </dsp:txXfrm>
    </dsp:sp>
    <dsp:sp modelId="{08296171-9644-4A4F-B0FD-13EB03162F56}">
      <dsp:nvSpPr>
        <dsp:cNvPr id="0" name=""/>
        <dsp:cNvSpPr/>
      </dsp:nvSpPr>
      <dsp:spPr>
        <a:xfrm>
          <a:off x="1558103" y="2311504"/>
          <a:ext cx="687739" cy="452797"/>
        </a:xfrm>
        <a:custGeom>
          <a:avLst/>
          <a:gdLst/>
          <a:ahLst/>
          <a:cxnLst/>
          <a:rect l="0" t="0" r="0" b="0"/>
          <a:pathLst>
            <a:path>
              <a:moveTo>
                <a:pt x="0" y="452797"/>
              </a:moveTo>
              <a:lnTo>
                <a:pt x="343869" y="452797"/>
              </a:lnTo>
              <a:lnTo>
                <a:pt x="343869" y="0"/>
              </a:lnTo>
              <a:lnTo>
                <a:pt x="687739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1881387" y="2517317"/>
        <a:ext cx="41170" cy="41170"/>
      </dsp:txXfrm>
    </dsp:sp>
    <dsp:sp modelId="{03F7081A-D469-44BB-8B48-90E2B97C3C83}">
      <dsp:nvSpPr>
        <dsp:cNvPr id="0" name=""/>
        <dsp:cNvSpPr/>
      </dsp:nvSpPr>
      <dsp:spPr>
        <a:xfrm>
          <a:off x="1558103" y="839746"/>
          <a:ext cx="687739" cy="1924555"/>
        </a:xfrm>
        <a:custGeom>
          <a:avLst/>
          <a:gdLst/>
          <a:ahLst/>
          <a:cxnLst/>
          <a:rect l="0" t="0" r="0" b="0"/>
          <a:pathLst>
            <a:path>
              <a:moveTo>
                <a:pt x="0" y="1924555"/>
              </a:moveTo>
              <a:lnTo>
                <a:pt x="343869" y="1924555"/>
              </a:lnTo>
              <a:lnTo>
                <a:pt x="343869" y="0"/>
              </a:lnTo>
              <a:lnTo>
                <a:pt x="687739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1850879" y="1750930"/>
        <a:ext cx="102187" cy="102187"/>
      </dsp:txXfrm>
    </dsp:sp>
    <dsp:sp modelId="{40C58EE6-D091-46AA-BE4C-C49FE7652DDD}">
      <dsp:nvSpPr>
        <dsp:cNvPr id="0" name=""/>
        <dsp:cNvSpPr/>
      </dsp:nvSpPr>
      <dsp:spPr>
        <a:xfrm rot="16200000">
          <a:off x="-1401036" y="2274050"/>
          <a:ext cx="4937778" cy="980501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accent6">
                <a:tint val="70000"/>
                <a:shade val="63000"/>
              </a:schemeClr>
              <a:schemeClr val="accent6"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REFORMA DEL PRESUPUESTO</a:t>
          </a:r>
          <a:endParaRPr lang="es-ES" sz="2400" kern="1200" dirty="0"/>
        </a:p>
      </dsp:txBody>
      <dsp:txXfrm>
        <a:off x="-1401036" y="2274050"/>
        <a:ext cx="4937778" cy="980501"/>
      </dsp:txXfrm>
    </dsp:sp>
    <dsp:sp modelId="{5949577B-6845-4842-8868-851CAF1096F3}">
      <dsp:nvSpPr>
        <dsp:cNvPr id="0" name=""/>
        <dsp:cNvSpPr/>
      </dsp:nvSpPr>
      <dsp:spPr>
        <a:xfrm>
          <a:off x="2245843" y="274651"/>
          <a:ext cx="7230587" cy="113018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solidFill>
                <a:schemeClr val="tx1"/>
              </a:solidFill>
            </a:rPr>
            <a:t>COOTAD Art. 256 </a:t>
          </a:r>
          <a:r>
            <a:rPr lang="es-EC" sz="1600" b="1" kern="1200" dirty="0" smtClean="0">
              <a:solidFill>
                <a:schemeClr val="tx1"/>
              </a:solidFill>
            </a:rPr>
            <a:t>Traspasos.- </a:t>
          </a:r>
          <a:r>
            <a:rPr lang="es-EC" sz="1600" kern="1200" dirty="0" smtClean="0">
              <a:solidFill>
                <a:schemeClr val="tx1"/>
              </a:solidFill>
            </a:rPr>
            <a:t>La máxima autoridad del GAD podrá autorizar traspasos de créditos disponibles dentro de una </a:t>
          </a:r>
          <a:r>
            <a:rPr lang="es-EC" sz="1600" b="1" kern="1200" dirty="0" smtClean="0">
              <a:solidFill>
                <a:schemeClr val="tx1"/>
              </a:solidFill>
            </a:rPr>
            <a:t>misma área</a:t>
          </a:r>
          <a:r>
            <a:rPr lang="es-EC" sz="1600" kern="1200" dirty="0" smtClean="0">
              <a:solidFill>
                <a:schemeClr val="tx1"/>
              </a:solidFill>
            </a:rPr>
            <a:t>, programa o subprograma, mediante informe del responsable financiero o a pedido de este, siempre que hayan disponibilidades. Traspasos de un área a otra debe autorizar el legislativo. (Prohibiciones)</a:t>
          </a:r>
          <a:endParaRPr lang="es-ES" sz="1600" kern="1200" dirty="0">
            <a:solidFill>
              <a:schemeClr val="tx1"/>
            </a:solidFill>
          </a:endParaRPr>
        </a:p>
      </dsp:txBody>
      <dsp:txXfrm>
        <a:off x="2245843" y="274651"/>
        <a:ext cx="7230587" cy="1130189"/>
      </dsp:txXfrm>
    </dsp:sp>
    <dsp:sp modelId="{E237FD53-21D2-4C7B-89CA-6C24C8CB73BB}">
      <dsp:nvSpPr>
        <dsp:cNvPr id="0" name=""/>
        <dsp:cNvSpPr/>
      </dsp:nvSpPr>
      <dsp:spPr>
        <a:xfrm>
          <a:off x="2245843" y="1666937"/>
          <a:ext cx="7206826" cy="1289134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solidFill>
                <a:schemeClr val="tx1"/>
              </a:solidFill>
            </a:rPr>
            <a:t>COOTAD Art. 259 </a:t>
          </a:r>
          <a:r>
            <a:rPr lang="es-EC" sz="1600" b="1" kern="1200" dirty="0" smtClean="0">
              <a:solidFill>
                <a:schemeClr val="tx1"/>
              </a:solidFill>
            </a:rPr>
            <a:t>Suplementos de créditos.-  </a:t>
          </a:r>
          <a:r>
            <a:rPr lang="es-EC" sz="1600" kern="1200" dirty="0" smtClean="0">
              <a:solidFill>
                <a:schemeClr val="tx1"/>
              </a:solidFill>
            </a:rPr>
            <a:t>se clasificarán en: créditos adicionales para servicios considerados en el presupuesto y créditos para nuevos servicios no considerados en el presupuesto, art 260 el ejecutivo solicita al legislativo en el segundo semestre, (condiciones)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245843" y="1666937"/>
        <a:ext cx="7206826" cy="1289134"/>
      </dsp:txXfrm>
    </dsp:sp>
    <dsp:sp modelId="{7266B1BE-7086-4D59-AF1B-683527C83318}">
      <dsp:nvSpPr>
        <dsp:cNvPr id="0" name=""/>
        <dsp:cNvSpPr/>
      </dsp:nvSpPr>
      <dsp:spPr>
        <a:xfrm>
          <a:off x="2245843" y="3218167"/>
          <a:ext cx="7234954" cy="2035783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solidFill>
                <a:schemeClr val="tx1"/>
              </a:solidFill>
            </a:rPr>
            <a:t>COOTAD Art. 261 </a:t>
          </a:r>
          <a:r>
            <a:rPr lang="es-EC" sz="1600" b="1" kern="1200" dirty="0" smtClean="0">
              <a:solidFill>
                <a:schemeClr val="tx1"/>
              </a:solidFill>
            </a:rPr>
            <a:t>Reducción de créditos.- </a:t>
          </a:r>
          <a:r>
            <a:rPr lang="es-EC" sz="1600" kern="1200" dirty="0" smtClean="0">
              <a:solidFill>
                <a:schemeClr val="tx1"/>
              </a:solidFill>
            </a:rPr>
            <a:t>Si en el curso del ejercicio financiero se comprobare que los ingresos efectivos tienden a ser inferiores a las cantidades asignadas en el presupuesto el legislativo del GAD, a petición del ejecutivo, y previo informe de la persona responsable de la unidad financiera, resolverá la reducción de las partidas de egresos que se estime convenientes, para mantener el equilibrio presupuestario.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245843" y="3218167"/>
        <a:ext cx="7234954" cy="203578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1306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241</a:t>
          </a:r>
        </a:p>
      </dsp:txBody>
      <dsp:txXfrm>
        <a:off x="43397" y="38279"/>
        <a:ext cx="2161156" cy="1230374"/>
      </dsp:txXfrm>
    </dsp:sp>
    <dsp:sp modelId="{7397A292-047C-44B1-9E63-DDB3D4663E84}">
      <dsp:nvSpPr>
        <dsp:cNvPr id="0" name=""/>
        <dsp:cNvSpPr/>
      </dsp:nvSpPr>
      <dsp:spPr>
        <a:xfrm>
          <a:off x="2466603" y="37598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466603" y="486980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1306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Asamblea Parroquial mediante resolución emite su conformidad con las prioridades definidas en el anteproyecto del presupuesto</a:t>
          </a:r>
          <a:endParaRPr lang="es-ES" sz="1300" kern="1200" dirty="0"/>
        </a:p>
      </dsp:txBody>
      <dsp:txXfrm>
        <a:off x="3176196" y="38279"/>
        <a:ext cx="2161156" cy="1230374"/>
      </dsp:txXfrm>
    </dsp:sp>
    <dsp:sp modelId="{1D0BB86B-EFED-46FB-8319-7915C57473E4}">
      <dsp:nvSpPr>
        <dsp:cNvPr id="0" name=""/>
        <dsp:cNvSpPr/>
      </dsp:nvSpPr>
      <dsp:spPr>
        <a:xfrm>
          <a:off x="5599403" y="37598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5599403" y="486980"/>
        <a:ext cx="332077" cy="332971"/>
      </dsp:txXfrm>
    </dsp:sp>
    <dsp:sp modelId="{B1969AB4-39CD-423E-B9DA-2F7927F19C09}">
      <dsp:nvSpPr>
        <dsp:cNvPr id="0" name=""/>
        <dsp:cNvSpPr/>
      </dsp:nvSpPr>
      <dsp:spPr>
        <a:xfrm>
          <a:off x="6270717" y="0"/>
          <a:ext cx="2237714" cy="1306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 </a:t>
          </a:r>
        </a:p>
      </dsp:txBody>
      <dsp:txXfrm>
        <a:off x="6308996" y="38279"/>
        <a:ext cx="2161156" cy="1230374"/>
      </dsp:txXfrm>
    </dsp:sp>
    <dsp:sp modelId="{35C9A06B-6DBD-4382-B773-1383E7D1C661}">
      <dsp:nvSpPr>
        <dsp:cNvPr id="0" name=""/>
        <dsp:cNvSpPr/>
      </dsp:nvSpPr>
      <dsp:spPr>
        <a:xfrm>
          <a:off x="8732202" y="37598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8732202" y="486980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1306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Junta Parroquial</a:t>
          </a:r>
          <a:endParaRPr lang="es-EC" sz="1300" kern="1200" dirty="0"/>
        </a:p>
      </dsp:txBody>
      <dsp:txXfrm>
        <a:off x="9441795" y="38279"/>
        <a:ext cx="2161156" cy="123037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ARTÍCULO, COOTAD</a:t>
          </a:r>
        </a:p>
      </dsp:txBody>
      <dsp:txXfrm>
        <a:off x="27910" y="22792"/>
        <a:ext cx="2192130" cy="732608"/>
      </dsp:txXfrm>
    </dsp:sp>
    <dsp:sp modelId="{7397A292-047C-44B1-9E63-DDB3D4663E84}">
      <dsp:nvSpPr>
        <dsp:cNvPr id="0" name=""/>
        <dsp:cNvSpPr/>
      </dsp:nvSpPr>
      <dsp:spPr>
        <a:xfrm>
          <a:off x="2466603" y="11161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2466603" y="222610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ACCIÓN</a:t>
          </a:r>
        </a:p>
      </dsp:txBody>
      <dsp:txXfrm>
        <a:off x="3160709" y="22792"/>
        <a:ext cx="2192130" cy="732608"/>
      </dsp:txXfrm>
    </dsp:sp>
    <dsp:sp modelId="{1D0BB86B-EFED-46FB-8319-7915C57473E4}">
      <dsp:nvSpPr>
        <dsp:cNvPr id="0" name=""/>
        <dsp:cNvSpPr/>
      </dsp:nvSpPr>
      <dsp:spPr>
        <a:xfrm>
          <a:off x="5599403" y="11161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5599403" y="222610"/>
        <a:ext cx="332077" cy="332971"/>
      </dsp:txXfrm>
    </dsp:sp>
    <dsp:sp modelId="{B1969AB4-39CD-423E-B9DA-2F7927F19C09}">
      <dsp:nvSpPr>
        <dsp:cNvPr id="0" name=""/>
        <dsp:cNvSpPr/>
      </dsp:nvSpPr>
      <dsp:spPr>
        <a:xfrm>
          <a:off x="6270717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100" kern="1200" dirty="0"/>
            <a:t>FECHA	</a:t>
          </a:r>
        </a:p>
      </dsp:txBody>
      <dsp:txXfrm>
        <a:off x="6293509" y="22792"/>
        <a:ext cx="2192130" cy="732608"/>
      </dsp:txXfrm>
    </dsp:sp>
    <dsp:sp modelId="{35C9A06B-6DBD-4382-B773-1383E7D1C661}">
      <dsp:nvSpPr>
        <dsp:cNvPr id="0" name=""/>
        <dsp:cNvSpPr/>
      </dsp:nvSpPr>
      <dsp:spPr>
        <a:xfrm>
          <a:off x="8732202" y="11161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8732202" y="222610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100" kern="1200" dirty="0"/>
            <a:t>RESPONSABLE</a:t>
          </a:r>
        </a:p>
      </dsp:txBody>
      <dsp:txXfrm>
        <a:off x="9426308" y="22792"/>
        <a:ext cx="2192130" cy="73260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94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241</a:t>
          </a:r>
        </a:p>
      </dsp:txBody>
      <dsp:txXfrm>
        <a:off x="32808" y="27690"/>
        <a:ext cx="2182334" cy="890010"/>
      </dsp:txXfrm>
    </dsp:sp>
    <dsp:sp modelId="{7397A292-047C-44B1-9E63-DDB3D4663E84}">
      <dsp:nvSpPr>
        <dsp:cNvPr id="0" name=""/>
        <dsp:cNvSpPr/>
      </dsp:nvSpPr>
      <dsp:spPr>
        <a:xfrm>
          <a:off x="2466603" y="195218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466603" y="306209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94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Se remite la resolución de la Asamblea Parroquial con el anteproyecto del presupuesto al legislativo</a:t>
          </a:r>
          <a:endParaRPr lang="es-ES" sz="1300" kern="1200" dirty="0"/>
        </a:p>
      </dsp:txBody>
      <dsp:txXfrm>
        <a:off x="3165607" y="27690"/>
        <a:ext cx="2182334" cy="890010"/>
      </dsp:txXfrm>
    </dsp:sp>
    <dsp:sp modelId="{1D0BB86B-EFED-46FB-8319-7915C57473E4}">
      <dsp:nvSpPr>
        <dsp:cNvPr id="0" name=""/>
        <dsp:cNvSpPr/>
      </dsp:nvSpPr>
      <dsp:spPr>
        <a:xfrm>
          <a:off x="5599403" y="195218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5599403" y="306209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94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 </a:t>
          </a:r>
        </a:p>
      </dsp:txBody>
      <dsp:txXfrm>
        <a:off x="6298407" y="27690"/>
        <a:ext cx="2182334" cy="890010"/>
      </dsp:txXfrm>
    </dsp:sp>
    <dsp:sp modelId="{3456CCCC-F021-4554-B380-60EA73851B78}">
      <dsp:nvSpPr>
        <dsp:cNvPr id="0" name=""/>
        <dsp:cNvSpPr/>
      </dsp:nvSpPr>
      <dsp:spPr>
        <a:xfrm>
          <a:off x="8732202" y="195218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8732202" y="306209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94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Ejecutivo  al legislativo</a:t>
          </a:r>
          <a:endParaRPr lang="es-EC" sz="1300" kern="1200" dirty="0"/>
        </a:p>
      </dsp:txBody>
      <dsp:txXfrm>
        <a:off x="9431206" y="27690"/>
        <a:ext cx="2182334" cy="89001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/>
            <a:t>242</a:t>
          </a:r>
        </a:p>
      </dsp:txBody>
      <dsp:txXfrm>
        <a:off x="22681" y="17563"/>
        <a:ext cx="2202588" cy="564531"/>
      </dsp:txXfrm>
    </dsp:sp>
    <dsp:sp modelId="{7397A292-047C-44B1-9E63-DDB3D4663E84}">
      <dsp:nvSpPr>
        <dsp:cNvPr id="0" name=""/>
        <dsp:cNvSpPr/>
      </dsp:nvSpPr>
      <dsp:spPr>
        <a:xfrm>
          <a:off x="24666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300" kern="1200"/>
        </a:p>
      </dsp:txBody>
      <dsp:txXfrm>
        <a:off x="2466603" y="133342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/>
            <a:t>Proyecto definitivo del presupuesto </a:t>
          </a:r>
        </a:p>
      </dsp:txBody>
      <dsp:txXfrm>
        <a:off x="3155480" y="17563"/>
        <a:ext cx="2202588" cy="564531"/>
      </dsp:txXfrm>
    </dsp:sp>
    <dsp:sp modelId="{1D0BB86B-EFED-46FB-8319-7915C57473E4}">
      <dsp:nvSpPr>
        <dsp:cNvPr id="0" name=""/>
        <dsp:cNvSpPr/>
      </dsp:nvSpPr>
      <dsp:spPr>
        <a:xfrm>
          <a:off x="55994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300" kern="1200"/>
        </a:p>
      </dsp:txBody>
      <dsp:txXfrm>
        <a:off x="5599403" y="133342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/>
            <a:t>hasta el 31 de octubre</a:t>
          </a:r>
        </a:p>
      </dsp:txBody>
      <dsp:txXfrm>
        <a:off x="6288280" y="17563"/>
        <a:ext cx="2202588" cy="564531"/>
      </dsp:txXfrm>
    </dsp:sp>
    <dsp:sp modelId="{3456CCCC-F021-4554-B380-60EA73851B78}">
      <dsp:nvSpPr>
        <dsp:cNvPr id="0" name=""/>
        <dsp:cNvSpPr/>
      </dsp:nvSpPr>
      <dsp:spPr>
        <a:xfrm>
          <a:off x="8732202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300" kern="1200"/>
        </a:p>
      </dsp:txBody>
      <dsp:txXfrm>
        <a:off x="8732202" y="133342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/>
            <a:t>Ejecutivo al legislativo</a:t>
          </a:r>
          <a:endParaRPr lang="es-EC" sz="1600" kern="1200" dirty="0"/>
        </a:p>
      </dsp:txBody>
      <dsp:txXfrm>
        <a:off x="9421079" y="17563"/>
        <a:ext cx="2202588" cy="56453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/>
            <a:t>244</a:t>
          </a:r>
        </a:p>
      </dsp:txBody>
      <dsp:txXfrm>
        <a:off x="22681" y="17563"/>
        <a:ext cx="2202588" cy="564531"/>
      </dsp:txXfrm>
    </dsp:sp>
    <dsp:sp modelId="{7397A292-047C-44B1-9E63-DDB3D4663E84}">
      <dsp:nvSpPr>
        <dsp:cNvPr id="0" name=""/>
        <dsp:cNvSpPr/>
      </dsp:nvSpPr>
      <dsp:spPr>
        <a:xfrm>
          <a:off x="24666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300" kern="1200"/>
        </a:p>
      </dsp:txBody>
      <dsp:txXfrm>
        <a:off x="2466603" y="133342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/>
            <a:t>Informe Comisión Legislativo </a:t>
          </a:r>
        </a:p>
      </dsp:txBody>
      <dsp:txXfrm>
        <a:off x="3155480" y="17563"/>
        <a:ext cx="2202588" cy="564531"/>
      </dsp:txXfrm>
    </dsp:sp>
    <dsp:sp modelId="{1D0BB86B-EFED-46FB-8319-7915C57473E4}">
      <dsp:nvSpPr>
        <dsp:cNvPr id="0" name=""/>
        <dsp:cNvSpPr/>
      </dsp:nvSpPr>
      <dsp:spPr>
        <a:xfrm>
          <a:off x="55994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300" kern="1200"/>
        </a:p>
      </dsp:txBody>
      <dsp:txXfrm>
        <a:off x="5599403" y="133342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/>
            <a:t>hasta el 20 de noviembre</a:t>
          </a:r>
        </a:p>
      </dsp:txBody>
      <dsp:txXfrm>
        <a:off x="6288280" y="17563"/>
        <a:ext cx="2202588" cy="564531"/>
      </dsp:txXfrm>
    </dsp:sp>
    <dsp:sp modelId="{3456CCCC-F021-4554-B380-60EA73851B78}">
      <dsp:nvSpPr>
        <dsp:cNvPr id="0" name=""/>
        <dsp:cNvSpPr/>
      </dsp:nvSpPr>
      <dsp:spPr>
        <a:xfrm>
          <a:off x="8732202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300" kern="1200"/>
        </a:p>
      </dsp:txBody>
      <dsp:txXfrm>
        <a:off x="8732202" y="133342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/>
            <a:t>Comisión de presupuestos </a:t>
          </a:r>
          <a:endParaRPr lang="es-EC" sz="1600" kern="1200" dirty="0"/>
        </a:p>
      </dsp:txBody>
      <dsp:txXfrm>
        <a:off x="9421079" y="17563"/>
        <a:ext cx="2202588" cy="56453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8069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249</a:t>
          </a:r>
        </a:p>
      </dsp:txBody>
      <dsp:txXfrm>
        <a:off x="28752" y="23634"/>
        <a:ext cx="2190446" cy="759666"/>
      </dsp:txXfrm>
    </dsp:sp>
    <dsp:sp modelId="{7397A292-047C-44B1-9E63-DDB3D4663E84}">
      <dsp:nvSpPr>
        <dsp:cNvPr id="0" name=""/>
        <dsp:cNvSpPr/>
      </dsp:nvSpPr>
      <dsp:spPr>
        <a:xfrm>
          <a:off x="2466603" y="125990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000" kern="1200"/>
        </a:p>
      </dsp:txBody>
      <dsp:txXfrm>
        <a:off x="2466603" y="236981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8069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Considerar 10% de ingresos no tributarios para grupos de atención prioritaria</a:t>
          </a:r>
        </a:p>
      </dsp:txBody>
      <dsp:txXfrm>
        <a:off x="3161551" y="23634"/>
        <a:ext cx="2190446" cy="759666"/>
      </dsp:txXfrm>
    </dsp:sp>
    <dsp:sp modelId="{1D0BB86B-EFED-46FB-8319-7915C57473E4}">
      <dsp:nvSpPr>
        <dsp:cNvPr id="0" name=""/>
        <dsp:cNvSpPr/>
      </dsp:nvSpPr>
      <dsp:spPr>
        <a:xfrm>
          <a:off x="5599403" y="125990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000" kern="1200"/>
        </a:p>
      </dsp:txBody>
      <dsp:txXfrm>
        <a:off x="5599403" y="236981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8069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200" kern="1200" dirty="0"/>
        </a:p>
      </dsp:txBody>
      <dsp:txXfrm>
        <a:off x="6294351" y="23634"/>
        <a:ext cx="2190446" cy="759666"/>
      </dsp:txXfrm>
    </dsp:sp>
    <dsp:sp modelId="{3456CCCC-F021-4554-B380-60EA73851B78}">
      <dsp:nvSpPr>
        <dsp:cNvPr id="0" name=""/>
        <dsp:cNvSpPr/>
      </dsp:nvSpPr>
      <dsp:spPr>
        <a:xfrm>
          <a:off x="8732202" y="125990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000" kern="1200"/>
        </a:p>
      </dsp:txBody>
      <dsp:txXfrm>
        <a:off x="8732202" y="236981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8069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Junta Parroquial</a:t>
          </a:r>
          <a:endParaRPr lang="es-EC" sz="1200" kern="1200" dirty="0"/>
        </a:p>
      </dsp:txBody>
      <dsp:txXfrm>
        <a:off x="9427150" y="23634"/>
        <a:ext cx="2190446" cy="75966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6775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245</a:t>
          </a:r>
        </a:p>
      </dsp:txBody>
      <dsp:txXfrm>
        <a:off x="24963" y="19845"/>
        <a:ext cx="2198024" cy="637869"/>
      </dsp:txXfrm>
    </dsp:sp>
    <dsp:sp modelId="{7397A292-047C-44B1-9E63-DDB3D4663E84}">
      <dsp:nvSpPr>
        <dsp:cNvPr id="0" name=""/>
        <dsp:cNvSpPr/>
      </dsp:nvSpPr>
      <dsp:spPr>
        <a:xfrm>
          <a:off x="2466603" y="61302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466603" y="172293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6775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Legislativo aprueba el presupuesto en dos sesiones</a:t>
          </a:r>
          <a:endParaRPr lang="es-ES" sz="1300" kern="1200" dirty="0"/>
        </a:p>
      </dsp:txBody>
      <dsp:txXfrm>
        <a:off x="3157762" y="19845"/>
        <a:ext cx="2198024" cy="637869"/>
      </dsp:txXfrm>
    </dsp:sp>
    <dsp:sp modelId="{1D0BB86B-EFED-46FB-8319-7915C57473E4}">
      <dsp:nvSpPr>
        <dsp:cNvPr id="0" name=""/>
        <dsp:cNvSpPr/>
      </dsp:nvSpPr>
      <dsp:spPr>
        <a:xfrm>
          <a:off x="5599403" y="61302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5599403" y="172293"/>
        <a:ext cx="332077" cy="332971"/>
      </dsp:txXfrm>
    </dsp:sp>
    <dsp:sp modelId="{B1969AB4-39CD-423E-B9DA-2F7927F19C09}">
      <dsp:nvSpPr>
        <dsp:cNvPr id="0" name=""/>
        <dsp:cNvSpPr/>
      </dsp:nvSpPr>
      <dsp:spPr>
        <a:xfrm>
          <a:off x="6270717" y="0"/>
          <a:ext cx="2237714" cy="6775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 hasta el 10 de diciembre</a:t>
          </a:r>
        </a:p>
      </dsp:txBody>
      <dsp:txXfrm>
        <a:off x="6290562" y="19845"/>
        <a:ext cx="2198024" cy="637869"/>
      </dsp:txXfrm>
    </dsp:sp>
    <dsp:sp modelId="{35C9A06B-6DBD-4382-B773-1383E7D1C661}">
      <dsp:nvSpPr>
        <dsp:cNvPr id="0" name=""/>
        <dsp:cNvSpPr/>
      </dsp:nvSpPr>
      <dsp:spPr>
        <a:xfrm>
          <a:off x="8732202" y="61302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8732202" y="172293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6775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Legislativo</a:t>
          </a:r>
          <a:endParaRPr lang="es-EC" sz="1300" kern="1200" dirty="0"/>
        </a:p>
      </dsp:txBody>
      <dsp:txXfrm>
        <a:off x="9423361" y="19845"/>
        <a:ext cx="2198024" cy="63786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ARTÍCULO, COOTAD</a:t>
          </a:r>
        </a:p>
      </dsp:txBody>
      <dsp:txXfrm>
        <a:off x="27910" y="22792"/>
        <a:ext cx="2192130" cy="732608"/>
      </dsp:txXfrm>
    </dsp:sp>
    <dsp:sp modelId="{7397A292-047C-44B1-9E63-DDB3D4663E84}">
      <dsp:nvSpPr>
        <dsp:cNvPr id="0" name=""/>
        <dsp:cNvSpPr/>
      </dsp:nvSpPr>
      <dsp:spPr>
        <a:xfrm>
          <a:off x="2466603" y="11161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2466603" y="222610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ACCIÓN</a:t>
          </a:r>
        </a:p>
      </dsp:txBody>
      <dsp:txXfrm>
        <a:off x="3160709" y="22792"/>
        <a:ext cx="2192130" cy="732608"/>
      </dsp:txXfrm>
    </dsp:sp>
    <dsp:sp modelId="{1D0BB86B-EFED-46FB-8319-7915C57473E4}">
      <dsp:nvSpPr>
        <dsp:cNvPr id="0" name=""/>
        <dsp:cNvSpPr/>
      </dsp:nvSpPr>
      <dsp:spPr>
        <a:xfrm>
          <a:off x="5599403" y="11161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5599403" y="222610"/>
        <a:ext cx="332077" cy="332971"/>
      </dsp:txXfrm>
    </dsp:sp>
    <dsp:sp modelId="{B1969AB4-39CD-423E-B9DA-2F7927F19C09}">
      <dsp:nvSpPr>
        <dsp:cNvPr id="0" name=""/>
        <dsp:cNvSpPr/>
      </dsp:nvSpPr>
      <dsp:spPr>
        <a:xfrm>
          <a:off x="6270717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100" kern="1200" dirty="0"/>
            <a:t>FECHA	</a:t>
          </a:r>
        </a:p>
      </dsp:txBody>
      <dsp:txXfrm>
        <a:off x="6293509" y="22792"/>
        <a:ext cx="2192130" cy="732608"/>
      </dsp:txXfrm>
    </dsp:sp>
    <dsp:sp modelId="{35C9A06B-6DBD-4382-B773-1383E7D1C661}">
      <dsp:nvSpPr>
        <dsp:cNvPr id="0" name=""/>
        <dsp:cNvSpPr/>
      </dsp:nvSpPr>
      <dsp:spPr>
        <a:xfrm>
          <a:off x="8732202" y="11161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8732202" y="222610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100" kern="1200" dirty="0"/>
            <a:t>RESPONSABLE</a:t>
          </a:r>
        </a:p>
      </dsp:txBody>
      <dsp:txXfrm>
        <a:off x="9426308" y="22792"/>
        <a:ext cx="2192130" cy="73260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94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/>
            <a:t>246</a:t>
          </a:r>
        </a:p>
      </dsp:txBody>
      <dsp:txXfrm>
        <a:off x="32808" y="27690"/>
        <a:ext cx="2182334" cy="890010"/>
      </dsp:txXfrm>
    </dsp:sp>
    <dsp:sp modelId="{7397A292-047C-44B1-9E63-DDB3D4663E84}">
      <dsp:nvSpPr>
        <dsp:cNvPr id="0" name=""/>
        <dsp:cNvSpPr/>
      </dsp:nvSpPr>
      <dsp:spPr>
        <a:xfrm>
          <a:off x="2466603" y="195218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466603" y="306209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94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/>
            <a:t>Legislativo no puede aumentar la estimación de ingresos salvo que se demuestre el aumento</a:t>
          </a:r>
          <a:endParaRPr lang="es-ES" sz="1400" kern="1200" dirty="0"/>
        </a:p>
      </dsp:txBody>
      <dsp:txXfrm>
        <a:off x="3165607" y="27690"/>
        <a:ext cx="2182334" cy="890010"/>
      </dsp:txXfrm>
    </dsp:sp>
    <dsp:sp modelId="{1D0BB86B-EFED-46FB-8319-7915C57473E4}">
      <dsp:nvSpPr>
        <dsp:cNvPr id="0" name=""/>
        <dsp:cNvSpPr/>
      </dsp:nvSpPr>
      <dsp:spPr>
        <a:xfrm>
          <a:off x="5599403" y="195218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5599403" y="306209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94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/>
            <a:t> </a:t>
          </a:r>
        </a:p>
      </dsp:txBody>
      <dsp:txXfrm>
        <a:off x="6298407" y="27690"/>
        <a:ext cx="2182334" cy="890010"/>
      </dsp:txXfrm>
    </dsp:sp>
    <dsp:sp modelId="{3456CCCC-F021-4554-B380-60EA73851B78}">
      <dsp:nvSpPr>
        <dsp:cNvPr id="0" name=""/>
        <dsp:cNvSpPr/>
      </dsp:nvSpPr>
      <dsp:spPr>
        <a:xfrm>
          <a:off x="8732202" y="195218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8732202" y="306209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94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/>
            <a:t>Legislativo</a:t>
          </a:r>
          <a:endParaRPr lang="es-EC" sz="1400" kern="1200" dirty="0"/>
        </a:p>
      </dsp:txBody>
      <dsp:txXfrm>
        <a:off x="9431206" y="27690"/>
        <a:ext cx="2182334" cy="89001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83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/>
            <a:t>247</a:t>
          </a:r>
        </a:p>
      </dsp:txBody>
      <dsp:txXfrm>
        <a:off x="29646" y="24528"/>
        <a:ext cx="2188658" cy="788383"/>
      </dsp:txXfrm>
    </dsp:sp>
    <dsp:sp modelId="{7397A292-047C-44B1-9E63-DDB3D4663E84}">
      <dsp:nvSpPr>
        <dsp:cNvPr id="0" name=""/>
        <dsp:cNvSpPr/>
      </dsp:nvSpPr>
      <dsp:spPr>
        <a:xfrm>
          <a:off x="2466603" y="141243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466603" y="252234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83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/>
            <a:t>Veto cuando las modificaciones son ilegales o inconvenientes</a:t>
          </a:r>
          <a:endParaRPr lang="es-ES" sz="1400" kern="1200" dirty="0"/>
        </a:p>
      </dsp:txBody>
      <dsp:txXfrm>
        <a:off x="3162445" y="24528"/>
        <a:ext cx="2188658" cy="788383"/>
      </dsp:txXfrm>
    </dsp:sp>
    <dsp:sp modelId="{1D0BB86B-EFED-46FB-8319-7915C57473E4}">
      <dsp:nvSpPr>
        <dsp:cNvPr id="0" name=""/>
        <dsp:cNvSpPr/>
      </dsp:nvSpPr>
      <dsp:spPr>
        <a:xfrm>
          <a:off x="5599403" y="141243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5599403" y="252234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83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/>
            <a:t>hasta el 15 de diciembre</a:t>
          </a:r>
        </a:p>
      </dsp:txBody>
      <dsp:txXfrm>
        <a:off x="6295245" y="24528"/>
        <a:ext cx="2188658" cy="788383"/>
      </dsp:txXfrm>
    </dsp:sp>
    <dsp:sp modelId="{3456CCCC-F021-4554-B380-60EA73851B78}">
      <dsp:nvSpPr>
        <dsp:cNvPr id="0" name=""/>
        <dsp:cNvSpPr/>
      </dsp:nvSpPr>
      <dsp:spPr>
        <a:xfrm>
          <a:off x="8732202" y="141243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8732202" y="252234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83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/>
            <a:t>Ejecutivo</a:t>
          </a:r>
          <a:endParaRPr lang="es-EC" sz="1400" kern="1200" dirty="0"/>
        </a:p>
      </dsp:txBody>
      <dsp:txXfrm>
        <a:off x="9428044" y="24528"/>
        <a:ext cx="2188658" cy="7883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6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235</a:t>
          </a:r>
        </a:p>
      </dsp:txBody>
      <dsp:txXfrm>
        <a:off x="21766" y="16648"/>
        <a:ext cx="2204418" cy="535120"/>
      </dsp:txXfrm>
    </dsp:sp>
    <dsp:sp modelId="{7397A292-047C-44B1-9E63-DDB3D4663E84}">
      <dsp:nvSpPr>
        <dsp:cNvPr id="0" name=""/>
        <dsp:cNvSpPr/>
      </dsp:nvSpPr>
      <dsp:spPr>
        <a:xfrm>
          <a:off x="2466603" y="673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2466603" y="117722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6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Estimación provisional de Ingresos</a:t>
          </a:r>
        </a:p>
      </dsp:txBody>
      <dsp:txXfrm>
        <a:off x="3154565" y="16648"/>
        <a:ext cx="2204418" cy="535120"/>
      </dsp:txXfrm>
    </dsp:sp>
    <dsp:sp modelId="{1D0BB86B-EFED-46FB-8319-7915C57473E4}">
      <dsp:nvSpPr>
        <dsp:cNvPr id="0" name=""/>
        <dsp:cNvSpPr/>
      </dsp:nvSpPr>
      <dsp:spPr>
        <a:xfrm>
          <a:off x="5599403" y="673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5599403" y="117722"/>
        <a:ext cx="332077" cy="332971"/>
      </dsp:txXfrm>
    </dsp:sp>
    <dsp:sp modelId="{B1969AB4-39CD-423E-B9DA-2F7927F19C09}">
      <dsp:nvSpPr>
        <dsp:cNvPr id="0" name=""/>
        <dsp:cNvSpPr/>
      </dsp:nvSpPr>
      <dsp:spPr>
        <a:xfrm>
          <a:off x="6270717" y="0"/>
          <a:ext cx="2237714" cy="56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500" kern="1200" dirty="0"/>
            <a:t>antes del 30 de julio</a:t>
          </a:r>
        </a:p>
      </dsp:txBody>
      <dsp:txXfrm>
        <a:off x="6287365" y="16648"/>
        <a:ext cx="2204418" cy="535120"/>
      </dsp:txXfrm>
    </dsp:sp>
    <dsp:sp modelId="{35C9A06B-6DBD-4382-B773-1383E7D1C661}">
      <dsp:nvSpPr>
        <dsp:cNvPr id="0" name=""/>
        <dsp:cNvSpPr/>
      </dsp:nvSpPr>
      <dsp:spPr>
        <a:xfrm>
          <a:off x="8732202" y="673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8732202" y="117722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68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Unidad financiera</a:t>
          </a:r>
          <a:endParaRPr lang="es-EC" sz="1500" kern="1200" dirty="0"/>
        </a:p>
      </dsp:txBody>
      <dsp:txXfrm>
        <a:off x="9420164" y="16648"/>
        <a:ext cx="2204418" cy="53512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247</a:t>
          </a:r>
        </a:p>
      </dsp:txBody>
      <dsp:txXfrm>
        <a:off x="22681" y="17563"/>
        <a:ext cx="2202588" cy="564531"/>
      </dsp:txXfrm>
    </dsp:sp>
    <dsp:sp modelId="{7397A292-047C-44B1-9E63-DDB3D4663E84}">
      <dsp:nvSpPr>
        <dsp:cNvPr id="0" name=""/>
        <dsp:cNvSpPr/>
      </dsp:nvSpPr>
      <dsp:spPr>
        <a:xfrm>
          <a:off x="24666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2466603" y="133342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Legislativo se pronuncia sobre el veto</a:t>
          </a:r>
        </a:p>
      </dsp:txBody>
      <dsp:txXfrm>
        <a:off x="3155480" y="17563"/>
        <a:ext cx="2202588" cy="564531"/>
      </dsp:txXfrm>
    </dsp:sp>
    <dsp:sp modelId="{1D0BB86B-EFED-46FB-8319-7915C57473E4}">
      <dsp:nvSpPr>
        <dsp:cNvPr id="0" name=""/>
        <dsp:cNvSpPr/>
      </dsp:nvSpPr>
      <dsp:spPr>
        <a:xfrm>
          <a:off x="55994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5599403" y="133342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500" kern="1200" dirty="0"/>
            <a:t>hasta el 20 de diciembre</a:t>
          </a:r>
        </a:p>
      </dsp:txBody>
      <dsp:txXfrm>
        <a:off x="6288280" y="17563"/>
        <a:ext cx="2202588" cy="564531"/>
      </dsp:txXfrm>
    </dsp:sp>
    <dsp:sp modelId="{3456CCCC-F021-4554-B380-60EA73851B78}">
      <dsp:nvSpPr>
        <dsp:cNvPr id="0" name=""/>
        <dsp:cNvSpPr/>
      </dsp:nvSpPr>
      <dsp:spPr>
        <a:xfrm>
          <a:off x="8732202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8732202" y="133342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Legislativo</a:t>
          </a:r>
          <a:endParaRPr lang="es-EC" sz="1500" kern="1200" dirty="0"/>
        </a:p>
      </dsp:txBody>
      <dsp:txXfrm>
        <a:off x="9421079" y="17563"/>
        <a:ext cx="2202588" cy="564531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625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248</a:t>
          </a:r>
        </a:p>
      </dsp:txBody>
      <dsp:txXfrm>
        <a:off x="23441" y="18323"/>
        <a:ext cx="2201068" cy="588952"/>
      </dsp:txXfrm>
    </dsp:sp>
    <dsp:sp modelId="{7397A292-047C-44B1-9E63-DDB3D4663E84}">
      <dsp:nvSpPr>
        <dsp:cNvPr id="0" name=""/>
        <dsp:cNvSpPr/>
      </dsp:nvSpPr>
      <dsp:spPr>
        <a:xfrm>
          <a:off x="2466603" y="35322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2466603" y="146313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625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Sanción del presupuesto aprobado</a:t>
          </a:r>
        </a:p>
      </dsp:txBody>
      <dsp:txXfrm>
        <a:off x="3156240" y="18323"/>
        <a:ext cx="2201068" cy="588952"/>
      </dsp:txXfrm>
    </dsp:sp>
    <dsp:sp modelId="{1D0BB86B-EFED-46FB-8319-7915C57473E4}">
      <dsp:nvSpPr>
        <dsp:cNvPr id="0" name=""/>
        <dsp:cNvSpPr/>
      </dsp:nvSpPr>
      <dsp:spPr>
        <a:xfrm>
          <a:off x="5599403" y="35322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5599403" y="146313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625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3 días plazo</a:t>
          </a:r>
          <a:endParaRPr lang="es-EC" sz="1500" kern="1200" dirty="0"/>
        </a:p>
      </dsp:txBody>
      <dsp:txXfrm>
        <a:off x="6289040" y="18323"/>
        <a:ext cx="2201068" cy="588952"/>
      </dsp:txXfrm>
    </dsp:sp>
    <dsp:sp modelId="{3456CCCC-F021-4554-B380-60EA73851B78}">
      <dsp:nvSpPr>
        <dsp:cNvPr id="0" name=""/>
        <dsp:cNvSpPr/>
      </dsp:nvSpPr>
      <dsp:spPr>
        <a:xfrm>
          <a:off x="8732202" y="35322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/>
        </a:p>
      </dsp:txBody>
      <dsp:txXfrm>
        <a:off x="8732202" y="146313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625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/>
            <a:t>Ejecutivo</a:t>
          </a:r>
          <a:endParaRPr lang="es-EC" sz="1500" kern="1200" dirty="0"/>
        </a:p>
      </dsp:txBody>
      <dsp:txXfrm>
        <a:off x="9421839" y="18323"/>
        <a:ext cx="2201068" cy="588952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625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248</a:t>
          </a:r>
        </a:p>
      </dsp:txBody>
      <dsp:txXfrm>
        <a:off x="23441" y="18323"/>
        <a:ext cx="2201068" cy="588952"/>
      </dsp:txXfrm>
    </dsp:sp>
    <dsp:sp modelId="{7397A292-047C-44B1-9E63-DDB3D4663E84}">
      <dsp:nvSpPr>
        <dsp:cNvPr id="0" name=""/>
        <dsp:cNvSpPr/>
      </dsp:nvSpPr>
      <dsp:spPr>
        <a:xfrm>
          <a:off x="2466603" y="35322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466603" y="146313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625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Presupuesto entra en vigencia indefectiblemente</a:t>
          </a:r>
          <a:endParaRPr lang="es-ES" sz="1300" kern="1200" dirty="0"/>
        </a:p>
      </dsp:txBody>
      <dsp:txXfrm>
        <a:off x="3156240" y="18323"/>
        <a:ext cx="2201068" cy="588952"/>
      </dsp:txXfrm>
    </dsp:sp>
    <dsp:sp modelId="{1D0BB86B-EFED-46FB-8319-7915C57473E4}">
      <dsp:nvSpPr>
        <dsp:cNvPr id="0" name=""/>
        <dsp:cNvSpPr/>
      </dsp:nvSpPr>
      <dsp:spPr>
        <a:xfrm>
          <a:off x="5599403" y="35322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5599403" y="146313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625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desde 1 de enero</a:t>
          </a:r>
          <a:endParaRPr lang="es-EC" sz="1300" kern="1200" dirty="0"/>
        </a:p>
      </dsp:txBody>
      <dsp:txXfrm>
        <a:off x="6289040" y="18323"/>
        <a:ext cx="2201068" cy="588952"/>
      </dsp:txXfrm>
    </dsp:sp>
    <dsp:sp modelId="{3456CCCC-F021-4554-B380-60EA73851B78}">
      <dsp:nvSpPr>
        <dsp:cNvPr id="0" name=""/>
        <dsp:cNvSpPr/>
      </dsp:nvSpPr>
      <dsp:spPr>
        <a:xfrm>
          <a:off x="8732202" y="35322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8732202" y="146313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625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Ejecutivo</a:t>
          </a:r>
          <a:endParaRPr lang="es-EC" sz="1300" kern="1200" dirty="0"/>
        </a:p>
      </dsp:txBody>
      <dsp:txXfrm>
        <a:off x="9421839" y="18323"/>
        <a:ext cx="2201068" cy="5889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ARTÍCULO, COOTAD</a:t>
          </a:r>
        </a:p>
      </dsp:txBody>
      <dsp:txXfrm>
        <a:off x="27910" y="22792"/>
        <a:ext cx="2192130" cy="732608"/>
      </dsp:txXfrm>
    </dsp:sp>
    <dsp:sp modelId="{7397A292-047C-44B1-9E63-DDB3D4663E84}">
      <dsp:nvSpPr>
        <dsp:cNvPr id="0" name=""/>
        <dsp:cNvSpPr/>
      </dsp:nvSpPr>
      <dsp:spPr>
        <a:xfrm>
          <a:off x="2466603" y="11161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2466603" y="222610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ACCIÓN</a:t>
          </a:r>
        </a:p>
      </dsp:txBody>
      <dsp:txXfrm>
        <a:off x="3160709" y="22792"/>
        <a:ext cx="2192130" cy="732608"/>
      </dsp:txXfrm>
    </dsp:sp>
    <dsp:sp modelId="{1D0BB86B-EFED-46FB-8319-7915C57473E4}">
      <dsp:nvSpPr>
        <dsp:cNvPr id="0" name=""/>
        <dsp:cNvSpPr/>
      </dsp:nvSpPr>
      <dsp:spPr>
        <a:xfrm>
          <a:off x="5599403" y="11161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5599403" y="222610"/>
        <a:ext cx="332077" cy="332971"/>
      </dsp:txXfrm>
    </dsp:sp>
    <dsp:sp modelId="{B1969AB4-39CD-423E-B9DA-2F7927F19C09}">
      <dsp:nvSpPr>
        <dsp:cNvPr id="0" name=""/>
        <dsp:cNvSpPr/>
      </dsp:nvSpPr>
      <dsp:spPr>
        <a:xfrm>
          <a:off x="6270717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100" kern="1200" dirty="0"/>
            <a:t>FECHA	</a:t>
          </a:r>
        </a:p>
      </dsp:txBody>
      <dsp:txXfrm>
        <a:off x="6293509" y="22792"/>
        <a:ext cx="2192130" cy="732608"/>
      </dsp:txXfrm>
    </dsp:sp>
    <dsp:sp modelId="{35C9A06B-6DBD-4382-B773-1383E7D1C661}">
      <dsp:nvSpPr>
        <dsp:cNvPr id="0" name=""/>
        <dsp:cNvSpPr/>
      </dsp:nvSpPr>
      <dsp:spPr>
        <a:xfrm>
          <a:off x="8732202" y="111619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>
        <a:off x="8732202" y="222610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7781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100" kern="1200" dirty="0"/>
            <a:t>RESPONSABLE</a:t>
          </a:r>
        </a:p>
      </dsp:txBody>
      <dsp:txXfrm>
        <a:off x="9426308" y="22792"/>
        <a:ext cx="2192130" cy="7326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467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236</a:t>
          </a:r>
        </a:p>
      </dsp:txBody>
      <dsp:txXfrm>
        <a:off x="21132" y="16014"/>
        <a:ext cx="2205686" cy="514716"/>
      </dsp:txXfrm>
    </dsp:sp>
    <dsp:sp modelId="{7397A292-047C-44B1-9E63-DDB3D4663E84}">
      <dsp:nvSpPr>
        <dsp:cNvPr id="0" name=""/>
        <dsp:cNvSpPr/>
      </dsp:nvSpPr>
      <dsp:spPr>
        <a:xfrm>
          <a:off x="2466603" y="0"/>
          <a:ext cx="474395" cy="5467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466603" y="109349"/>
        <a:ext cx="332077" cy="328046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467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Base de Cálculo para la estimación de los ingresos</a:t>
          </a:r>
          <a:endParaRPr lang="es-ES" sz="1300" kern="1200" dirty="0"/>
        </a:p>
      </dsp:txBody>
      <dsp:txXfrm>
        <a:off x="3153931" y="16014"/>
        <a:ext cx="2205686" cy="514716"/>
      </dsp:txXfrm>
    </dsp:sp>
    <dsp:sp modelId="{1D0BB86B-EFED-46FB-8319-7915C57473E4}">
      <dsp:nvSpPr>
        <dsp:cNvPr id="0" name=""/>
        <dsp:cNvSpPr/>
      </dsp:nvSpPr>
      <dsp:spPr>
        <a:xfrm>
          <a:off x="5599403" y="0"/>
          <a:ext cx="474395" cy="5467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5599403" y="109349"/>
        <a:ext cx="332077" cy="328046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5467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300" kern="1200" dirty="0"/>
        </a:p>
      </dsp:txBody>
      <dsp:txXfrm>
        <a:off x="6286731" y="16014"/>
        <a:ext cx="2205686" cy="514716"/>
      </dsp:txXfrm>
    </dsp:sp>
    <dsp:sp modelId="{3456CCCC-F021-4554-B380-60EA73851B78}">
      <dsp:nvSpPr>
        <dsp:cNvPr id="0" name=""/>
        <dsp:cNvSpPr/>
      </dsp:nvSpPr>
      <dsp:spPr>
        <a:xfrm>
          <a:off x="8732202" y="0"/>
          <a:ext cx="474395" cy="5467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8732202" y="109349"/>
        <a:ext cx="332077" cy="328046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467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Unidad financiera</a:t>
          </a:r>
          <a:endParaRPr lang="es-EC" sz="1300" kern="1200" dirty="0"/>
        </a:p>
      </dsp:txBody>
      <dsp:txXfrm>
        <a:off x="9419530" y="16014"/>
        <a:ext cx="2205686" cy="5147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237</a:t>
          </a:r>
        </a:p>
      </dsp:txBody>
      <dsp:txXfrm>
        <a:off x="22681" y="17563"/>
        <a:ext cx="2202588" cy="564531"/>
      </dsp:txXfrm>
    </dsp:sp>
    <dsp:sp modelId="{7397A292-047C-44B1-9E63-DDB3D4663E84}">
      <dsp:nvSpPr>
        <dsp:cNvPr id="0" name=""/>
        <dsp:cNvSpPr/>
      </dsp:nvSpPr>
      <dsp:spPr>
        <a:xfrm>
          <a:off x="24666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466603" y="133342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Cálculo definitivo de los ingresos - límite de gastos</a:t>
          </a:r>
        </a:p>
      </dsp:txBody>
      <dsp:txXfrm>
        <a:off x="3155480" y="17563"/>
        <a:ext cx="2202588" cy="564531"/>
      </dsp:txXfrm>
    </dsp:sp>
    <dsp:sp modelId="{1D0BB86B-EFED-46FB-8319-7915C57473E4}">
      <dsp:nvSpPr>
        <dsp:cNvPr id="0" name=""/>
        <dsp:cNvSpPr/>
      </dsp:nvSpPr>
      <dsp:spPr>
        <a:xfrm>
          <a:off x="55994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5599403" y="133342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hasta el 15 de agosto</a:t>
          </a:r>
        </a:p>
      </dsp:txBody>
      <dsp:txXfrm>
        <a:off x="6288280" y="17563"/>
        <a:ext cx="2202588" cy="564531"/>
      </dsp:txXfrm>
    </dsp:sp>
    <dsp:sp modelId="{3456CCCC-F021-4554-B380-60EA73851B78}">
      <dsp:nvSpPr>
        <dsp:cNvPr id="0" name=""/>
        <dsp:cNvSpPr/>
      </dsp:nvSpPr>
      <dsp:spPr>
        <a:xfrm>
          <a:off x="8732202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8732202" y="133342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/>
            <a:t>Ejecutivo local con asesoría del financiero</a:t>
          </a:r>
        </a:p>
      </dsp:txBody>
      <dsp:txXfrm>
        <a:off x="9421079" y="17563"/>
        <a:ext cx="2202588" cy="5645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/>
            <a:t>238</a:t>
          </a:r>
        </a:p>
      </dsp:txBody>
      <dsp:txXfrm>
        <a:off x="22681" y="17563"/>
        <a:ext cx="2202588" cy="564531"/>
      </dsp:txXfrm>
    </dsp:sp>
    <dsp:sp modelId="{7397A292-047C-44B1-9E63-DDB3D4663E84}">
      <dsp:nvSpPr>
        <dsp:cNvPr id="0" name=""/>
        <dsp:cNvSpPr/>
      </dsp:nvSpPr>
      <dsp:spPr>
        <a:xfrm>
          <a:off x="24666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>
        <a:off x="2466603" y="133342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900" kern="1200" dirty="0"/>
            <a:t>Asamblea Parroquial, priorización de </a:t>
          </a:r>
          <a:r>
            <a:rPr lang="es-EC" sz="900" kern="1200" dirty="0" smtClean="0"/>
            <a:t>gastos, los ingresos definitivos  insumo para la definición participativa</a:t>
          </a:r>
          <a:endParaRPr lang="es-ES" sz="900" kern="1200" dirty="0"/>
        </a:p>
      </dsp:txBody>
      <dsp:txXfrm>
        <a:off x="3155480" y="17563"/>
        <a:ext cx="2202588" cy="564531"/>
      </dsp:txXfrm>
    </dsp:sp>
    <dsp:sp modelId="{1D0BB86B-EFED-46FB-8319-7915C57473E4}">
      <dsp:nvSpPr>
        <dsp:cNvPr id="0" name=""/>
        <dsp:cNvSpPr/>
      </dsp:nvSpPr>
      <dsp:spPr>
        <a:xfrm>
          <a:off x="55994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>
        <a:off x="5599403" y="133342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900" kern="1200" dirty="0"/>
        </a:p>
      </dsp:txBody>
      <dsp:txXfrm>
        <a:off x="6288280" y="17563"/>
        <a:ext cx="2202588" cy="564531"/>
      </dsp:txXfrm>
    </dsp:sp>
    <dsp:sp modelId="{3456CCCC-F021-4554-B380-60EA73851B78}">
      <dsp:nvSpPr>
        <dsp:cNvPr id="0" name=""/>
        <dsp:cNvSpPr/>
      </dsp:nvSpPr>
      <dsp:spPr>
        <a:xfrm>
          <a:off x="8732202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/>
        </a:p>
      </dsp:txBody>
      <dsp:txXfrm>
        <a:off x="8732202" y="133342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/>
            <a:t>Junta Parroquial</a:t>
          </a:r>
          <a:endParaRPr lang="es-EC" sz="900" kern="1200" dirty="0"/>
        </a:p>
      </dsp:txBody>
      <dsp:txXfrm>
        <a:off x="9421079" y="17563"/>
        <a:ext cx="2202588" cy="5645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233</a:t>
          </a:r>
        </a:p>
      </dsp:txBody>
      <dsp:txXfrm>
        <a:off x="22681" y="17563"/>
        <a:ext cx="2202588" cy="564531"/>
      </dsp:txXfrm>
    </dsp:sp>
    <dsp:sp modelId="{7397A292-047C-44B1-9E63-DDB3D4663E84}">
      <dsp:nvSpPr>
        <dsp:cNvPr id="0" name=""/>
        <dsp:cNvSpPr/>
      </dsp:nvSpPr>
      <dsp:spPr>
        <a:xfrm>
          <a:off x="24666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2466603" y="133342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100" kern="1200" dirty="0"/>
            <a:t>Plan Operativo </a:t>
          </a:r>
          <a:r>
            <a:rPr lang="es-EC" sz="1100" kern="1200" dirty="0" smtClean="0"/>
            <a:t>Anual  </a:t>
          </a:r>
          <a:r>
            <a:rPr lang="es-EC" sz="1100" kern="1200" dirty="0"/>
            <a:t>y su </a:t>
          </a:r>
          <a:r>
            <a:rPr lang="es-EC" sz="1100" kern="1200" dirty="0" smtClean="0"/>
            <a:t>presupuesto conforme a lo priorizado</a:t>
          </a:r>
          <a:endParaRPr lang="es-ES" sz="1100" kern="1200" dirty="0"/>
        </a:p>
      </dsp:txBody>
      <dsp:txXfrm>
        <a:off x="3155480" y="17563"/>
        <a:ext cx="2202588" cy="564531"/>
      </dsp:txXfrm>
    </dsp:sp>
    <dsp:sp modelId="{1D0BB86B-EFED-46FB-8319-7915C57473E4}">
      <dsp:nvSpPr>
        <dsp:cNvPr id="0" name=""/>
        <dsp:cNvSpPr/>
      </dsp:nvSpPr>
      <dsp:spPr>
        <a:xfrm>
          <a:off x="55994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5599403" y="133342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100" kern="1200" dirty="0"/>
            <a:t>antes del 10 de septiembre</a:t>
          </a:r>
        </a:p>
      </dsp:txBody>
      <dsp:txXfrm>
        <a:off x="6288280" y="17563"/>
        <a:ext cx="2202588" cy="564531"/>
      </dsp:txXfrm>
    </dsp:sp>
    <dsp:sp modelId="{3456CCCC-F021-4554-B380-60EA73851B78}">
      <dsp:nvSpPr>
        <dsp:cNvPr id="0" name=""/>
        <dsp:cNvSpPr/>
      </dsp:nvSpPr>
      <dsp:spPr>
        <a:xfrm>
          <a:off x="8732202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8732202" y="133342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Dependencias del GAD Parroquial</a:t>
          </a:r>
          <a:endParaRPr lang="es-EC" sz="1100" kern="1200" dirty="0"/>
        </a:p>
      </dsp:txBody>
      <dsp:txXfrm>
        <a:off x="9421079" y="17563"/>
        <a:ext cx="2202588" cy="56453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239</a:t>
          </a:r>
        </a:p>
      </dsp:txBody>
      <dsp:txXfrm>
        <a:off x="22681" y="17563"/>
        <a:ext cx="2202588" cy="564531"/>
      </dsp:txXfrm>
    </dsp:sp>
    <dsp:sp modelId="{7397A292-047C-44B1-9E63-DDB3D4663E84}">
      <dsp:nvSpPr>
        <dsp:cNvPr id="0" name=""/>
        <dsp:cNvSpPr/>
      </dsp:nvSpPr>
      <dsp:spPr>
        <a:xfrm>
          <a:off x="24666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2466603" y="133342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Programas, subprogramas y </a:t>
          </a:r>
          <a:r>
            <a:rPr lang="es-ES" sz="1100" u="sng" kern="1200" dirty="0" smtClean="0"/>
            <a:t>proyectos</a:t>
          </a:r>
          <a:r>
            <a:rPr lang="es-ES" sz="1100" kern="1200" dirty="0" smtClean="0"/>
            <a:t> (actividades)</a:t>
          </a:r>
          <a:endParaRPr lang="es-ES" sz="1100" kern="1200" dirty="0"/>
        </a:p>
      </dsp:txBody>
      <dsp:txXfrm>
        <a:off x="3155480" y="17563"/>
        <a:ext cx="2202588" cy="564531"/>
      </dsp:txXfrm>
    </dsp:sp>
    <dsp:sp modelId="{1D0BB86B-EFED-46FB-8319-7915C57473E4}">
      <dsp:nvSpPr>
        <dsp:cNvPr id="0" name=""/>
        <dsp:cNvSpPr/>
      </dsp:nvSpPr>
      <dsp:spPr>
        <a:xfrm>
          <a:off x="55994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5599403" y="133342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100" kern="1200" dirty="0" smtClean="0"/>
            <a:t>hasta </a:t>
          </a:r>
          <a:r>
            <a:rPr lang="es-EC" sz="1100" kern="1200" dirty="0"/>
            <a:t>el 30 de septiembre</a:t>
          </a:r>
        </a:p>
      </dsp:txBody>
      <dsp:txXfrm>
        <a:off x="6288280" y="17563"/>
        <a:ext cx="2202588" cy="564531"/>
      </dsp:txXfrm>
    </dsp:sp>
    <dsp:sp modelId="{3456CCCC-F021-4554-B380-60EA73851B78}">
      <dsp:nvSpPr>
        <dsp:cNvPr id="0" name=""/>
        <dsp:cNvSpPr/>
      </dsp:nvSpPr>
      <dsp:spPr>
        <a:xfrm>
          <a:off x="8732202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8732202" y="133342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100" kern="1200" dirty="0"/>
            <a:t>Dependencias del GAD Parroquial a Unidad Financiera</a:t>
          </a:r>
        </a:p>
      </dsp:txBody>
      <dsp:txXfrm>
        <a:off x="9421079" y="17563"/>
        <a:ext cx="2202588" cy="56453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0609C-CF7B-4B57-8FC8-84585B9DE5D1}">
      <dsp:nvSpPr>
        <dsp:cNvPr id="0" name=""/>
        <dsp:cNvSpPr/>
      </dsp:nvSpPr>
      <dsp:spPr>
        <a:xfrm>
          <a:off x="5118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/>
            <a:t>240</a:t>
          </a:r>
        </a:p>
      </dsp:txBody>
      <dsp:txXfrm>
        <a:off x="22681" y="17563"/>
        <a:ext cx="2202588" cy="564531"/>
      </dsp:txXfrm>
    </dsp:sp>
    <dsp:sp modelId="{7397A292-047C-44B1-9E63-DDB3D4663E84}">
      <dsp:nvSpPr>
        <dsp:cNvPr id="0" name=""/>
        <dsp:cNvSpPr/>
      </dsp:nvSpPr>
      <dsp:spPr>
        <a:xfrm>
          <a:off x="24666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466603" y="133342"/>
        <a:ext cx="332077" cy="332971"/>
      </dsp:txXfrm>
    </dsp:sp>
    <dsp:sp modelId="{CEA2E59F-C14B-470A-A2A1-D81DAC33A635}">
      <dsp:nvSpPr>
        <dsp:cNvPr id="0" name=""/>
        <dsp:cNvSpPr/>
      </dsp:nvSpPr>
      <dsp:spPr>
        <a:xfrm>
          <a:off x="31379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Anteproyecto del presupuesto (estructura)</a:t>
          </a:r>
          <a:endParaRPr lang="es-ES" sz="1400" kern="1200" dirty="0"/>
        </a:p>
      </dsp:txBody>
      <dsp:txXfrm>
        <a:off x="3155480" y="17563"/>
        <a:ext cx="2202588" cy="564531"/>
      </dsp:txXfrm>
    </dsp:sp>
    <dsp:sp modelId="{1D0BB86B-EFED-46FB-8319-7915C57473E4}">
      <dsp:nvSpPr>
        <dsp:cNvPr id="0" name=""/>
        <dsp:cNvSpPr/>
      </dsp:nvSpPr>
      <dsp:spPr>
        <a:xfrm>
          <a:off x="5599403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5599403" y="133342"/>
        <a:ext cx="332077" cy="332971"/>
      </dsp:txXfrm>
    </dsp:sp>
    <dsp:sp modelId="{126D71F9-028C-437B-977A-5E2084FE741E}">
      <dsp:nvSpPr>
        <dsp:cNvPr id="0" name=""/>
        <dsp:cNvSpPr/>
      </dsp:nvSpPr>
      <dsp:spPr>
        <a:xfrm>
          <a:off x="6270717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hasta el 20 de octubre</a:t>
          </a:r>
          <a:endParaRPr lang="es-EC" sz="1400" kern="1200" dirty="0"/>
        </a:p>
      </dsp:txBody>
      <dsp:txXfrm>
        <a:off x="6288280" y="17563"/>
        <a:ext cx="2202588" cy="564531"/>
      </dsp:txXfrm>
    </dsp:sp>
    <dsp:sp modelId="{3456CCCC-F021-4554-B380-60EA73851B78}">
      <dsp:nvSpPr>
        <dsp:cNvPr id="0" name=""/>
        <dsp:cNvSpPr/>
      </dsp:nvSpPr>
      <dsp:spPr>
        <a:xfrm>
          <a:off x="8732202" y="22351"/>
          <a:ext cx="474395" cy="5549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8732202" y="133342"/>
        <a:ext cx="332077" cy="332971"/>
      </dsp:txXfrm>
    </dsp:sp>
    <dsp:sp modelId="{56D7B0DB-5557-49B4-8C47-2818DBEB4B93}">
      <dsp:nvSpPr>
        <dsp:cNvPr id="0" name=""/>
        <dsp:cNvSpPr/>
      </dsp:nvSpPr>
      <dsp:spPr>
        <a:xfrm>
          <a:off x="9403516" y="0"/>
          <a:ext cx="2237714" cy="5996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/>
            <a:t>Unidad financiera</a:t>
          </a:r>
          <a:endParaRPr lang="es-EC" sz="1400" kern="1200" dirty="0"/>
        </a:p>
      </dsp:txBody>
      <dsp:txXfrm>
        <a:off x="9421079" y="17563"/>
        <a:ext cx="2202588" cy="564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8/28/2025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4.xml"/><Relationship Id="rId18" Type="http://schemas.openxmlformats.org/officeDocument/2006/relationships/diagramLayout" Target="../diagrams/layout5.xml"/><Relationship Id="rId26" Type="http://schemas.microsoft.com/office/2007/relationships/diagramDrawing" Target="../diagrams/drawing6.xml"/><Relationship Id="rId39" Type="http://schemas.openxmlformats.org/officeDocument/2006/relationships/diagramQuickStyle" Target="../diagrams/quickStyle9.xml"/><Relationship Id="rId21" Type="http://schemas.microsoft.com/office/2007/relationships/diagramDrawing" Target="../diagrams/drawing5.xml"/><Relationship Id="rId34" Type="http://schemas.openxmlformats.org/officeDocument/2006/relationships/diagramQuickStyle" Target="../diagrams/quickStyle8.xml"/><Relationship Id="rId42" Type="http://schemas.openxmlformats.org/officeDocument/2006/relationships/image" Target="../media/image7.png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20" Type="http://schemas.openxmlformats.org/officeDocument/2006/relationships/diagramColors" Target="../diagrams/colors5.xml"/><Relationship Id="rId29" Type="http://schemas.openxmlformats.org/officeDocument/2006/relationships/diagramQuickStyle" Target="../diagrams/quickStyle7.xml"/><Relationship Id="rId41" Type="http://schemas.microsoft.com/office/2007/relationships/diagramDrawing" Target="../diagrams/drawing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24" Type="http://schemas.openxmlformats.org/officeDocument/2006/relationships/diagramQuickStyle" Target="../diagrams/quickStyle6.xml"/><Relationship Id="rId32" Type="http://schemas.openxmlformats.org/officeDocument/2006/relationships/diagramData" Target="../diagrams/data8.xml"/><Relationship Id="rId37" Type="http://schemas.openxmlformats.org/officeDocument/2006/relationships/diagramData" Target="../diagrams/data9.xml"/><Relationship Id="rId40" Type="http://schemas.openxmlformats.org/officeDocument/2006/relationships/diagramColors" Target="../diagrams/colors9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23" Type="http://schemas.openxmlformats.org/officeDocument/2006/relationships/diagramLayout" Target="../diagrams/layout6.xml"/><Relationship Id="rId28" Type="http://schemas.openxmlformats.org/officeDocument/2006/relationships/diagramLayout" Target="../diagrams/layout7.xml"/><Relationship Id="rId36" Type="http://schemas.microsoft.com/office/2007/relationships/diagramDrawing" Target="../diagrams/drawing8.xml"/><Relationship Id="rId10" Type="http://schemas.openxmlformats.org/officeDocument/2006/relationships/diagramColors" Target="../diagrams/colors3.xml"/><Relationship Id="rId19" Type="http://schemas.openxmlformats.org/officeDocument/2006/relationships/diagramQuickStyle" Target="../diagrams/quickStyle5.xml"/><Relationship Id="rId31" Type="http://schemas.microsoft.com/office/2007/relationships/diagramDrawing" Target="../diagrams/drawing7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Relationship Id="rId22" Type="http://schemas.openxmlformats.org/officeDocument/2006/relationships/diagramData" Target="../diagrams/data6.xml"/><Relationship Id="rId27" Type="http://schemas.openxmlformats.org/officeDocument/2006/relationships/diagramData" Target="../diagrams/data7.xml"/><Relationship Id="rId30" Type="http://schemas.openxmlformats.org/officeDocument/2006/relationships/diagramColors" Target="../diagrams/colors7.xml"/><Relationship Id="rId35" Type="http://schemas.openxmlformats.org/officeDocument/2006/relationships/diagramColors" Target="../diagrams/colors8.xml"/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12" Type="http://schemas.openxmlformats.org/officeDocument/2006/relationships/diagramData" Target="../diagrams/data4.xml"/><Relationship Id="rId17" Type="http://schemas.openxmlformats.org/officeDocument/2006/relationships/diagramData" Target="../diagrams/data5.xml"/><Relationship Id="rId25" Type="http://schemas.openxmlformats.org/officeDocument/2006/relationships/diagramColors" Target="../diagrams/colors6.xml"/><Relationship Id="rId33" Type="http://schemas.openxmlformats.org/officeDocument/2006/relationships/diagramLayout" Target="../diagrams/layout8.xml"/><Relationship Id="rId38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13" Type="http://schemas.openxmlformats.org/officeDocument/2006/relationships/diagramLayout" Target="../diagrams/layout12.xml"/><Relationship Id="rId18" Type="http://schemas.openxmlformats.org/officeDocument/2006/relationships/diagramLayout" Target="../diagrams/layout13.xml"/><Relationship Id="rId26" Type="http://schemas.microsoft.com/office/2007/relationships/diagramDrawing" Target="../diagrams/drawing14.xml"/><Relationship Id="rId3" Type="http://schemas.openxmlformats.org/officeDocument/2006/relationships/diagramLayout" Target="../diagrams/layout10.xml"/><Relationship Id="rId21" Type="http://schemas.microsoft.com/office/2007/relationships/diagramDrawing" Target="../diagrams/drawing13.xml"/><Relationship Id="rId7" Type="http://schemas.openxmlformats.org/officeDocument/2006/relationships/diagramData" Target="../diagrams/data11.xml"/><Relationship Id="rId12" Type="http://schemas.openxmlformats.org/officeDocument/2006/relationships/diagramData" Target="../diagrams/data12.xml"/><Relationship Id="rId17" Type="http://schemas.openxmlformats.org/officeDocument/2006/relationships/diagramData" Target="../diagrams/data13.xml"/><Relationship Id="rId25" Type="http://schemas.openxmlformats.org/officeDocument/2006/relationships/diagramColors" Target="../diagrams/colors14.xml"/><Relationship Id="rId2" Type="http://schemas.openxmlformats.org/officeDocument/2006/relationships/diagramData" Target="../diagrams/data10.xml"/><Relationship Id="rId16" Type="http://schemas.microsoft.com/office/2007/relationships/diagramDrawing" Target="../diagrams/drawing12.xml"/><Relationship Id="rId20" Type="http://schemas.openxmlformats.org/officeDocument/2006/relationships/diagramColors" Target="../diagrams/colors13.xml"/><Relationship Id="rId29" Type="http://schemas.openxmlformats.org/officeDocument/2006/relationships/diagramQuickStyle" Target="../diagrams/quickStyle1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24" Type="http://schemas.openxmlformats.org/officeDocument/2006/relationships/diagramQuickStyle" Target="../diagrams/quickStyle14.xml"/><Relationship Id="rId32" Type="http://schemas.openxmlformats.org/officeDocument/2006/relationships/image" Target="../media/image7.png"/><Relationship Id="rId5" Type="http://schemas.openxmlformats.org/officeDocument/2006/relationships/diagramColors" Target="../diagrams/colors10.xml"/><Relationship Id="rId15" Type="http://schemas.openxmlformats.org/officeDocument/2006/relationships/diagramColors" Target="../diagrams/colors12.xml"/><Relationship Id="rId23" Type="http://schemas.openxmlformats.org/officeDocument/2006/relationships/diagramLayout" Target="../diagrams/layout14.xml"/><Relationship Id="rId28" Type="http://schemas.openxmlformats.org/officeDocument/2006/relationships/diagramLayout" Target="../diagrams/layout15.xml"/><Relationship Id="rId10" Type="http://schemas.openxmlformats.org/officeDocument/2006/relationships/diagramColors" Target="../diagrams/colors11.xml"/><Relationship Id="rId19" Type="http://schemas.openxmlformats.org/officeDocument/2006/relationships/diagramQuickStyle" Target="../diagrams/quickStyle13.xml"/><Relationship Id="rId31" Type="http://schemas.microsoft.com/office/2007/relationships/diagramDrawing" Target="../diagrams/drawing15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Relationship Id="rId14" Type="http://schemas.openxmlformats.org/officeDocument/2006/relationships/diagramQuickStyle" Target="../diagrams/quickStyle12.xml"/><Relationship Id="rId22" Type="http://schemas.openxmlformats.org/officeDocument/2006/relationships/diagramData" Target="../diagrams/data14.xml"/><Relationship Id="rId27" Type="http://schemas.openxmlformats.org/officeDocument/2006/relationships/diagramData" Target="../diagrams/data15.xml"/><Relationship Id="rId30" Type="http://schemas.openxmlformats.org/officeDocument/2006/relationships/diagramColors" Target="../diagrams/colors15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18.xml"/><Relationship Id="rId18" Type="http://schemas.openxmlformats.org/officeDocument/2006/relationships/diagramLayout" Target="../diagrams/layout19.xml"/><Relationship Id="rId26" Type="http://schemas.microsoft.com/office/2007/relationships/diagramDrawing" Target="../diagrams/drawing20.xml"/><Relationship Id="rId21" Type="http://schemas.microsoft.com/office/2007/relationships/diagramDrawing" Target="../diagrams/drawing19.xml"/><Relationship Id="rId34" Type="http://schemas.openxmlformats.org/officeDocument/2006/relationships/diagramLayout" Target="../diagrams/layout22.xml"/><Relationship Id="rId7" Type="http://schemas.openxmlformats.org/officeDocument/2006/relationships/diagramData" Target="../diagrams/data17.xml"/><Relationship Id="rId12" Type="http://schemas.openxmlformats.org/officeDocument/2006/relationships/diagramData" Target="../diagrams/data18.xml"/><Relationship Id="rId17" Type="http://schemas.openxmlformats.org/officeDocument/2006/relationships/diagramData" Target="../diagrams/data19.xml"/><Relationship Id="rId25" Type="http://schemas.openxmlformats.org/officeDocument/2006/relationships/diagramColors" Target="../diagrams/colors20.xml"/><Relationship Id="rId33" Type="http://schemas.openxmlformats.org/officeDocument/2006/relationships/diagramData" Target="../diagrams/data22.xml"/><Relationship Id="rId2" Type="http://schemas.openxmlformats.org/officeDocument/2006/relationships/diagramData" Target="../diagrams/data16.xml"/><Relationship Id="rId16" Type="http://schemas.microsoft.com/office/2007/relationships/diagramDrawing" Target="../diagrams/drawing18.xml"/><Relationship Id="rId20" Type="http://schemas.openxmlformats.org/officeDocument/2006/relationships/diagramColors" Target="../diagrams/colors19.xml"/><Relationship Id="rId29" Type="http://schemas.openxmlformats.org/officeDocument/2006/relationships/diagramQuickStyle" Target="../diagrams/quickStyle2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24" Type="http://schemas.openxmlformats.org/officeDocument/2006/relationships/diagramQuickStyle" Target="../diagrams/quickStyle20.xml"/><Relationship Id="rId32" Type="http://schemas.openxmlformats.org/officeDocument/2006/relationships/image" Target="../media/image7.png"/><Relationship Id="rId37" Type="http://schemas.microsoft.com/office/2007/relationships/diagramDrawing" Target="../diagrams/drawing22.xml"/><Relationship Id="rId5" Type="http://schemas.openxmlformats.org/officeDocument/2006/relationships/diagramColors" Target="../diagrams/colors16.xml"/><Relationship Id="rId15" Type="http://schemas.openxmlformats.org/officeDocument/2006/relationships/diagramColors" Target="../diagrams/colors18.xml"/><Relationship Id="rId23" Type="http://schemas.openxmlformats.org/officeDocument/2006/relationships/diagramLayout" Target="../diagrams/layout20.xml"/><Relationship Id="rId28" Type="http://schemas.openxmlformats.org/officeDocument/2006/relationships/diagramLayout" Target="../diagrams/layout21.xml"/><Relationship Id="rId36" Type="http://schemas.openxmlformats.org/officeDocument/2006/relationships/diagramColors" Target="../diagrams/colors22.xml"/><Relationship Id="rId10" Type="http://schemas.openxmlformats.org/officeDocument/2006/relationships/diagramColors" Target="../diagrams/colors17.xml"/><Relationship Id="rId19" Type="http://schemas.openxmlformats.org/officeDocument/2006/relationships/diagramQuickStyle" Target="../diagrams/quickStyle19.xml"/><Relationship Id="rId31" Type="http://schemas.microsoft.com/office/2007/relationships/diagramDrawing" Target="../diagrams/drawing21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Relationship Id="rId14" Type="http://schemas.openxmlformats.org/officeDocument/2006/relationships/diagramQuickStyle" Target="../diagrams/quickStyle18.xml"/><Relationship Id="rId22" Type="http://schemas.openxmlformats.org/officeDocument/2006/relationships/diagramData" Target="../diagrams/data20.xml"/><Relationship Id="rId27" Type="http://schemas.openxmlformats.org/officeDocument/2006/relationships/diagramData" Target="../diagrams/data21.xml"/><Relationship Id="rId30" Type="http://schemas.openxmlformats.org/officeDocument/2006/relationships/diagramColors" Target="../diagrams/colors21.xml"/><Relationship Id="rId35" Type="http://schemas.openxmlformats.org/officeDocument/2006/relationships/diagramQuickStyle" Target="../diagrams/quickStyle22.xml"/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C" dirty="0" smtClean="0"/>
              <a:t>PRESUPUESTO </a:t>
            </a:r>
            <a:r>
              <a:rPr lang="es-EC" dirty="0" err="1" smtClean="0"/>
              <a:t>gad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109" y="4677448"/>
            <a:ext cx="2712720" cy="1573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088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23663"/>
          </a:xfrm>
        </p:spPr>
        <p:txBody>
          <a:bodyPr>
            <a:normAutofit fontScale="90000"/>
          </a:bodyPr>
          <a:lstStyle/>
          <a:p>
            <a:r>
              <a:rPr lang="es-EC" dirty="0" smtClean="0"/>
              <a:t>REFORMA DEL PRESUPUESTO</a:t>
            </a:r>
            <a:endParaRPr lang="en-US" dirty="0"/>
          </a:p>
        </p:txBody>
      </p:sp>
      <p:graphicFrame>
        <p:nvGraphicFramePr>
          <p:cNvPr id="4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6155838"/>
              </p:ext>
            </p:extLst>
          </p:nvPr>
        </p:nvGraphicFramePr>
        <p:xfrm>
          <a:off x="1069975" y="1139482"/>
          <a:ext cx="10058400" cy="5528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8158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REFORMA DE PRESUPUESTO POR EMERGENCIA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C" sz="2400" dirty="0" err="1" smtClean="0"/>
              <a:t>Cootad</a:t>
            </a:r>
            <a:r>
              <a:rPr lang="es-EC" sz="2400" dirty="0" smtClean="0"/>
              <a:t> Art. 70 literal r.</a:t>
            </a:r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1069848" y="3503534"/>
            <a:ext cx="2404872" cy="128653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ATRIBUCIONES DEL PRESIDENTE DEL GAD</a:t>
            </a:r>
            <a:endParaRPr lang="en-US" dirty="0"/>
          </a:p>
        </p:txBody>
      </p:sp>
      <p:sp>
        <p:nvSpPr>
          <p:cNvPr id="5" name="Flecha derecha 4"/>
          <p:cNvSpPr/>
          <p:nvPr/>
        </p:nvSpPr>
        <p:spPr>
          <a:xfrm>
            <a:off x="3559628" y="3978230"/>
            <a:ext cx="548639" cy="2068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arcador de contenido 5"/>
          <p:cNvSpPr txBox="1">
            <a:spLocks/>
          </p:cNvSpPr>
          <p:nvPr/>
        </p:nvSpPr>
        <p:spPr>
          <a:xfrm>
            <a:off x="4167052" y="2834640"/>
            <a:ext cx="6844938" cy="27040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C" dirty="0" smtClean="0"/>
              <a:t>La aprobación, bajo su responsabilidad civil, penal y administrativa, de los Traspasos, Suplementos y Reducciones de Crédito en casos especiales originados en asignaciones extraordinarias o para financiar casos de emergencia legalmente declarada, manteniendo la necesaria relación entre los programas y subprogramas , para no afectar la ejecución de obras y servicios. El o la presidente deberá informar a la junta parroquial con las razones de las reformas</a:t>
            </a:r>
          </a:p>
        </p:txBody>
      </p:sp>
    </p:spTree>
    <p:extLst>
      <p:ext uri="{BB962C8B-B14F-4D97-AF65-F5344CB8AC3E}">
        <p14:creationId xmlns:p14="http://schemas.microsoft.com/office/powerpoint/2010/main" val="3491006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TOMAR EN CUENTA</a:t>
            </a:r>
            <a:endParaRPr lang="en-US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1069848" y="1885071"/>
            <a:ext cx="10071764" cy="11254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marL="0" lvl="0" indent="0" algn="ctr">
              <a:buNone/>
            </a:pPr>
            <a:endParaRPr lang="es-EC" dirty="0" smtClean="0"/>
          </a:p>
          <a:p>
            <a:pPr marL="0" lvl="0" indent="0" algn="ctr">
              <a:buNone/>
            </a:pPr>
            <a:r>
              <a:rPr lang="es-EC" dirty="0" smtClean="0"/>
              <a:t>COOTAD </a:t>
            </a:r>
            <a:r>
              <a:rPr lang="es-EC" dirty="0"/>
              <a:t>Art</a:t>
            </a:r>
            <a:r>
              <a:rPr lang="es-EC" dirty="0" smtClean="0"/>
              <a:t>. 249.- </a:t>
            </a:r>
            <a:r>
              <a:rPr lang="es-EC" dirty="0"/>
              <a:t>No se aprobará el presupuesto del GAD si no se asigna el 10% de los ingresos tributarios para la atención a grupos de atención prioritaria.</a:t>
            </a:r>
            <a:endParaRPr lang="es-E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7" name="Marcador de contenido 5"/>
          <p:cNvSpPr txBox="1">
            <a:spLocks/>
          </p:cNvSpPr>
          <p:nvPr/>
        </p:nvSpPr>
        <p:spPr>
          <a:xfrm>
            <a:off x="1056484" y="4836942"/>
            <a:ext cx="10071764" cy="11254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s-EC" dirty="0" smtClean="0"/>
          </a:p>
          <a:p>
            <a:pPr lvl="0"/>
            <a:r>
              <a:rPr lang="es-EC" dirty="0"/>
              <a:t>COPLAFIP Art. 115.- Certificación Presupuestaria.- Ninguna entidad u organismo público podrán contraer compromisos, celebrar contratos, ni autorizar o contraer obligaciones, sin la emisión de la respectiva certificación presupuestaria.</a:t>
            </a:r>
            <a:endParaRPr lang="en-US" dirty="0"/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8" name="Marcador de contenido 5"/>
          <p:cNvSpPr txBox="1">
            <a:spLocks/>
          </p:cNvSpPr>
          <p:nvPr/>
        </p:nvSpPr>
        <p:spPr>
          <a:xfrm>
            <a:off x="1069848" y="3280821"/>
            <a:ext cx="10071764" cy="1130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s-EC" dirty="0" smtClean="0"/>
          </a:p>
          <a:p>
            <a:pPr lvl="0"/>
            <a:r>
              <a:rPr lang="es-EC" dirty="0"/>
              <a:t>COOTAD Art. 254.-No se podrá efectuar ningún egreso sino con cargo al presupuesto del ejercicio vigente</a:t>
            </a:r>
            <a:endParaRPr lang="en-US" dirty="0"/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64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REGLA FISCAL</a:t>
            </a:r>
            <a:endParaRPr lang="en-US" dirty="0"/>
          </a:p>
        </p:txBody>
      </p:sp>
      <p:sp>
        <p:nvSpPr>
          <p:cNvPr id="4" name="Marcador de contenido 5"/>
          <p:cNvSpPr>
            <a:spLocks noGrp="1"/>
          </p:cNvSpPr>
          <p:nvPr>
            <p:ph idx="1"/>
          </p:nvPr>
        </p:nvSpPr>
        <p:spPr>
          <a:xfrm>
            <a:off x="1069847" y="3161211"/>
            <a:ext cx="9888583" cy="15806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lvl="0" indent="0" algn="just">
              <a:buNone/>
            </a:pPr>
            <a:r>
              <a:rPr lang="es-EC" sz="2400" dirty="0" smtClean="0"/>
              <a:t>Los </a:t>
            </a:r>
            <a:r>
              <a:rPr lang="es-EC" sz="2400" dirty="0"/>
              <a:t>egresos permanentes se financiarán única y exclusivamente con los ingresos permanentes. No obstante, los ingresos permanentes pueden financiar egresos no permanentes</a:t>
            </a:r>
            <a:endParaRPr lang="en-US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4323806" y="2093976"/>
            <a:ext cx="3030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2400" dirty="0" smtClean="0"/>
              <a:t>COPLAFIP Art. 81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4990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222"/>
          </a:xfrm>
        </p:spPr>
        <p:txBody>
          <a:bodyPr>
            <a:normAutofit fontScale="90000"/>
          </a:bodyPr>
          <a:lstStyle/>
          <a:p>
            <a:pPr algn="ctr"/>
            <a:r>
              <a:rPr lang="es-EC" dirty="0"/>
              <a:t>Programación del Presupuesto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0B3A-F42F-4BA2-9630-E7E30C5D71A7}" type="slidenum">
              <a:rPr lang="es-EC" smtClean="0">
                <a:solidFill>
                  <a:schemeClr val="tx1"/>
                </a:solidFill>
              </a:rPr>
              <a:pPr/>
              <a:t>14</a:t>
            </a:fld>
            <a:endParaRPr lang="es-EC" dirty="0">
              <a:solidFill>
                <a:schemeClr val="tx1"/>
              </a:solidFill>
            </a:endParaRPr>
          </a:p>
        </p:txBody>
      </p:sp>
      <p:graphicFrame>
        <p:nvGraphicFramePr>
          <p:cNvPr id="6" name="Diagrama 5"/>
          <p:cNvGraphicFramePr/>
          <p:nvPr>
            <p:extLst/>
          </p:nvPr>
        </p:nvGraphicFramePr>
        <p:xfrm>
          <a:off x="272825" y="2164027"/>
          <a:ext cx="11646349" cy="568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/>
          <p:cNvGraphicFramePr/>
          <p:nvPr>
            <p:extLst/>
          </p:nvPr>
        </p:nvGraphicFramePr>
        <p:xfrm>
          <a:off x="272825" y="1301592"/>
          <a:ext cx="11646349" cy="77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a 7"/>
          <p:cNvGraphicFramePr/>
          <p:nvPr>
            <p:extLst/>
          </p:nvPr>
        </p:nvGraphicFramePr>
        <p:xfrm>
          <a:off x="272823" y="2816686"/>
          <a:ext cx="11646349" cy="546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0" name="Diagrama 9"/>
          <p:cNvGraphicFramePr/>
          <p:nvPr>
            <p:extLst/>
          </p:nvPr>
        </p:nvGraphicFramePr>
        <p:xfrm>
          <a:off x="272823" y="3500675"/>
          <a:ext cx="11646349" cy="59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1" name="Diagrama 10"/>
          <p:cNvGraphicFramePr/>
          <p:nvPr>
            <p:extLst/>
          </p:nvPr>
        </p:nvGraphicFramePr>
        <p:xfrm>
          <a:off x="272823" y="4185295"/>
          <a:ext cx="11646349" cy="59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2" name="Diagrama 11"/>
          <p:cNvGraphicFramePr/>
          <p:nvPr>
            <p:extLst/>
          </p:nvPr>
        </p:nvGraphicFramePr>
        <p:xfrm>
          <a:off x="272823" y="4842085"/>
          <a:ext cx="11646349" cy="59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13" name="Diagrama 12"/>
          <p:cNvGraphicFramePr/>
          <p:nvPr>
            <p:extLst/>
          </p:nvPr>
        </p:nvGraphicFramePr>
        <p:xfrm>
          <a:off x="272822" y="5498875"/>
          <a:ext cx="11646349" cy="59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  <p:graphicFrame>
        <p:nvGraphicFramePr>
          <p:cNvPr id="14" name="Diagrama 13"/>
          <p:cNvGraphicFramePr/>
          <p:nvPr>
            <p:extLst/>
          </p:nvPr>
        </p:nvGraphicFramePr>
        <p:xfrm>
          <a:off x="272821" y="6151534"/>
          <a:ext cx="11646349" cy="59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7" r:lo="rId38" r:qs="rId39" r:cs="rId40"/>
          </a:graphicData>
        </a:graphic>
      </p:graphicFrame>
      <p:pic>
        <p:nvPicPr>
          <p:cNvPr id="15" name="Imagen 14"/>
          <p:cNvPicPr>
            <a:picLocks noChangeAspect="1"/>
          </p:cNvPicPr>
          <p:nvPr/>
        </p:nvPicPr>
        <p:blipFill>
          <a:blip r:embed="rId4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0714" y="155739"/>
            <a:ext cx="1752625" cy="70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50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8" grpId="0">
        <p:bldAsOne/>
      </p:bldGraphic>
      <p:bldGraphic spid="10" grpId="0">
        <p:bldAsOne/>
      </p:bldGraphic>
      <p:bldGraphic spid="11" grpId="0">
        <p:bldAsOne/>
      </p:bldGraphic>
      <p:bldGraphic spid="12" grpId="0">
        <p:bldAsOne/>
      </p:bldGraphic>
      <p:bldGraphic spid="13" grpId="0">
        <p:bldAsOne/>
      </p:bldGraphic>
      <p:bldGraphic spid="1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222"/>
          </a:xfrm>
        </p:spPr>
        <p:txBody>
          <a:bodyPr>
            <a:normAutofit fontScale="90000"/>
          </a:bodyPr>
          <a:lstStyle/>
          <a:p>
            <a:pPr algn="ctr"/>
            <a:r>
              <a:rPr lang="es-EC" dirty="0"/>
              <a:t>Programación del Presupuesto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0B3A-F42F-4BA2-9630-E7E30C5D71A7}" type="slidenum">
              <a:rPr lang="es-EC" smtClean="0">
                <a:solidFill>
                  <a:schemeClr val="tx1"/>
                </a:solidFill>
              </a:rPr>
              <a:pPr/>
              <a:t>15</a:t>
            </a:fld>
            <a:endParaRPr lang="es-EC" dirty="0">
              <a:solidFill>
                <a:schemeClr val="tx1"/>
              </a:solidFill>
            </a:endParaRPr>
          </a:p>
        </p:txBody>
      </p:sp>
      <p:graphicFrame>
        <p:nvGraphicFramePr>
          <p:cNvPr id="6" name="Diagrama 5"/>
          <p:cNvGraphicFramePr/>
          <p:nvPr>
            <p:extLst/>
          </p:nvPr>
        </p:nvGraphicFramePr>
        <p:xfrm>
          <a:off x="272825" y="2164027"/>
          <a:ext cx="11646349" cy="1306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/>
          <p:cNvGraphicFramePr/>
          <p:nvPr>
            <p:extLst/>
          </p:nvPr>
        </p:nvGraphicFramePr>
        <p:xfrm>
          <a:off x="272825" y="1301592"/>
          <a:ext cx="11646349" cy="77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a 9"/>
          <p:cNvGraphicFramePr/>
          <p:nvPr>
            <p:extLst/>
          </p:nvPr>
        </p:nvGraphicFramePr>
        <p:xfrm>
          <a:off x="272823" y="3500675"/>
          <a:ext cx="11646349" cy="945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2" name="Diagrama 11"/>
          <p:cNvGraphicFramePr/>
          <p:nvPr>
            <p:extLst/>
          </p:nvPr>
        </p:nvGraphicFramePr>
        <p:xfrm>
          <a:off x="272821" y="4475781"/>
          <a:ext cx="11646349" cy="59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3" name="Diagrama 12"/>
          <p:cNvGraphicFramePr/>
          <p:nvPr>
            <p:extLst/>
          </p:nvPr>
        </p:nvGraphicFramePr>
        <p:xfrm>
          <a:off x="272821" y="5105154"/>
          <a:ext cx="11646349" cy="59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4" name="Diagrama 13"/>
          <p:cNvGraphicFramePr/>
          <p:nvPr>
            <p:extLst/>
          </p:nvPr>
        </p:nvGraphicFramePr>
        <p:xfrm>
          <a:off x="272820" y="5730752"/>
          <a:ext cx="11646349" cy="806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pic>
        <p:nvPicPr>
          <p:cNvPr id="15" name="Imagen 14"/>
          <p:cNvPicPr>
            <a:picLocks noChangeAspect="1"/>
          </p:cNvPicPr>
          <p:nvPr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0714" y="155739"/>
            <a:ext cx="1752625" cy="70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88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10" grpId="0">
        <p:bldAsOne/>
      </p:bldGraphic>
      <p:bldGraphic spid="12" grpId="0">
        <p:bldAsOne/>
      </p:bldGraphic>
      <p:bldGraphic spid="13" grpId="0">
        <p:bldAsOne/>
      </p:bldGraphic>
      <p:bldGraphic spid="1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222"/>
          </a:xfrm>
        </p:spPr>
        <p:txBody>
          <a:bodyPr>
            <a:normAutofit fontScale="90000"/>
          </a:bodyPr>
          <a:lstStyle/>
          <a:p>
            <a:pPr algn="ctr"/>
            <a:r>
              <a:rPr lang="es-EC" dirty="0"/>
              <a:t>Programación del Presupuesto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90B3A-F42F-4BA2-9630-E7E30C5D71A7}" type="slidenum">
              <a:rPr lang="es-EC" smtClean="0">
                <a:solidFill>
                  <a:schemeClr val="tx1"/>
                </a:solidFill>
              </a:rPr>
              <a:pPr/>
              <a:t>16</a:t>
            </a:fld>
            <a:endParaRPr lang="es-EC" dirty="0">
              <a:solidFill>
                <a:schemeClr val="tx1"/>
              </a:solidFill>
            </a:endParaRPr>
          </a:p>
        </p:txBody>
      </p:sp>
      <p:graphicFrame>
        <p:nvGraphicFramePr>
          <p:cNvPr id="6" name="Diagrama 5"/>
          <p:cNvGraphicFramePr/>
          <p:nvPr>
            <p:extLst/>
          </p:nvPr>
        </p:nvGraphicFramePr>
        <p:xfrm>
          <a:off x="272825" y="2164027"/>
          <a:ext cx="11646349" cy="677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/>
          <p:cNvGraphicFramePr/>
          <p:nvPr/>
        </p:nvGraphicFramePr>
        <p:xfrm>
          <a:off x="272825" y="1301592"/>
          <a:ext cx="11646349" cy="77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a 9"/>
          <p:cNvGraphicFramePr/>
          <p:nvPr>
            <p:extLst/>
          </p:nvPr>
        </p:nvGraphicFramePr>
        <p:xfrm>
          <a:off x="272820" y="2867527"/>
          <a:ext cx="11646349" cy="945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2" name="Diagrama 11"/>
          <p:cNvGraphicFramePr/>
          <p:nvPr>
            <p:extLst/>
          </p:nvPr>
        </p:nvGraphicFramePr>
        <p:xfrm>
          <a:off x="272820" y="3838858"/>
          <a:ext cx="11646349" cy="837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3" name="Diagrama 12"/>
          <p:cNvGraphicFramePr/>
          <p:nvPr>
            <p:extLst/>
          </p:nvPr>
        </p:nvGraphicFramePr>
        <p:xfrm>
          <a:off x="272820" y="4702239"/>
          <a:ext cx="11646349" cy="59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4" name="Diagrama 13"/>
          <p:cNvGraphicFramePr/>
          <p:nvPr>
            <p:extLst/>
          </p:nvPr>
        </p:nvGraphicFramePr>
        <p:xfrm>
          <a:off x="272820" y="5327837"/>
          <a:ext cx="11646349" cy="625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pic>
        <p:nvPicPr>
          <p:cNvPr id="15" name="Imagen 14"/>
          <p:cNvPicPr>
            <a:picLocks noChangeAspect="1"/>
          </p:cNvPicPr>
          <p:nvPr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0714" y="155739"/>
            <a:ext cx="1752625" cy="700487"/>
          </a:xfrm>
          <a:prstGeom prst="rect">
            <a:avLst/>
          </a:prstGeom>
        </p:spPr>
      </p:pic>
      <p:graphicFrame>
        <p:nvGraphicFramePr>
          <p:cNvPr id="11" name="Diagrama 10"/>
          <p:cNvGraphicFramePr/>
          <p:nvPr>
            <p:extLst/>
          </p:nvPr>
        </p:nvGraphicFramePr>
        <p:xfrm>
          <a:off x="272820" y="5979376"/>
          <a:ext cx="11646349" cy="625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</p:spTree>
    <p:extLst>
      <p:ext uri="{BB962C8B-B14F-4D97-AF65-F5344CB8AC3E}">
        <p14:creationId xmlns:p14="http://schemas.microsoft.com/office/powerpoint/2010/main" val="71809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10" grpId="0">
        <p:bldAsOne/>
      </p:bldGraphic>
      <p:bldGraphic spid="12" grpId="0">
        <p:bldAsOne/>
      </p:bldGraphic>
      <p:bldGraphic spid="13" grpId="0">
        <p:bldAsOne/>
      </p:bldGraphic>
      <p:bldGraphic spid="14" grpId="0">
        <p:bldAsOne/>
      </p:bldGraphic>
      <p:bldGraphic spid="11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93223" y="1018902"/>
            <a:ext cx="851698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/>
              <a:t>COOTAD </a:t>
            </a:r>
            <a:endParaRPr lang="es-ES" sz="2400" dirty="0" smtClean="0"/>
          </a:p>
          <a:p>
            <a:pPr algn="ctr"/>
            <a:endParaRPr lang="es-ES" sz="2400" dirty="0"/>
          </a:p>
          <a:p>
            <a:pPr algn="just"/>
            <a:r>
              <a:rPr lang="es-ES" sz="2400" dirty="0"/>
              <a:t>Art. 215.- El presupuesto de los gobiernos autónomos descentralizados se ajustará a los planes regionales, provinciales, cantonales y parroquiales respectivamente, en el marco del Plan Nacional de Desarrollo, sin menoscabo de sus competencias y autonomía. 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Art</a:t>
            </a:r>
            <a:r>
              <a:rPr lang="es-ES" sz="2400" dirty="0"/>
              <a:t>. 216.- Período.- El ejercicio financiero de los gobiernos autónomos descentralizados se iniciará el primero de enero y terminará el treinta y uno de diciembre de cada año, y para ese período deberá aprobarse y regir el presupuesto. No podrá mantenerse ni prorrogarse la vigencia del presupuesto del año anterior.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637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27462" y="404949"/>
            <a:ext cx="10426337" cy="5772014"/>
          </a:xfrm>
        </p:spPr>
        <p:txBody>
          <a:bodyPr/>
          <a:lstStyle/>
          <a:p>
            <a:pPr marL="0" indent="0" algn="just">
              <a:buNone/>
            </a:pPr>
            <a:r>
              <a:rPr lang="es-EC" dirty="0" smtClean="0"/>
              <a:t>El presupuesto para los gobiernos autónomos descentralizados proviene del 21% de los ingresos permanentes y el 10% de los ingresos no permanentes del total de los Ingresos del Estado.</a:t>
            </a:r>
          </a:p>
          <a:p>
            <a:pPr marL="0" indent="0">
              <a:buNone/>
            </a:pPr>
            <a:endParaRPr lang="es-EC" dirty="0"/>
          </a:p>
          <a:p>
            <a:pPr marL="0" indent="0">
              <a:buNone/>
            </a:pPr>
            <a:endParaRPr lang="es-EC" dirty="0" smtClean="0"/>
          </a:p>
          <a:p>
            <a:pPr marL="0" indent="0">
              <a:buNone/>
            </a:pPr>
            <a:endParaRPr lang="es-EC" dirty="0"/>
          </a:p>
          <a:p>
            <a:pPr marL="0" indent="0">
              <a:buNone/>
            </a:pPr>
            <a:endParaRPr lang="es-EC" dirty="0" smtClean="0"/>
          </a:p>
          <a:p>
            <a:pPr marL="0" indent="0">
              <a:buNone/>
            </a:pPr>
            <a:endParaRPr lang="es-EC" dirty="0"/>
          </a:p>
          <a:p>
            <a:pPr marL="0" indent="0" algn="just">
              <a:buNone/>
            </a:pPr>
            <a:endParaRPr lang="es-EC" dirty="0" smtClean="0"/>
          </a:p>
          <a:p>
            <a:pPr marL="0" indent="0" algn="just">
              <a:buNone/>
            </a:pPr>
            <a:endParaRPr lang="es-EC" dirty="0"/>
          </a:p>
          <a:p>
            <a:pPr marL="0" indent="0" algn="just">
              <a:buNone/>
            </a:pPr>
            <a:endParaRPr lang="es-EC" dirty="0" smtClean="0"/>
          </a:p>
          <a:p>
            <a:pPr marL="0" indent="0" algn="just">
              <a:buNone/>
            </a:pPr>
            <a:r>
              <a:rPr lang="es-EC" dirty="0" smtClean="0"/>
              <a:t>De este rubro se distribuye para los </a:t>
            </a:r>
            <a:r>
              <a:rPr lang="es-EC" dirty="0" err="1" smtClean="0"/>
              <a:t>GADs</a:t>
            </a:r>
            <a:r>
              <a:rPr lang="es-EC" dirty="0" smtClean="0"/>
              <a:t> provinciales el 27%, para los </a:t>
            </a:r>
            <a:r>
              <a:rPr lang="es-EC" dirty="0" err="1" smtClean="0"/>
              <a:t>GADs</a:t>
            </a:r>
            <a:r>
              <a:rPr lang="es-EC" dirty="0" smtClean="0"/>
              <a:t> municipales el 67% y para los </a:t>
            </a:r>
            <a:r>
              <a:rPr lang="es-EC" dirty="0" err="1" smtClean="0"/>
              <a:t>GADs</a:t>
            </a:r>
            <a:r>
              <a:rPr lang="es-EC" dirty="0" smtClean="0"/>
              <a:t> parroquiales el 6%</a:t>
            </a:r>
            <a:endParaRPr lang="en-US" dirty="0"/>
          </a:p>
        </p:txBody>
      </p:sp>
      <p:sp>
        <p:nvSpPr>
          <p:cNvPr id="10" name="Rectángulo 9"/>
          <p:cNvSpPr/>
          <p:nvPr/>
        </p:nvSpPr>
        <p:spPr>
          <a:xfrm>
            <a:off x="1149530" y="2103119"/>
            <a:ext cx="1894115" cy="600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600" dirty="0" smtClean="0"/>
              <a:t>INGRESOS DEL ESTADO</a:t>
            </a:r>
            <a:endParaRPr lang="en-US" sz="1600" dirty="0"/>
          </a:p>
        </p:txBody>
      </p:sp>
      <p:sp>
        <p:nvSpPr>
          <p:cNvPr id="11" name="Flecha derecha 10"/>
          <p:cNvSpPr/>
          <p:nvPr/>
        </p:nvSpPr>
        <p:spPr>
          <a:xfrm>
            <a:off x="3435531" y="2272937"/>
            <a:ext cx="600892" cy="23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 11"/>
          <p:cNvSpPr/>
          <p:nvPr/>
        </p:nvSpPr>
        <p:spPr>
          <a:xfrm>
            <a:off x="4284617" y="1985554"/>
            <a:ext cx="1658983" cy="67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600" dirty="0" smtClean="0"/>
              <a:t>INGRESOS PERMANENTES</a:t>
            </a:r>
            <a:endParaRPr lang="en-US" sz="1600" dirty="0"/>
          </a:p>
        </p:txBody>
      </p:sp>
      <p:sp>
        <p:nvSpPr>
          <p:cNvPr id="13" name="Rectángulo 12"/>
          <p:cNvSpPr/>
          <p:nvPr/>
        </p:nvSpPr>
        <p:spPr>
          <a:xfrm>
            <a:off x="6476998" y="1985554"/>
            <a:ext cx="1791791" cy="67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sz="1600" dirty="0" smtClean="0"/>
          </a:p>
          <a:p>
            <a:pPr algn="ctr"/>
            <a:r>
              <a:rPr lang="es-EC" sz="1600" dirty="0" smtClean="0"/>
              <a:t>INGRESOS NO PERMANENTE</a:t>
            </a:r>
            <a:r>
              <a:rPr lang="es-EC" dirty="0" smtClean="0"/>
              <a:t>S</a:t>
            </a:r>
            <a:endParaRPr lang="en-US" dirty="0"/>
          </a:p>
        </p:txBody>
      </p:sp>
      <p:sp>
        <p:nvSpPr>
          <p:cNvPr id="14" name="Rectángulo 13"/>
          <p:cNvSpPr/>
          <p:nvPr/>
        </p:nvSpPr>
        <p:spPr>
          <a:xfrm>
            <a:off x="1345473" y="3199517"/>
            <a:ext cx="1894115" cy="600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600" dirty="0" smtClean="0"/>
              <a:t>INGRESOS DE LOS GAD S</a:t>
            </a:r>
            <a:endParaRPr lang="en-US" sz="1600" dirty="0"/>
          </a:p>
        </p:txBody>
      </p:sp>
      <p:sp>
        <p:nvSpPr>
          <p:cNvPr id="15" name="Flecha derecha 14"/>
          <p:cNvSpPr/>
          <p:nvPr/>
        </p:nvSpPr>
        <p:spPr>
          <a:xfrm>
            <a:off x="3435531" y="3356270"/>
            <a:ext cx="600892" cy="23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/>
          <p:cNvSpPr/>
          <p:nvPr/>
        </p:nvSpPr>
        <p:spPr>
          <a:xfrm>
            <a:off x="6495502" y="3251768"/>
            <a:ext cx="1567543" cy="496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10%</a:t>
            </a:r>
            <a:endParaRPr lang="en-US" dirty="0"/>
          </a:p>
        </p:txBody>
      </p:sp>
      <p:sp>
        <p:nvSpPr>
          <p:cNvPr id="17" name="Rectángulo 16"/>
          <p:cNvSpPr/>
          <p:nvPr/>
        </p:nvSpPr>
        <p:spPr>
          <a:xfrm>
            <a:off x="4284617" y="3277009"/>
            <a:ext cx="1567543" cy="496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21%</a:t>
            </a:r>
            <a:endParaRPr lang="en-US" dirty="0"/>
          </a:p>
        </p:txBody>
      </p:sp>
      <p:sp>
        <p:nvSpPr>
          <p:cNvPr id="18" name="Cruz 17"/>
          <p:cNvSpPr/>
          <p:nvPr/>
        </p:nvSpPr>
        <p:spPr>
          <a:xfrm>
            <a:off x="6035041" y="2272937"/>
            <a:ext cx="274320" cy="23513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echa abajo 18"/>
          <p:cNvSpPr/>
          <p:nvPr/>
        </p:nvSpPr>
        <p:spPr>
          <a:xfrm>
            <a:off x="4976949" y="2704012"/>
            <a:ext cx="274320" cy="3526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echa abajo 19"/>
          <p:cNvSpPr/>
          <p:nvPr/>
        </p:nvSpPr>
        <p:spPr>
          <a:xfrm>
            <a:off x="7141026" y="2704011"/>
            <a:ext cx="274320" cy="3526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30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ASIGNACION DE RECURSOS PARA GADS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C" sz="2800" dirty="0" err="1" smtClean="0"/>
              <a:t>Cootad</a:t>
            </a:r>
            <a:r>
              <a:rPr lang="es-EC" sz="2800" dirty="0" smtClean="0"/>
              <a:t> Art. 193</a:t>
            </a:r>
          </a:p>
          <a:p>
            <a:endParaRPr lang="es-EC" dirty="0"/>
          </a:p>
          <a:p>
            <a:endParaRPr lang="es-EC" dirty="0" smtClean="0"/>
          </a:p>
          <a:p>
            <a:pPr marL="0" indent="0">
              <a:buNone/>
            </a:pPr>
            <a:r>
              <a:rPr lang="es-EC" dirty="0"/>
              <a:t> </a:t>
            </a:r>
            <a:r>
              <a:rPr lang="es-EC" dirty="0" smtClean="0"/>
              <a:t>                     </a:t>
            </a:r>
            <a:endParaRPr lang="es-EC" dirty="0"/>
          </a:p>
        </p:txBody>
      </p:sp>
      <p:sp>
        <p:nvSpPr>
          <p:cNvPr id="4" name="Rectángulo redondeado 3"/>
          <p:cNvSpPr/>
          <p:nvPr/>
        </p:nvSpPr>
        <p:spPr>
          <a:xfrm>
            <a:off x="3995225" y="3188191"/>
            <a:ext cx="2286000" cy="53557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COMPONENTE A</a:t>
            </a:r>
            <a:endParaRPr lang="en-US" dirty="0"/>
          </a:p>
        </p:txBody>
      </p:sp>
      <p:sp>
        <p:nvSpPr>
          <p:cNvPr id="5" name="Rectángulo redondeado 4"/>
          <p:cNvSpPr/>
          <p:nvPr/>
        </p:nvSpPr>
        <p:spPr>
          <a:xfrm>
            <a:off x="4065563" y="4810296"/>
            <a:ext cx="2286000" cy="53557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COMPONENTE B</a:t>
            </a:r>
            <a:endParaRPr lang="en-US" dirty="0"/>
          </a:p>
        </p:txBody>
      </p:sp>
      <p:sp>
        <p:nvSpPr>
          <p:cNvPr id="6" name="Rectángulo redondeado 5"/>
          <p:cNvSpPr/>
          <p:nvPr/>
        </p:nvSpPr>
        <p:spPr>
          <a:xfrm>
            <a:off x="731520" y="3737483"/>
            <a:ext cx="2321839" cy="107281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MODELO DE EQUIDAD TERRITORIAL</a:t>
            </a:r>
            <a:endParaRPr lang="en-US" dirty="0"/>
          </a:p>
        </p:txBody>
      </p:sp>
      <p:cxnSp>
        <p:nvCxnSpPr>
          <p:cNvPr id="8" name="Conector recto de flecha 7"/>
          <p:cNvCxnSpPr>
            <a:stCxn id="6" idx="3"/>
          </p:cNvCxnSpPr>
          <p:nvPr/>
        </p:nvCxnSpPr>
        <p:spPr>
          <a:xfrm flipV="1">
            <a:off x="3053359" y="3737484"/>
            <a:ext cx="941866" cy="536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>
            <a:stCxn id="6" idx="3"/>
          </p:cNvCxnSpPr>
          <p:nvPr/>
        </p:nvCxnSpPr>
        <p:spPr>
          <a:xfrm>
            <a:off x="3053359" y="4273890"/>
            <a:ext cx="1012204" cy="536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6822831" y="3188191"/>
            <a:ext cx="2025747" cy="53557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Año base 2010</a:t>
            </a:r>
          </a:p>
          <a:p>
            <a:pPr algn="ctr"/>
            <a:r>
              <a:rPr lang="es-EC" dirty="0" smtClean="0"/>
              <a:t>(Asignación Fija)</a:t>
            </a:r>
            <a:endParaRPr lang="en-US" dirty="0"/>
          </a:p>
        </p:txBody>
      </p:sp>
      <p:sp>
        <p:nvSpPr>
          <p:cNvPr id="13" name="Rectángulo 12"/>
          <p:cNvSpPr/>
          <p:nvPr/>
        </p:nvSpPr>
        <p:spPr>
          <a:xfrm>
            <a:off x="6822830" y="4614203"/>
            <a:ext cx="2771335" cy="73167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C" dirty="0" smtClean="0"/>
              <a:t>Excedente Ingresos permanentes y no permanentes del PGE</a:t>
            </a:r>
            <a:endParaRPr lang="en-US" dirty="0"/>
          </a:p>
        </p:txBody>
      </p:sp>
      <p:sp>
        <p:nvSpPr>
          <p:cNvPr id="14" name="Abrir llave 13"/>
          <p:cNvSpPr/>
          <p:nvPr/>
        </p:nvSpPr>
        <p:spPr>
          <a:xfrm>
            <a:off x="6668086" y="2954215"/>
            <a:ext cx="154744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brir llave 14"/>
          <p:cNvSpPr/>
          <p:nvPr/>
        </p:nvSpPr>
        <p:spPr>
          <a:xfrm>
            <a:off x="6689891" y="4445391"/>
            <a:ext cx="132939" cy="10111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52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AUMENTAR Y REBAJAR PGE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C" sz="2400" dirty="0" smtClean="0"/>
              <a:t>COPLAFIP Art. 74, numeral 10 y Art. 118</a:t>
            </a:r>
          </a:p>
          <a:p>
            <a:pPr marL="0" indent="0" algn="just">
              <a:buNone/>
            </a:pPr>
            <a:endParaRPr lang="en-US" sz="24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1069848" y="3094892"/>
            <a:ext cx="2404872" cy="128653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ATRIBUCIONES DEL MEF</a:t>
            </a:r>
          </a:p>
          <a:p>
            <a:pPr algn="ctr"/>
            <a:r>
              <a:rPr lang="es-EC" dirty="0" smtClean="0"/>
              <a:t>MODIFICACION DEL PRESUPUESTO</a:t>
            </a:r>
            <a:endParaRPr lang="en-US" dirty="0"/>
          </a:p>
        </p:txBody>
      </p:sp>
      <p:sp>
        <p:nvSpPr>
          <p:cNvPr id="5" name="Flecha derecha 4"/>
          <p:cNvSpPr/>
          <p:nvPr/>
        </p:nvSpPr>
        <p:spPr>
          <a:xfrm>
            <a:off x="3713870" y="3590098"/>
            <a:ext cx="633047" cy="2925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adroTexto 7"/>
          <p:cNvSpPr txBox="1"/>
          <p:nvPr/>
        </p:nvSpPr>
        <p:spPr>
          <a:xfrm>
            <a:off x="4510453" y="3094892"/>
            <a:ext cx="2609206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dirty="0" smtClean="0"/>
              <a:t>Aumentar y bajar los ingresos y gastos que modifiquen los niveles fijados en el PGE hasta por un total del 15%</a:t>
            </a:r>
            <a:endParaRPr lang="en-US" dirty="0"/>
          </a:p>
        </p:txBody>
      </p:sp>
      <p:sp>
        <p:nvSpPr>
          <p:cNvPr id="9" name="Rectángulo redondeado 8"/>
          <p:cNvSpPr/>
          <p:nvPr/>
        </p:nvSpPr>
        <p:spPr>
          <a:xfrm>
            <a:off x="8155392" y="2869919"/>
            <a:ext cx="2972856" cy="19272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/>
              <a:t>Para </a:t>
            </a:r>
            <a:r>
              <a:rPr lang="es-ES" dirty="0" err="1" smtClean="0"/>
              <a:t>GADs</a:t>
            </a:r>
            <a:r>
              <a:rPr lang="es-ES" dirty="0" smtClean="0"/>
              <a:t> aumenta o disminuye con base en la recaudación efectiva de los ingresos permanentes y no permanentes.</a:t>
            </a:r>
          </a:p>
          <a:p>
            <a:pPr algn="just"/>
            <a:r>
              <a:rPr lang="en-US" dirty="0" smtClean="0"/>
              <a:t>(</a:t>
            </a:r>
            <a:r>
              <a:rPr lang="en-US" dirty="0" err="1" smtClean="0"/>
              <a:t>Componente</a:t>
            </a:r>
            <a:r>
              <a:rPr lang="en-US" dirty="0" smtClean="0"/>
              <a:t> B)</a:t>
            </a:r>
            <a:endParaRPr lang="en-US" dirty="0"/>
          </a:p>
        </p:txBody>
      </p:sp>
      <p:sp>
        <p:nvSpPr>
          <p:cNvPr id="10" name="Flecha derecha 9"/>
          <p:cNvSpPr/>
          <p:nvPr/>
        </p:nvSpPr>
        <p:spPr>
          <a:xfrm>
            <a:off x="7283195" y="3590098"/>
            <a:ext cx="665051" cy="3045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06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Ingresos propios del GAD parroquial</a:t>
            </a:r>
            <a:endParaRPr lang="es-EC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C" sz="2800" dirty="0"/>
              <a:t>Son ingresos propios </a:t>
            </a:r>
            <a:r>
              <a:rPr lang="es-EC" sz="2800" dirty="0" smtClean="0"/>
              <a:t>del gobierno </a:t>
            </a:r>
            <a:r>
              <a:rPr lang="es-EC" sz="2800" dirty="0"/>
              <a:t>autónomo descentralizado parroquial rural los </a:t>
            </a:r>
            <a:r>
              <a:rPr lang="es-EC" sz="2800" dirty="0" smtClean="0"/>
              <a:t>que </a:t>
            </a:r>
            <a:r>
              <a:rPr lang="es-MX" sz="2800" dirty="0" smtClean="0"/>
              <a:t>provengan </a:t>
            </a:r>
            <a:r>
              <a:rPr lang="es-MX" sz="2800" dirty="0"/>
              <a:t>de la administración de </a:t>
            </a:r>
            <a:r>
              <a:rPr lang="es-MX" sz="2800" dirty="0" smtClean="0"/>
              <a:t>infraestructura comunitaria </a:t>
            </a:r>
            <a:r>
              <a:rPr lang="es-MX" sz="2800" dirty="0"/>
              <a:t>y del espacio público parroquial. De </a:t>
            </a:r>
            <a:r>
              <a:rPr lang="es-MX" sz="2800" dirty="0" smtClean="0"/>
              <a:t>igual manera</a:t>
            </a:r>
            <a:r>
              <a:rPr lang="es-MX" sz="2800" dirty="0"/>
              <a:t>, los gobiernos parroquiales rurales podrán </a:t>
            </a:r>
            <a:r>
              <a:rPr lang="es-MX" sz="2800" dirty="0" smtClean="0"/>
              <a:t>contar con </a:t>
            </a:r>
            <a:r>
              <a:rPr lang="es-MX" sz="2800" dirty="0"/>
              <a:t>los ingresos provenientes de la delegación que a </a:t>
            </a:r>
            <a:r>
              <a:rPr lang="es-MX" sz="2800" dirty="0" smtClean="0"/>
              <a:t>su favor </a:t>
            </a:r>
            <a:r>
              <a:rPr lang="es-MX" sz="2800" dirty="0"/>
              <a:t>realicen otros niveles de gobierno </a:t>
            </a:r>
            <a:r>
              <a:rPr lang="es-MX" sz="2800" dirty="0" smtClean="0"/>
              <a:t>autónomo descentralizado </a:t>
            </a:r>
            <a:r>
              <a:rPr lang="es-MX" sz="2800" dirty="0"/>
              <a:t>y los que provengan de </a:t>
            </a:r>
            <a:r>
              <a:rPr lang="es-MX" sz="2800" dirty="0" smtClean="0"/>
              <a:t>cooperación internacional</a:t>
            </a:r>
            <a:r>
              <a:rPr lang="es-MX" sz="2800" dirty="0"/>
              <a:t>, legados, donaciones, y actividades </a:t>
            </a:r>
            <a:r>
              <a:rPr lang="es-MX" sz="2800" dirty="0" smtClean="0"/>
              <a:t>de </a:t>
            </a:r>
            <a:r>
              <a:rPr lang="es-EC" sz="2800" dirty="0" smtClean="0"/>
              <a:t>autogestión</a:t>
            </a:r>
            <a:r>
              <a:rPr lang="es-EC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94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87897"/>
          </a:xfrm>
        </p:spPr>
        <p:txBody>
          <a:bodyPr/>
          <a:lstStyle/>
          <a:p>
            <a:r>
              <a:rPr lang="es-EC" dirty="0" smtClean="0"/>
              <a:t>PRESUPUESTO COMPRENDIDO POR AREAS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9848" y="1603717"/>
            <a:ext cx="10058400" cy="4568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C" sz="2400" dirty="0" err="1" smtClean="0"/>
              <a:t>Cootad</a:t>
            </a:r>
            <a:r>
              <a:rPr lang="es-EC" sz="2400" dirty="0" smtClean="0"/>
              <a:t> Art. 230</a:t>
            </a:r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886968" y="2093858"/>
            <a:ext cx="3136392" cy="6611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a) Servicios Generales</a:t>
            </a:r>
            <a:endParaRPr lang="en-US" dirty="0"/>
          </a:p>
        </p:txBody>
      </p:sp>
      <p:sp>
        <p:nvSpPr>
          <p:cNvPr id="5" name="Rectángulo redondeado 4"/>
          <p:cNvSpPr/>
          <p:nvPr/>
        </p:nvSpPr>
        <p:spPr>
          <a:xfrm>
            <a:off x="886968" y="2980591"/>
            <a:ext cx="3136392" cy="6611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/>
              <a:t>b</a:t>
            </a:r>
            <a:r>
              <a:rPr lang="es-EC" dirty="0" smtClean="0"/>
              <a:t>) Servicios Sociales</a:t>
            </a:r>
            <a:endParaRPr lang="en-US" dirty="0"/>
          </a:p>
        </p:txBody>
      </p:sp>
      <p:sp>
        <p:nvSpPr>
          <p:cNvPr id="6" name="Rectángulo redondeado 5"/>
          <p:cNvSpPr/>
          <p:nvPr/>
        </p:nvSpPr>
        <p:spPr>
          <a:xfrm>
            <a:off x="886968" y="3875711"/>
            <a:ext cx="3136392" cy="6611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/>
              <a:t>c</a:t>
            </a:r>
            <a:r>
              <a:rPr lang="es-EC" dirty="0" smtClean="0"/>
              <a:t>) Servicios Comunales</a:t>
            </a:r>
            <a:endParaRPr lang="en-US" dirty="0"/>
          </a:p>
        </p:txBody>
      </p:sp>
      <p:sp>
        <p:nvSpPr>
          <p:cNvPr id="7" name="Rectángulo redondeado 6"/>
          <p:cNvSpPr/>
          <p:nvPr/>
        </p:nvSpPr>
        <p:spPr>
          <a:xfrm>
            <a:off x="886968" y="4770831"/>
            <a:ext cx="3136392" cy="6611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/>
              <a:t>d</a:t>
            </a:r>
            <a:r>
              <a:rPr lang="es-EC" dirty="0" smtClean="0"/>
              <a:t>) Servicios Económicos</a:t>
            </a:r>
            <a:endParaRPr lang="en-US" dirty="0"/>
          </a:p>
        </p:txBody>
      </p:sp>
      <p:sp>
        <p:nvSpPr>
          <p:cNvPr id="8" name="Rectángulo redondeado 7"/>
          <p:cNvSpPr/>
          <p:nvPr/>
        </p:nvSpPr>
        <p:spPr>
          <a:xfrm>
            <a:off x="886968" y="5665951"/>
            <a:ext cx="3136392" cy="6611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/>
              <a:t>e</a:t>
            </a:r>
            <a:r>
              <a:rPr lang="es-EC" dirty="0" smtClean="0"/>
              <a:t>) Servicios Inclasificables</a:t>
            </a:r>
            <a:endParaRPr lang="en-US" dirty="0"/>
          </a:p>
        </p:txBody>
      </p:sp>
      <p:sp>
        <p:nvSpPr>
          <p:cNvPr id="9" name="Flecha derecha 8"/>
          <p:cNvSpPr/>
          <p:nvPr/>
        </p:nvSpPr>
        <p:spPr>
          <a:xfrm>
            <a:off x="4164037" y="2363372"/>
            <a:ext cx="689317" cy="126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echa derecha 9"/>
          <p:cNvSpPr/>
          <p:nvPr/>
        </p:nvSpPr>
        <p:spPr>
          <a:xfrm>
            <a:off x="4164035" y="5987717"/>
            <a:ext cx="689317" cy="126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echa derecha 10"/>
          <p:cNvSpPr/>
          <p:nvPr/>
        </p:nvSpPr>
        <p:spPr>
          <a:xfrm>
            <a:off x="4164036" y="4999336"/>
            <a:ext cx="689317" cy="126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echa derecha 11"/>
          <p:cNvSpPr/>
          <p:nvPr/>
        </p:nvSpPr>
        <p:spPr>
          <a:xfrm>
            <a:off x="4206240" y="4079692"/>
            <a:ext cx="689317" cy="126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echa derecha 12"/>
          <p:cNvSpPr/>
          <p:nvPr/>
        </p:nvSpPr>
        <p:spPr>
          <a:xfrm>
            <a:off x="4206240" y="3241428"/>
            <a:ext cx="689317" cy="126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uadroTexto 14"/>
          <p:cNvSpPr txBox="1"/>
          <p:nvPr/>
        </p:nvSpPr>
        <p:spPr>
          <a:xfrm>
            <a:off x="5170228" y="2093858"/>
            <a:ext cx="495182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dirty="0" smtClean="0"/>
              <a:t>Atiende la administración de asuntos internos y control para cumplir la normativa</a:t>
            </a:r>
            <a:endParaRPr lang="en-U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5170228" y="2949630"/>
            <a:ext cx="495182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dirty="0" smtClean="0"/>
              <a:t>Servicios destinados a satisfacer necesidades sociales básicas </a:t>
            </a:r>
            <a:endParaRPr lang="en-US" dirty="0"/>
          </a:p>
        </p:txBody>
      </p:sp>
      <p:sp>
        <p:nvSpPr>
          <p:cNvPr id="17" name="CuadroTexto 16"/>
          <p:cNvSpPr txBox="1"/>
          <p:nvPr/>
        </p:nvSpPr>
        <p:spPr>
          <a:xfrm>
            <a:off x="5170228" y="3809858"/>
            <a:ext cx="495182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dirty="0" smtClean="0"/>
              <a:t>Se refiere a las obras y servicios públicos necesarios para la vida de la comunidad</a:t>
            </a:r>
            <a:endParaRPr lang="en-US" dirty="0"/>
          </a:p>
        </p:txBody>
      </p:sp>
      <p:sp>
        <p:nvSpPr>
          <p:cNvPr id="18" name="CuadroTexto 17"/>
          <p:cNvSpPr txBox="1"/>
          <p:nvPr/>
        </p:nvSpPr>
        <p:spPr>
          <a:xfrm>
            <a:off x="5149478" y="4718978"/>
            <a:ext cx="495182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dirty="0" smtClean="0"/>
              <a:t>Provisión de las obras de infraestructura económica (Empresas Públicas)</a:t>
            </a:r>
            <a:endParaRPr lang="en-US" dirty="0"/>
          </a:p>
        </p:txBody>
      </p:sp>
      <p:sp>
        <p:nvSpPr>
          <p:cNvPr id="19" name="CuadroTexto 18"/>
          <p:cNvSpPr txBox="1"/>
          <p:nvPr/>
        </p:nvSpPr>
        <p:spPr>
          <a:xfrm>
            <a:off x="5170228" y="5628482"/>
            <a:ext cx="495182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dirty="0" smtClean="0"/>
              <a:t>Los que no están previstos en los conceptos anteriores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981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36822" y="365126"/>
            <a:ext cx="10216978" cy="722270"/>
          </a:xfrm>
        </p:spPr>
        <p:txBody>
          <a:bodyPr>
            <a:normAutofit fontScale="90000"/>
          </a:bodyPr>
          <a:lstStyle/>
          <a:p>
            <a:pPr algn="ctr"/>
            <a:r>
              <a:rPr lang="es-EC" dirty="0" smtClean="0"/>
              <a:t>ESTRUCTURA DEL PRESUPUESTO</a:t>
            </a:r>
            <a:endParaRPr lang="en-U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0" t="1456" r="14112" b="2643"/>
          <a:stretch/>
        </p:blipFill>
        <p:spPr>
          <a:xfrm rot="16200000">
            <a:off x="3267440" y="933857"/>
            <a:ext cx="5488245" cy="6190734"/>
          </a:xfrm>
        </p:spPr>
      </p:pic>
    </p:spTree>
    <p:extLst>
      <p:ext uri="{BB962C8B-B14F-4D97-AF65-F5344CB8AC3E}">
        <p14:creationId xmlns:p14="http://schemas.microsoft.com/office/powerpoint/2010/main" val="4256525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C" b="1" dirty="0"/>
              <a:t>Reforma presupuestaria.-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35608" y="2526356"/>
            <a:ext cx="8544415" cy="2280775"/>
          </a:xfrm>
        </p:spPr>
        <p:txBody>
          <a:bodyPr>
            <a:normAutofit/>
          </a:bodyPr>
          <a:lstStyle/>
          <a:p>
            <a:r>
              <a:rPr lang="es-EC" sz="2800" dirty="0" smtClean="0"/>
              <a:t>Una </a:t>
            </a:r>
            <a:r>
              <a:rPr lang="es-EC" sz="2800" dirty="0"/>
              <a:t>vez </a:t>
            </a:r>
            <a:r>
              <a:rPr lang="es-MX" sz="2800" dirty="0"/>
              <a:t>sancionado y aprobado el presupuesto sólo podrá ser reformado por alguno de los siguientes medios: traspasos, suplementos y reducciones de créditos.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37532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1071</TotalTime>
  <Words>1163</Words>
  <Application>Microsoft Office PowerPoint</Application>
  <PresentationFormat>Panorámica</PresentationFormat>
  <Paragraphs>164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Rockwell</vt:lpstr>
      <vt:lpstr>Rockwell Condensed</vt:lpstr>
      <vt:lpstr>Wingdings</vt:lpstr>
      <vt:lpstr>Tipo de madera</vt:lpstr>
      <vt:lpstr>PRESUPUESTO gad</vt:lpstr>
      <vt:lpstr>Presentación de PowerPoint</vt:lpstr>
      <vt:lpstr>Presentación de PowerPoint</vt:lpstr>
      <vt:lpstr>ASIGNACION DE RECURSOS PARA GADS</vt:lpstr>
      <vt:lpstr>AUMENTAR Y REBAJAR PGE</vt:lpstr>
      <vt:lpstr>Ingresos propios del GAD parroquial</vt:lpstr>
      <vt:lpstr>PRESUPUESTO COMPRENDIDO POR AREAS</vt:lpstr>
      <vt:lpstr>ESTRUCTURA DEL PRESUPUESTO</vt:lpstr>
      <vt:lpstr>Reforma presupuestaria.-</vt:lpstr>
      <vt:lpstr>REFORMA DEL PRESUPUESTO</vt:lpstr>
      <vt:lpstr>REFORMA DE PRESUPUESTO POR EMERGENCIA</vt:lpstr>
      <vt:lpstr>TOMAR EN CUENTA</vt:lpstr>
      <vt:lpstr>REGLA FISCAL</vt:lpstr>
      <vt:lpstr>Programación del Presupuesto</vt:lpstr>
      <vt:lpstr>Programación del Presupuesto</vt:lpstr>
      <vt:lpstr>Programación del Presupuesto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 PRESUPUESTO</dc:title>
  <dc:creator>Usuario</dc:creator>
  <cp:lastModifiedBy>Usuario de Windows</cp:lastModifiedBy>
  <cp:revision>31</cp:revision>
  <dcterms:created xsi:type="dcterms:W3CDTF">2020-05-20T23:32:28Z</dcterms:created>
  <dcterms:modified xsi:type="dcterms:W3CDTF">2025-08-28T21:47:01Z</dcterms:modified>
</cp:coreProperties>
</file>