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0" r:id="rId2"/>
  </p:sldMasterIdLst>
  <p:notesMasterIdLst>
    <p:notesMasterId r:id="rId38"/>
  </p:notesMasterIdLst>
  <p:sldIdLst>
    <p:sldId id="284" r:id="rId3"/>
    <p:sldId id="332" r:id="rId4"/>
    <p:sldId id="322" r:id="rId5"/>
    <p:sldId id="301" r:id="rId6"/>
    <p:sldId id="317" r:id="rId7"/>
    <p:sldId id="302" r:id="rId8"/>
    <p:sldId id="286" r:id="rId9"/>
    <p:sldId id="292" r:id="rId10"/>
    <p:sldId id="294" r:id="rId11"/>
    <p:sldId id="318" r:id="rId12"/>
    <p:sldId id="290" r:id="rId13"/>
    <p:sldId id="300" r:id="rId14"/>
    <p:sldId id="288" r:id="rId15"/>
    <p:sldId id="298" r:id="rId16"/>
    <p:sldId id="316" r:id="rId17"/>
    <p:sldId id="272" r:id="rId18"/>
    <p:sldId id="257" r:id="rId19"/>
    <p:sldId id="291" r:id="rId20"/>
    <p:sldId id="308" r:id="rId21"/>
    <p:sldId id="323" r:id="rId22"/>
    <p:sldId id="259" r:id="rId23"/>
    <p:sldId id="335" r:id="rId24"/>
    <p:sldId id="336" r:id="rId25"/>
    <p:sldId id="325" r:id="rId26"/>
    <p:sldId id="326" r:id="rId27"/>
    <p:sldId id="333" r:id="rId28"/>
    <p:sldId id="334" r:id="rId29"/>
    <p:sldId id="264" r:id="rId30"/>
    <p:sldId id="314" r:id="rId31"/>
    <p:sldId id="312" r:id="rId32"/>
    <p:sldId id="327" r:id="rId33"/>
    <p:sldId id="328" r:id="rId34"/>
    <p:sldId id="329" r:id="rId35"/>
    <p:sldId id="330" r:id="rId36"/>
    <p:sldId id="331" r:id="rId37"/>
  </p:sldIdLst>
  <p:sldSz cx="12192000" cy="6858000"/>
  <p:notesSz cx="6858000" cy="9144000"/>
  <p:defaultTex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20DE"/>
    <a:srgbClr val="006F9C"/>
    <a:srgbClr val="97ADD6"/>
    <a:srgbClr val="2987A9"/>
    <a:srgbClr val="33769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775DCB02-9BB8-47FD-8907-85C794F793BA}" styleName="Estilo temático 1 - Énfasis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ED083AE6-46FA-4A59-8FB0-9F97EB10719F}" styleName="Estilo claro 3 - Acento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1E171933-4619-4E11-9A3F-F7608DF75F80}" styleName="Estilo medio 1 - Énfasis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17292A2E-F333-43FB-9621-5CBBE7FDCDCB}" styleName="Estilo claro 2 - Acento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5DA37D80-6434-44D0-A028-1B22A696006F}" styleName="Estilo claro 3 - Acento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BC89EF96-8CEA-46FF-86C4-4CE0E7609802}" styleName="Estilo claro 3 - Acento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327F97BB-C833-4FB7-BDE5-3F7075034690}" styleName="Estilo temático 2 - Énfasis 5">
    <a:tblBg>
      <a:fillRef idx="3">
        <a:schemeClr val="accent5"/>
      </a:fillRef>
      <a:effectRef idx="3">
        <a:schemeClr val="accent5"/>
      </a:effectRef>
    </a:tblBg>
    <a:wholeTbl>
      <a:tcTxStyle>
        <a:fontRef idx="minor">
          <a:scrgbClr r="0" g="0" b="0"/>
        </a:fontRef>
        <a:schemeClr val="lt1"/>
      </a:tcTxStyle>
      <a:tcStyle>
        <a:tcBdr>
          <a:left>
            <a:lnRef idx="1">
              <a:schemeClr val="accent5">
                <a:tint val="50000"/>
              </a:schemeClr>
            </a:lnRef>
          </a:left>
          <a:right>
            <a:lnRef idx="1">
              <a:schemeClr val="accent5">
                <a:tint val="50000"/>
              </a:schemeClr>
            </a:lnRef>
          </a:right>
          <a:top>
            <a:lnRef idx="1">
              <a:schemeClr val="accent5">
                <a:tint val="50000"/>
              </a:schemeClr>
            </a:lnRef>
          </a:top>
          <a:bottom>
            <a:lnRef idx="1">
              <a:schemeClr val="accent5">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5758FB7-9AC5-4552-8A53-C91805E547FA}" styleName="Estilo temático 1 - Énfasis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2574" autoAdjust="0"/>
    <p:restoredTop sz="94674"/>
  </p:normalViewPr>
  <p:slideViewPr>
    <p:cSldViewPr snapToGrid="0" snapToObjects="1">
      <p:cViewPr>
        <p:scale>
          <a:sx n="60" d="100"/>
          <a:sy n="60" d="100"/>
        </p:scale>
        <p:origin x="932" y="6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presProps" Target="presProps.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tableStyles" Target="tableStyle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notesMaster" Target="notesMasters/notesMaster1.xml"/></Relationships>
</file>

<file path=ppt/diagrams/colors1.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E40BFD4-AD60-435F-8DC9-4437DB109549}" type="doc">
      <dgm:prSet loTypeId="urn:microsoft.com/office/officeart/2005/8/layout/hierarchy3" loCatId="hierarchy" qsTypeId="urn:microsoft.com/office/officeart/2005/8/quickstyle/simple1" qsCatId="simple" csTypeId="urn:microsoft.com/office/officeart/2005/8/colors/accent1_1" csCatId="accent1" phldr="1"/>
      <dgm:spPr/>
      <dgm:t>
        <a:bodyPr/>
        <a:lstStyle/>
        <a:p>
          <a:endParaRPr lang="es-EC"/>
        </a:p>
      </dgm:t>
    </dgm:pt>
    <dgm:pt modelId="{5DC937F0-6FB4-431D-8E83-341581D7FB75}">
      <dgm:prSet phldrT="[Texto]"/>
      <dgm:spPr/>
      <dgm:t>
        <a:bodyPr/>
        <a:lstStyle/>
        <a:p>
          <a:r>
            <a:rPr lang="es-ES" b="1" dirty="0"/>
            <a:t>Consejo Nacional Electoral (CNE):</a:t>
          </a:r>
        </a:p>
        <a:p>
          <a:r>
            <a:rPr lang="es-ES" dirty="0"/>
            <a:t>Organiza, dirige y vigila los procesos electorales, controla la propaganda y el gasto electoral, y mantiene el registro de organizaciones políticas. </a:t>
          </a:r>
          <a:endParaRPr lang="es-EC" dirty="0"/>
        </a:p>
      </dgm:t>
    </dgm:pt>
    <dgm:pt modelId="{9C58EBD7-097E-4FE1-B16F-0F02CF03A532}" type="parTrans" cxnId="{613787E8-70A1-4B71-ACBC-F26EA47F6E2D}">
      <dgm:prSet/>
      <dgm:spPr/>
      <dgm:t>
        <a:bodyPr/>
        <a:lstStyle/>
        <a:p>
          <a:endParaRPr lang="es-EC"/>
        </a:p>
      </dgm:t>
    </dgm:pt>
    <dgm:pt modelId="{CFFD07F8-C040-4CB1-99D1-7399FE36CF5C}" type="sibTrans" cxnId="{613787E8-70A1-4B71-ACBC-F26EA47F6E2D}">
      <dgm:prSet/>
      <dgm:spPr/>
      <dgm:t>
        <a:bodyPr/>
        <a:lstStyle/>
        <a:p>
          <a:endParaRPr lang="es-EC"/>
        </a:p>
      </dgm:t>
    </dgm:pt>
    <dgm:pt modelId="{1C2BA282-AD4D-4AA6-AF69-567782883153}">
      <dgm:prSet phldrT="[Texto]" custT="1"/>
      <dgm:spPr/>
      <dgm:t>
        <a:bodyPr/>
        <a:lstStyle/>
        <a:p>
          <a:pPr algn="just">
            <a:buNone/>
          </a:pPr>
          <a:r>
            <a:rPr lang="es-ES" sz="2000" kern="1200" dirty="0">
              <a:latin typeface="Calibri"/>
              <a:ea typeface="+mn-ea"/>
              <a:cs typeface="+mn-cs"/>
            </a:rPr>
            <a:t>El Instituto de Investigación, Capacitación y Promoción Político Electoral, conocido como Instituto de la Democracia (IDD), entidad adscrita al Consejo Nacional Electoral y creada en el 2011, tiene la misión de asesorar, investigar, capacitar y promocionar la democracia en el Ecuador, desde un enfoque académico, pedagógico y pluralista.</a:t>
          </a:r>
        </a:p>
      </dgm:t>
    </dgm:pt>
    <dgm:pt modelId="{C0FA9F81-04F1-47B6-B152-507BFF96E9F8}" type="parTrans" cxnId="{4D065640-78FE-45AA-825F-C2193AD4F11A}">
      <dgm:prSet/>
      <dgm:spPr/>
      <dgm:t>
        <a:bodyPr/>
        <a:lstStyle/>
        <a:p>
          <a:endParaRPr lang="es-EC"/>
        </a:p>
      </dgm:t>
    </dgm:pt>
    <dgm:pt modelId="{84DE344B-963F-46D0-91D1-274ADD02B3D1}" type="sibTrans" cxnId="{4D065640-78FE-45AA-825F-C2193AD4F11A}">
      <dgm:prSet/>
      <dgm:spPr/>
      <dgm:t>
        <a:bodyPr/>
        <a:lstStyle/>
        <a:p>
          <a:endParaRPr lang="es-EC"/>
        </a:p>
      </dgm:t>
    </dgm:pt>
    <dgm:pt modelId="{0A267492-8877-47BD-8AB4-1D29D413E9A1}">
      <dgm:prSet phldrT="[Texto]"/>
      <dgm:spPr/>
      <dgm:t>
        <a:bodyPr/>
        <a:lstStyle/>
        <a:p>
          <a:pPr>
            <a:buNone/>
          </a:pPr>
          <a:r>
            <a:rPr lang="es-EC" b="1" i="0" dirty="0"/>
            <a:t>Tribunal Contencioso Electoral (TCE):</a:t>
          </a:r>
          <a:endParaRPr lang="es-EC" b="0" i="0" dirty="0"/>
        </a:p>
        <a:p>
          <a:pPr>
            <a:buNone/>
          </a:pPr>
          <a:r>
            <a:rPr lang="es-ES" b="0" i="0" dirty="0"/>
            <a:t>Resuelve controversias y recursos en materia electoral, y administra justicia en este ámbito</a:t>
          </a:r>
          <a:endParaRPr lang="es-EC" dirty="0"/>
        </a:p>
      </dgm:t>
    </dgm:pt>
    <dgm:pt modelId="{57CDD109-D451-4C5A-A7DA-E91150A588A1}" type="parTrans" cxnId="{A0327284-DE91-4303-844E-EAF7892BBF4C}">
      <dgm:prSet/>
      <dgm:spPr/>
      <dgm:t>
        <a:bodyPr/>
        <a:lstStyle/>
        <a:p>
          <a:endParaRPr lang="es-EC"/>
        </a:p>
      </dgm:t>
    </dgm:pt>
    <dgm:pt modelId="{61AEB838-E171-4211-AE76-3375A168720F}" type="sibTrans" cxnId="{A0327284-DE91-4303-844E-EAF7892BBF4C}">
      <dgm:prSet/>
      <dgm:spPr/>
      <dgm:t>
        <a:bodyPr/>
        <a:lstStyle/>
        <a:p>
          <a:endParaRPr lang="es-EC"/>
        </a:p>
      </dgm:t>
    </dgm:pt>
    <dgm:pt modelId="{AAD2480C-15E7-4974-A13F-3C67EA2C38AA}" type="pres">
      <dgm:prSet presAssocID="{FE40BFD4-AD60-435F-8DC9-4437DB109549}" presName="diagram" presStyleCnt="0">
        <dgm:presLayoutVars>
          <dgm:chPref val="1"/>
          <dgm:dir/>
          <dgm:animOne val="branch"/>
          <dgm:animLvl val="lvl"/>
          <dgm:resizeHandles/>
        </dgm:presLayoutVars>
      </dgm:prSet>
      <dgm:spPr/>
    </dgm:pt>
    <dgm:pt modelId="{B7EE11C2-8FE0-45B4-9125-D36FC0BBB05B}" type="pres">
      <dgm:prSet presAssocID="{5DC937F0-6FB4-431D-8E83-341581D7FB75}" presName="root" presStyleCnt="0"/>
      <dgm:spPr/>
    </dgm:pt>
    <dgm:pt modelId="{34997D71-A442-4AC5-A055-A5BD3BFD54AB}" type="pres">
      <dgm:prSet presAssocID="{5DC937F0-6FB4-431D-8E83-341581D7FB75}" presName="rootComposite" presStyleCnt="0"/>
      <dgm:spPr/>
    </dgm:pt>
    <dgm:pt modelId="{DF0A2E23-EE37-4B43-9195-B22CA7879294}" type="pres">
      <dgm:prSet presAssocID="{5DC937F0-6FB4-431D-8E83-341581D7FB75}" presName="rootText" presStyleLbl="node1" presStyleIdx="0" presStyleCnt="2"/>
      <dgm:spPr/>
    </dgm:pt>
    <dgm:pt modelId="{34FBC94A-F03A-45A5-9AB9-B383C8F65B78}" type="pres">
      <dgm:prSet presAssocID="{5DC937F0-6FB4-431D-8E83-341581D7FB75}" presName="rootConnector" presStyleLbl="node1" presStyleIdx="0" presStyleCnt="2"/>
      <dgm:spPr/>
    </dgm:pt>
    <dgm:pt modelId="{7757C1C3-9BDA-43F2-B844-08B41343CE3C}" type="pres">
      <dgm:prSet presAssocID="{5DC937F0-6FB4-431D-8E83-341581D7FB75}" presName="childShape" presStyleCnt="0"/>
      <dgm:spPr/>
    </dgm:pt>
    <dgm:pt modelId="{78814B2D-A1AB-40C0-A7B4-8E6A1C947141}" type="pres">
      <dgm:prSet presAssocID="{C0FA9F81-04F1-47B6-B152-507BFF96E9F8}" presName="Name13" presStyleLbl="parChTrans1D2" presStyleIdx="0" presStyleCnt="1"/>
      <dgm:spPr/>
    </dgm:pt>
    <dgm:pt modelId="{664B3584-497B-438B-9E46-1F31E4B5DC24}" type="pres">
      <dgm:prSet presAssocID="{1C2BA282-AD4D-4AA6-AF69-567782883153}" presName="childText" presStyleLbl="bgAcc1" presStyleIdx="0" presStyleCnt="1" custScaleX="140491" custScaleY="126722" custLinFactNeighborX="-1066" custLinFactNeighborY="-6082">
        <dgm:presLayoutVars>
          <dgm:bulletEnabled val="1"/>
        </dgm:presLayoutVars>
      </dgm:prSet>
      <dgm:spPr/>
    </dgm:pt>
    <dgm:pt modelId="{81C62744-1905-45EC-9CA6-1436E38D88F4}" type="pres">
      <dgm:prSet presAssocID="{0A267492-8877-47BD-8AB4-1D29D413E9A1}" presName="root" presStyleCnt="0"/>
      <dgm:spPr/>
    </dgm:pt>
    <dgm:pt modelId="{028A931C-DB96-414B-B6D7-6A5939FE49A2}" type="pres">
      <dgm:prSet presAssocID="{0A267492-8877-47BD-8AB4-1D29D413E9A1}" presName="rootComposite" presStyleCnt="0"/>
      <dgm:spPr/>
    </dgm:pt>
    <dgm:pt modelId="{6363B2B1-EEAD-438A-BC78-13C55DA7C859}" type="pres">
      <dgm:prSet presAssocID="{0A267492-8877-47BD-8AB4-1D29D413E9A1}" presName="rootText" presStyleLbl="node1" presStyleIdx="1" presStyleCnt="2"/>
      <dgm:spPr/>
    </dgm:pt>
    <dgm:pt modelId="{63A97A5E-BEAD-45EA-9203-FFB7C2F77DD2}" type="pres">
      <dgm:prSet presAssocID="{0A267492-8877-47BD-8AB4-1D29D413E9A1}" presName="rootConnector" presStyleLbl="node1" presStyleIdx="1" presStyleCnt="2"/>
      <dgm:spPr/>
    </dgm:pt>
    <dgm:pt modelId="{366488EE-872B-4812-9B27-36E681C606FB}" type="pres">
      <dgm:prSet presAssocID="{0A267492-8877-47BD-8AB4-1D29D413E9A1}" presName="childShape" presStyleCnt="0"/>
      <dgm:spPr/>
    </dgm:pt>
  </dgm:ptLst>
  <dgm:cxnLst>
    <dgm:cxn modelId="{7EFEB009-E543-4B6D-942A-A7D46B24C3FF}" type="presOf" srcId="{5DC937F0-6FB4-431D-8E83-341581D7FB75}" destId="{DF0A2E23-EE37-4B43-9195-B22CA7879294}" srcOrd="0" destOrd="0" presId="urn:microsoft.com/office/officeart/2005/8/layout/hierarchy3"/>
    <dgm:cxn modelId="{CBEFC514-3BF8-40FA-B5DA-F03833C093F2}" type="presOf" srcId="{C0FA9F81-04F1-47B6-B152-507BFF96E9F8}" destId="{78814B2D-A1AB-40C0-A7B4-8E6A1C947141}" srcOrd="0" destOrd="0" presId="urn:microsoft.com/office/officeart/2005/8/layout/hierarchy3"/>
    <dgm:cxn modelId="{09CB2428-80A6-4737-84FF-81692C4B3B58}" type="presOf" srcId="{0A267492-8877-47BD-8AB4-1D29D413E9A1}" destId="{6363B2B1-EEAD-438A-BC78-13C55DA7C859}" srcOrd="0" destOrd="0" presId="urn:microsoft.com/office/officeart/2005/8/layout/hierarchy3"/>
    <dgm:cxn modelId="{FFA55730-9ED5-44D3-B6E3-12C15489E82B}" type="presOf" srcId="{1C2BA282-AD4D-4AA6-AF69-567782883153}" destId="{664B3584-497B-438B-9E46-1F31E4B5DC24}" srcOrd="0" destOrd="0" presId="urn:microsoft.com/office/officeart/2005/8/layout/hierarchy3"/>
    <dgm:cxn modelId="{A65D1839-AAB9-44CD-8BD7-EBC2BD1D59A7}" type="presOf" srcId="{0A267492-8877-47BD-8AB4-1D29D413E9A1}" destId="{63A97A5E-BEAD-45EA-9203-FFB7C2F77DD2}" srcOrd="1" destOrd="0" presId="urn:microsoft.com/office/officeart/2005/8/layout/hierarchy3"/>
    <dgm:cxn modelId="{4D065640-78FE-45AA-825F-C2193AD4F11A}" srcId="{5DC937F0-6FB4-431D-8E83-341581D7FB75}" destId="{1C2BA282-AD4D-4AA6-AF69-567782883153}" srcOrd="0" destOrd="0" parTransId="{C0FA9F81-04F1-47B6-B152-507BFF96E9F8}" sibTransId="{84DE344B-963F-46D0-91D1-274ADD02B3D1}"/>
    <dgm:cxn modelId="{4F044B5F-61F5-40EB-98BB-745BCE0C7CD3}" type="presOf" srcId="{FE40BFD4-AD60-435F-8DC9-4437DB109549}" destId="{AAD2480C-15E7-4974-A13F-3C67EA2C38AA}" srcOrd="0" destOrd="0" presId="urn:microsoft.com/office/officeart/2005/8/layout/hierarchy3"/>
    <dgm:cxn modelId="{A0327284-DE91-4303-844E-EAF7892BBF4C}" srcId="{FE40BFD4-AD60-435F-8DC9-4437DB109549}" destId="{0A267492-8877-47BD-8AB4-1D29D413E9A1}" srcOrd="1" destOrd="0" parTransId="{57CDD109-D451-4C5A-A7DA-E91150A588A1}" sibTransId="{61AEB838-E171-4211-AE76-3375A168720F}"/>
    <dgm:cxn modelId="{13C02CA4-1680-4555-B9BA-32E4B28577FF}" type="presOf" srcId="{5DC937F0-6FB4-431D-8E83-341581D7FB75}" destId="{34FBC94A-F03A-45A5-9AB9-B383C8F65B78}" srcOrd="1" destOrd="0" presId="urn:microsoft.com/office/officeart/2005/8/layout/hierarchy3"/>
    <dgm:cxn modelId="{613787E8-70A1-4B71-ACBC-F26EA47F6E2D}" srcId="{FE40BFD4-AD60-435F-8DC9-4437DB109549}" destId="{5DC937F0-6FB4-431D-8E83-341581D7FB75}" srcOrd="0" destOrd="0" parTransId="{9C58EBD7-097E-4FE1-B16F-0F02CF03A532}" sibTransId="{CFFD07F8-C040-4CB1-99D1-7399FE36CF5C}"/>
    <dgm:cxn modelId="{307CD961-7BCD-4EC3-9EAD-D71AF1ABF6B1}" type="presParOf" srcId="{AAD2480C-15E7-4974-A13F-3C67EA2C38AA}" destId="{B7EE11C2-8FE0-45B4-9125-D36FC0BBB05B}" srcOrd="0" destOrd="0" presId="urn:microsoft.com/office/officeart/2005/8/layout/hierarchy3"/>
    <dgm:cxn modelId="{73D42CDC-FD7B-424D-9060-50E8038FDECF}" type="presParOf" srcId="{B7EE11C2-8FE0-45B4-9125-D36FC0BBB05B}" destId="{34997D71-A442-4AC5-A055-A5BD3BFD54AB}" srcOrd="0" destOrd="0" presId="urn:microsoft.com/office/officeart/2005/8/layout/hierarchy3"/>
    <dgm:cxn modelId="{C387C8BE-BF67-4AFB-AF59-FDB057D3A5CF}" type="presParOf" srcId="{34997D71-A442-4AC5-A055-A5BD3BFD54AB}" destId="{DF0A2E23-EE37-4B43-9195-B22CA7879294}" srcOrd="0" destOrd="0" presId="urn:microsoft.com/office/officeart/2005/8/layout/hierarchy3"/>
    <dgm:cxn modelId="{C03D7C70-6275-44CA-921D-B269F55340C9}" type="presParOf" srcId="{34997D71-A442-4AC5-A055-A5BD3BFD54AB}" destId="{34FBC94A-F03A-45A5-9AB9-B383C8F65B78}" srcOrd="1" destOrd="0" presId="urn:microsoft.com/office/officeart/2005/8/layout/hierarchy3"/>
    <dgm:cxn modelId="{DB9E6F54-83FF-4684-9E3F-A3FA2D04D472}" type="presParOf" srcId="{B7EE11C2-8FE0-45B4-9125-D36FC0BBB05B}" destId="{7757C1C3-9BDA-43F2-B844-08B41343CE3C}" srcOrd="1" destOrd="0" presId="urn:microsoft.com/office/officeart/2005/8/layout/hierarchy3"/>
    <dgm:cxn modelId="{EF1A3F84-2831-464E-A893-ED8435CE44C5}" type="presParOf" srcId="{7757C1C3-9BDA-43F2-B844-08B41343CE3C}" destId="{78814B2D-A1AB-40C0-A7B4-8E6A1C947141}" srcOrd="0" destOrd="0" presId="urn:microsoft.com/office/officeart/2005/8/layout/hierarchy3"/>
    <dgm:cxn modelId="{A86500B1-A0AB-49E3-AF99-0410FD75B3F2}" type="presParOf" srcId="{7757C1C3-9BDA-43F2-B844-08B41343CE3C}" destId="{664B3584-497B-438B-9E46-1F31E4B5DC24}" srcOrd="1" destOrd="0" presId="urn:microsoft.com/office/officeart/2005/8/layout/hierarchy3"/>
    <dgm:cxn modelId="{6837EA18-40D5-4AD0-86F0-50285A1CC780}" type="presParOf" srcId="{AAD2480C-15E7-4974-A13F-3C67EA2C38AA}" destId="{81C62744-1905-45EC-9CA6-1436E38D88F4}" srcOrd="1" destOrd="0" presId="urn:microsoft.com/office/officeart/2005/8/layout/hierarchy3"/>
    <dgm:cxn modelId="{1D215FA6-E587-4DC5-9AEF-4CC2AA3E36D5}" type="presParOf" srcId="{81C62744-1905-45EC-9CA6-1436E38D88F4}" destId="{028A931C-DB96-414B-B6D7-6A5939FE49A2}" srcOrd="0" destOrd="0" presId="urn:microsoft.com/office/officeart/2005/8/layout/hierarchy3"/>
    <dgm:cxn modelId="{E778402F-B491-43BD-A706-0B9675F96147}" type="presParOf" srcId="{028A931C-DB96-414B-B6D7-6A5939FE49A2}" destId="{6363B2B1-EEAD-438A-BC78-13C55DA7C859}" srcOrd="0" destOrd="0" presId="urn:microsoft.com/office/officeart/2005/8/layout/hierarchy3"/>
    <dgm:cxn modelId="{36610EB6-7AA6-4BC8-A3DD-203186AFDB3D}" type="presParOf" srcId="{028A931C-DB96-414B-B6D7-6A5939FE49A2}" destId="{63A97A5E-BEAD-45EA-9203-FFB7C2F77DD2}" srcOrd="1" destOrd="0" presId="urn:microsoft.com/office/officeart/2005/8/layout/hierarchy3"/>
    <dgm:cxn modelId="{76D7E78D-97AC-40D3-ACE9-F4D2C3174FDA}" type="presParOf" srcId="{81C62744-1905-45EC-9CA6-1436E38D88F4}" destId="{366488EE-872B-4812-9B27-36E681C606FB}" srcOrd="1" destOrd="0" presId="urn:microsoft.com/office/officeart/2005/8/layout/hierarchy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F0A2E23-EE37-4B43-9195-B22CA7879294}">
      <dsp:nvSpPr>
        <dsp:cNvPr id="0" name=""/>
        <dsp:cNvSpPr/>
      </dsp:nvSpPr>
      <dsp:spPr>
        <a:xfrm>
          <a:off x="1204962" y="418"/>
          <a:ext cx="4054078" cy="2027039"/>
        </a:xfrm>
        <a:prstGeom prst="roundRect">
          <a:avLst>
            <a:gd name="adj" fmla="val 10000"/>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25400" rIns="38100" bIns="25400" numCol="1" spcCol="1270" anchor="ctr" anchorCtr="0">
          <a:noAutofit/>
        </a:bodyPr>
        <a:lstStyle/>
        <a:p>
          <a:pPr marL="0" lvl="0" indent="0" algn="ctr" defTabSz="889000">
            <a:lnSpc>
              <a:spcPct val="90000"/>
            </a:lnSpc>
            <a:spcBef>
              <a:spcPct val="0"/>
            </a:spcBef>
            <a:spcAft>
              <a:spcPct val="35000"/>
            </a:spcAft>
            <a:buNone/>
          </a:pPr>
          <a:r>
            <a:rPr lang="es-ES" sz="2000" b="1" kern="1200" dirty="0"/>
            <a:t>Consejo Nacional Electoral (CNE):</a:t>
          </a:r>
        </a:p>
        <a:p>
          <a:pPr marL="0" lvl="0" indent="0" algn="ctr" defTabSz="889000">
            <a:lnSpc>
              <a:spcPct val="90000"/>
            </a:lnSpc>
            <a:spcBef>
              <a:spcPct val="0"/>
            </a:spcBef>
            <a:spcAft>
              <a:spcPct val="35000"/>
            </a:spcAft>
            <a:buNone/>
          </a:pPr>
          <a:r>
            <a:rPr lang="es-ES" sz="2000" kern="1200" dirty="0"/>
            <a:t>Organiza, dirige y vigila los procesos electorales, controla la propaganda y el gasto electoral, y mantiene el registro de organizaciones políticas. </a:t>
          </a:r>
          <a:endParaRPr lang="es-EC" sz="2000" kern="1200" dirty="0"/>
        </a:p>
      </dsp:txBody>
      <dsp:txXfrm>
        <a:off x="1264332" y="59788"/>
        <a:ext cx="3935338" cy="1908299"/>
      </dsp:txXfrm>
    </dsp:sp>
    <dsp:sp modelId="{78814B2D-A1AB-40C0-A7B4-8E6A1C947141}">
      <dsp:nvSpPr>
        <dsp:cNvPr id="0" name=""/>
        <dsp:cNvSpPr/>
      </dsp:nvSpPr>
      <dsp:spPr>
        <a:xfrm>
          <a:off x="1610369" y="2027457"/>
          <a:ext cx="370834" cy="1667827"/>
        </a:xfrm>
        <a:custGeom>
          <a:avLst/>
          <a:gdLst/>
          <a:ahLst/>
          <a:cxnLst/>
          <a:rect l="0" t="0" r="0" b="0"/>
          <a:pathLst>
            <a:path>
              <a:moveTo>
                <a:pt x="0" y="0"/>
              </a:moveTo>
              <a:lnTo>
                <a:pt x="0" y="1667827"/>
              </a:lnTo>
              <a:lnTo>
                <a:pt x="370834" y="1667827"/>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64B3584-497B-438B-9E46-1F31E4B5DC24}">
      <dsp:nvSpPr>
        <dsp:cNvPr id="0" name=""/>
        <dsp:cNvSpPr/>
      </dsp:nvSpPr>
      <dsp:spPr>
        <a:xfrm>
          <a:off x="1981204" y="2410933"/>
          <a:ext cx="4556491" cy="2568704"/>
        </a:xfrm>
        <a:prstGeom prst="roundRect">
          <a:avLst>
            <a:gd name="adj" fmla="val 10000"/>
          </a:avLst>
        </a:prstGeom>
        <a:solidFill>
          <a:schemeClr val="accent1">
            <a:alpha val="90000"/>
            <a:tint val="4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8100" tIns="25400" rIns="38100" bIns="25400" numCol="1" spcCol="1270" anchor="ctr" anchorCtr="0">
          <a:noAutofit/>
        </a:bodyPr>
        <a:lstStyle/>
        <a:p>
          <a:pPr marL="0" lvl="0" indent="0" algn="just" defTabSz="889000">
            <a:lnSpc>
              <a:spcPct val="90000"/>
            </a:lnSpc>
            <a:spcBef>
              <a:spcPct val="0"/>
            </a:spcBef>
            <a:spcAft>
              <a:spcPct val="35000"/>
            </a:spcAft>
            <a:buNone/>
          </a:pPr>
          <a:r>
            <a:rPr lang="es-ES" sz="2000" kern="1200" dirty="0">
              <a:latin typeface="Calibri"/>
              <a:ea typeface="+mn-ea"/>
              <a:cs typeface="+mn-cs"/>
            </a:rPr>
            <a:t>El Instituto de Investigación, Capacitación y Promoción Político Electoral, conocido como Instituto de la Democracia (IDD), entidad adscrita al Consejo Nacional Electoral y creada en el 2011, tiene la misión de asesorar, investigar, capacitar y promocionar la democracia en el Ecuador, desde un enfoque académico, pedagógico y pluralista.</a:t>
          </a:r>
        </a:p>
      </dsp:txBody>
      <dsp:txXfrm>
        <a:off x="2056439" y="2486168"/>
        <a:ext cx="4406021" cy="2418234"/>
      </dsp:txXfrm>
    </dsp:sp>
    <dsp:sp modelId="{6363B2B1-EEAD-438A-BC78-13C55DA7C859}">
      <dsp:nvSpPr>
        <dsp:cNvPr id="0" name=""/>
        <dsp:cNvSpPr/>
      </dsp:nvSpPr>
      <dsp:spPr>
        <a:xfrm>
          <a:off x="6272559" y="418"/>
          <a:ext cx="4054078" cy="2027039"/>
        </a:xfrm>
        <a:prstGeom prst="roundRect">
          <a:avLst>
            <a:gd name="adj" fmla="val 10000"/>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25400" rIns="38100" bIns="25400" numCol="1" spcCol="1270" anchor="ctr" anchorCtr="0">
          <a:noAutofit/>
        </a:bodyPr>
        <a:lstStyle/>
        <a:p>
          <a:pPr marL="0" lvl="0" indent="0" algn="ctr" defTabSz="889000">
            <a:lnSpc>
              <a:spcPct val="90000"/>
            </a:lnSpc>
            <a:spcBef>
              <a:spcPct val="0"/>
            </a:spcBef>
            <a:spcAft>
              <a:spcPct val="35000"/>
            </a:spcAft>
            <a:buNone/>
          </a:pPr>
          <a:r>
            <a:rPr lang="es-EC" sz="2000" b="1" i="0" kern="1200" dirty="0"/>
            <a:t>Tribunal Contencioso Electoral (TCE):</a:t>
          </a:r>
          <a:endParaRPr lang="es-EC" sz="2000" b="0" i="0" kern="1200" dirty="0"/>
        </a:p>
        <a:p>
          <a:pPr marL="0" lvl="0" indent="0" algn="ctr" defTabSz="889000">
            <a:lnSpc>
              <a:spcPct val="90000"/>
            </a:lnSpc>
            <a:spcBef>
              <a:spcPct val="0"/>
            </a:spcBef>
            <a:spcAft>
              <a:spcPct val="35000"/>
            </a:spcAft>
            <a:buNone/>
          </a:pPr>
          <a:r>
            <a:rPr lang="es-ES" sz="2000" b="0" i="0" kern="1200" dirty="0"/>
            <a:t>Resuelve controversias y recursos en materia electoral, y administra justicia en este ámbito</a:t>
          </a:r>
          <a:endParaRPr lang="es-EC" sz="2000" kern="1200" dirty="0"/>
        </a:p>
      </dsp:txBody>
      <dsp:txXfrm>
        <a:off x="6331929" y="59788"/>
        <a:ext cx="3935338" cy="1908299"/>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419"/>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5A464E7-567A-4F9C-83BA-207B546A0D65}" type="datetimeFigureOut">
              <a:rPr lang="es-419" smtClean="0"/>
              <a:t>10/3/2026</a:t>
            </a:fld>
            <a:endParaRPr lang="es-419"/>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419"/>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419"/>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419"/>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7EE5C7E-35FE-4394-928E-FC1A51DCA1CA}" type="slidenum">
              <a:rPr lang="es-419" smtClean="0"/>
              <a:t>‹Nº›</a:t>
            </a:fld>
            <a:endParaRPr lang="es-419"/>
          </a:p>
        </p:txBody>
      </p:sp>
    </p:spTree>
    <p:extLst>
      <p:ext uri="{BB962C8B-B14F-4D97-AF65-F5344CB8AC3E}">
        <p14:creationId xmlns:p14="http://schemas.microsoft.com/office/powerpoint/2010/main" val="13453839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419" dirty="0"/>
          </a:p>
        </p:txBody>
      </p:sp>
      <p:sp>
        <p:nvSpPr>
          <p:cNvPr id="4" name="Marcador de número de diapositiva 3"/>
          <p:cNvSpPr>
            <a:spLocks noGrp="1"/>
          </p:cNvSpPr>
          <p:nvPr>
            <p:ph type="sldNum" sz="quarter" idx="5"/>
          </p:nvPr>
        </p:nvSpPr>
        <p:spPr/>
        <p:txBody>
          <a:bodyPr/>
          <a:lstStyle/>
          <a:p>
            <a:fld id="{57EE5C7E-35FE-4394-928E-FC1A51DCA1CA}" type="slidenum">
              <a:rPr lang="es-419" smtClean="0"/>
              <a:t>1</a:t>
            </a:fld>
            <a:endParaRPr lang="es-419"/>
          </a:p>
        </p:txBody>
      </p:sp>
    </p:spTree>
    <p:extLst>
      <p:ext uri="{BB962C8B-B14F-4D97-AF65-F5344CB8AC3E}">
        <p14:creationId xmlns:p14="http://schemas.microsoft.com/office/powerpoint/2010/main" val="95470463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2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2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2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2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2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s-EC"/>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2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s-EC"/>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2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s-EC"/>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2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s-EC"/>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2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s-EC"/>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2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s-EC"/>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2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s-EC"/>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2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s-EC"/>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2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24.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25.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26.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27.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28.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29.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1CA4925-C98F-3A44-BE25-DC8996D9DEE5}"/>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lang="es-EC"/>
          </a:p>
        </p:txBody>
      </p:sp>
      <p:sp>
        <p:nvSpPr>
          <p:cNvPr id="3" name="Subtítulo 2">
            <a:extLst>
              <a:ext uri="{FF2B5EF4-FFF2-40B4-BE49-F238E27FC236}">
                <a16:creationId xmlns:a16="http://schemas.microsoft.com/office/drawing/2014/main" id="{775B2166-546B-F84E-8565-26C052D7496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s-EC"/>
          </a:p>
        </p:txBody>
      </p:sp>
      <p:sp>
        <p:nvSpPr>
          <p:cNvPr id="4" name="Marcador de fecha 3">
            <a:extLst>
              <a:ext uri="{FF2B5EF4-FFF2-40B4-BE49-F238E27FC236}">
                <a16:creationId xmlns:a16="http://schemas.microsoft.com/office/drawing/2014/main" id="{F0214B35-9AE3-EA4D-8CEA-3131190EEE78}"/>
              </a:ext>
            </a:extLst>
          </p:cNvPr>
          <p:cNvSpPr>
            <a:spLocks noGrp="1"/>
          </p:cNvSpPr>
          <p:nvPr>
            <p:ph type="dt" sz="half" idx="10"/>
          </p:nvPr>
        </p:nvSpPr>
        <p:spPr/>
        <p:txBody>
          <a:bodyPr/>
          <a:lstStyle/>
          <a:p>
            <a:fld id="{9C2F9AE2-DDA1-E045-8AF7-EED6DC235DE3}" type="datetimeFigureOut">
              <a:rPr lang="es-EC" smtClean="0"/>
              <a:t>10/3/2026</a:t>
            </a:fld>
            <a:endParaRPr lang="es-EC"/>
          </a:p>
        </p:txBody>
      </p:sp>
      <p:sp>
        <p:nvSpPr>
          <p:cNvPr id="5" name="Marcador de pie de página 4">
            <a:extLst>
              <a:ext uri="{FF2B5EF4-FFF2-40B4-BE49-F238E27FC236}">
                <a16:creationId xmlns:a16="http://schemas.microsoft.com/office/drawing/2014/main" id="{7FCA37B6-E236-2949-AF93-3BD4592033AC}"/>
              </a:ext>
            </a:extLst>
          </p:cNvPr>
          <p:cNvSpPr>
            <a:spLocks noGrp="1"/>
          </p:cNvSpPr>
          <p:nvPr>
            <p:ph type="ftr" sz="quarter" idx="11"/>
          </p:nvPr>
        </p:nvSpPr>
        <p:spPr/>
        <p:txBody>
          <a:bodyPr/>
          <a:lstStyle/>
          <a:p>
            <a:endParaRPr lang="es-EC"/>
          </a:p>
        </p:txBody>
      </p:sp>
      <p:sp>
        <p:nvSpPr>
          <p:cNvPr id="6" name="Marcador de número de diapositiva 5">
            <a:extLst>
              <a:ext uri="{FF2B5EF4-FFF2-40B4-BE49-F238E27FC236}">
                <a16:creationId xmlns:a16="http://schemas.microsoft.com/office/drawing/2014/main" id="{C9C56250-2FD8-E249-984D-C585F45F79A1}"/>
              </a:ext>
            </a:extLst>
          </p:cNvPr>
          <p:cNvSpPr>
            <a:spLocks noGrp="1"/>
          </p:cNvSpPr>
          <p:nvPr>
            <p:ph type="sldNum" sz="quarter" idx="12"/>
          </p:nvPr>
        </p:nvSpPr>
        <p:spPr/>
        <p:txBody>
          <a:bodyPr/>
          <a:lstStyle/>
          <a:p>
            <a:fld id="{AD53B0DA-514A-6246-B71B-85A720DBFF68}" type="slidenum">
              <a:rPr lang="es-EC" smtClean="0"/>
              <a:t>‹Nº›</a:t>
            </a:fld>
            <a:endParaRPr lang="es-EC"/>
          </a:p>
        </p:txBody>
      </p:sp>
    </p:spTree>
    <p:extLst>
      <p:ext uri="{BB962C8B-B14F-4D97-AF65-F5344CB8AC3E}">
        <p14:creationId xmlns:p14="http://schemas.microsoft.com/office/powerpoint/2010/main" val="28590937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361B82E-267C-0740-B00F-BB0B312FC2F3}"/>
              </a:ext>
            </a:extLst>
          </p:cNvPr>
          <p:cNvSpPr>
            <a:spLocks noGrp="1"/>
          </p:cNvSpPr>
          <p:nvPr>
            <p:ph type="title"/>
          </p:nvPr>
        </p:nvSpPr>
        <p:spPr/>
        <p:txBody>
          <a:bodyPr/>
          <a:lstStyle/>
          <a:p>
            <a:r>
              <a:rPr lang="es-ES"/>
              <a:t>Haga clic para modificar el estilo de título del patrón</a:t>
            </a:r>
            <a:endParaRPr lang="es-EC"/>
          </a:p>
        </p:txBody>
      </p:sp>
      <p:sp>
        <p:nvSpPr>
          <p:cNvPr id="3" name="Marcador de texto vertical 2">
            <a:extLst>
              <a:ext uri="{FF2B5EF4-FFF2-40B4-BE49-F238E27FC236}">
                <a16:creationId xmlns:a16="http://schemas.microsoft.com/office/drawing/2014/main" id="{3F313771-01C8-0A4A-AD4A-8E2A9C86B2C2}"/>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4" name="Marcador de fecha 3">
            <a:extLst>
              <a:ext uri="{FF2B5EF4-FFF2-40B4-BE49-F238E27FC236}">
                <a16:creationId xmlns:a16="http://schemas.microsoft.com/office/drawing/2014/main" id="{9E0AB84D-94D4-3546-85C8-7B16330EB979}"/>
              </a:ext>
            </a:extLst>
          </p:cNvPr>
          <p:cNvSpPr>
            <a:spLocks noGrp="1"/>
          </p:cNvSpPr>
          <p:nvPr>
            <p:ph type="dt" sz="half" idx="10"/>
          </p:nvPr>
        </p:nvSpPr>
        <p:spPr/>
        <p:txBody>
          <a:bodyPr/>
          <a:lstStyle/>
          <a:p>
            <a:fld id="{9C2F9AE2-DDA1-E045-8AF7-EED6DC235DE3}" type="datetimeFigureOut">
              <a:rPr lang="es-EC" smtClean="0"/>
              <a:t>10/3/2026</a:t>
            </a:fld>
            <a:endParaRPr lang="es-EC"/>
          </a:p>
        </p:txBody>
      </p:sp>
      <p:sp>
        <p:nvSpPr>
          <p:cNvPr id="5" name="Marcador de pie de página 4">
            <a:extLst>
              <a:ext uri="{FF2B5EF4-FFF2-40B4-BE49-F238E27FC236}">
                <a16:creationId xmlns:a16="http://schemas.microsoft.com/office/drawing/2014/main" id="{29B7B746-D530-D046-9A8A-548396B6A40B}"/>
              </a:ext>
            </a:extLst>
          </p:cNvPr>
          <p:cNvSpPr>
            <a:spLocks noGrp="1"/>
          </p:cNvSpPr>
          <p:nvPr>
            <p:ph type="ftr" sz="quarter" idx="11"/>
          </p:nvPr>
        </p:nvSpPr>
        <p:spPr/>
        <p:txBody>
          <a:bodyPr/>
          <a:lstStyle/>
          <a:p>
            <a:endParaRPr lang="es-EC"/>
          </a:p>
        </p:txBody>
      </p:sp>
      <p:sp>
        <p:nvSpPr>
          <p:cNvPr id="6" name="Marcador de número de diapositiva 5">
            <a:extLst>
              <a:ext uri="{FF2B5EF4-FFF2-40B4-BE49-F238E27FC236}">
                <a16:creationId xmlns:a16="http://schemas.microsoft.com/office/drawing/2014/main" id="{1FC711C8-3B59-B14F-A3E4-B56B6177F896}"/>
              </a:ext>
            </a:extLst>
          </p:cNvPr>
          <p:cNvSpPr>
            <a:spLocks noGrp="1"/>
          </p:cNvSpPr>
          <p:nvPr>
            <p:ph type="sldNum" sz="quarter" idx="12"/>
          </p:nvPr>
        </p:nvSpPr>
        <p:spPr/>
        <p:txBody>
          <a:bodyPr/>
          <a:lstStyle/>
          <a:p>
            <a:fld id="{AD53B0DA-514A-6246-B71B-85A720DBFF68}" type="slidenum">
              <a:rPr lang="es-EC" smtClean="0"/>
              <a:t>‹Nº›</a:t>
            </a:fld>
            <a:endParaRPr lang="es-EC"/>
          </a:p>
        </p:txBody>
      </p:sp>
    </p:spTree>
    <p:extLst>
      <p:ext uri="{BB962C8B-B14F-4D97-AF65-F5344CB8AC3E}">
        <p14:creationId xmlns:p14="http://schemas.microsoft.com/office/powerpoint/2010/main" val="3101244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30D132D9-649A-004B-8BF0-FB93E3551674}"/>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endParaRPr lang="es-EC"/>
          </a:p>
        </p:txBody>
      </p:sp>
      <p:sp>
        <p:nvSpPr>
          <p:cNvPr id="3" name="Marcador de texto vertical 2">
            <a:extLst>
              <a:ext uri="{FF2B5EF4-FFF2-40B4-BE49-F238E27FC236}">
                <a16:creationId xmlns:a16="http://schemas.microsoft.com/office/drawing/2014/main" id="{5EB532E0-A5ED-F34C-B7FB-48154D6FF7F2}"/>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4" name="Marcador de fecha 3">
            <a:extLst>
              <a:ext uri="{FF2B5EF4-FFF2-40B4-BE49-F238E27FC236}">
                <a16:creationId xmlns:a16="http://schemas.microsoft.com/office/drawing/2014/main" id="{62296F00-EB96-E843-A9B6-78AA5811187F}"/>
              </a:ext>
            </a:extLst>
          </p:cNvPr>
          <p:cNvSpPr>
            <a:spLocks noGrp="1"/>
          </p:cNvSpPr>
          <p:nvPr>
            <p:ph type="dt" sz="half" idx="10"/>
          </p:nvPr>
        </p:nvSpPr>
        <p:spPr/>
        <p:txBody>
          <a:bodyPr/>
          <a:lstStyle/>
          <a:p>
            <a:fld id="{9C2F9AE2-DDA1-E045-8AF7-EED6DC235DE3}" type="datetimeFigureOut">
              <a:rPr lang="es-EC" smtClean="0"/>
              <a:t>10/3/2026</a:t>
            </a:fld>
            <a:endParaRPr lang="es-EC"/>
          </a:p>
        </p:txBody>
      </p:sp>
      <p:sp>
        <p:nvSpPr>
          <p:cNvPr id="5" name="Marcador de pie de página 4">
            <a:extLst>
              <a:ext uri="{FF2B5EF4-FFF2-40B4-BE49-F238E27FC236}">
                <a16:creationId xmlns:a16="http://schemas.microsoft.com/office/drawing/2014/main" id="{74F9353D-E7B2-5C4A-9DCE-43DCC885EDC0}"/>
              </a:ext>
            </a:extLst>
          </p:cNvPr>
          <p:cNvSpPr>
            <a:spLocks noGrp="1"/>
          </p:cNvSpPr>
          <p:nvPr>
            <p:ph type="ftr" sz="quarter" idx="11"/>
          </p:nvPr>
        </p:nvSpPr>
        <p:spPr/>
        <p:txBody>
          <a:bodyPr/>
          <a:lstStyle/>
          <a:p>
            <a:endParaRPr lang="es-EC"/>
          </a:p>
        </p:txBody>
      </p:sp>
      <p:sp>
        <p:nvSpPr>
          <p:cNvPr id="6" name="Marcador de número de diapositiva 5">
            <a:extLst>
              <a:ext uri="{FF2B5EF4-FFF2-40B4-BE49-F238E27FC236}">
                <a16:creationId xmlns:a16="http://schemas.microsoft.com/office/drawing/2014/main" id="{F99095DC-7FAB-8A45-AB44-3ACAA13B55D7}"/>
              </a:ext>
            </a:extLst>
          </p:cNvPr>
          <p:cNvSpPr>
            <a:spLocks noGrp="1"/>
          </p:cNvSpPr>
          <p:nvPr>
            <p:ph type="sldNum" sz="quarter" idx="12"/>
          </p:nvPr>
        </p:nvSpPr>
        <p:spPr/>
        <p:txBody>
          <a:bodyPr/>
          <a:lstStyle/>
          <a:p>
            <a:fld id="{AD53B0DA-514A-6246-B71B-85A720DBFF68}" type="slidenum">
              <a:rPr lang="es-EC" smtClean="0"/>
              <a:t>‹Nº›</a:t>
            </a:fld>
            <a:endParaRPr lang="es-EC"/>
          </a:p>
        </p:txBody>
      </p:sp>
    </p:spTree>
    <p:extLst>
      <p:ext uri="{BB962C8B-B14F-4D97-AF65-F5344CB8AC3E}">
        <p14:creationId xmlns:p14="http://schemas.microsoft.com/office/powerpoint/2010/main" val="245206933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3/10/2026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extLst>
      <p:ext uri="{BB962C8B-B14F-4D97-AF65-F5344CB8AC3E}">
        <p14:creationId xmlns:p14="http://schemas.microsoft.com/office/powerpoint/2010/main" val="337790598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3/10/2026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extLst>
      <p:ext uri="{BB962C8B-B14F-4D97-AF65-F5344CB8AC3E}">
        <p14:creationId xmlns:p14="http://schemas.microsoft.com/office/powerpoint/2010/main" val="104226830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3/10/2026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extLst>
      <p:ext uri="{BB962C8B-B14F-4D97-AF65-F5344CB8AC3E}">
        <p14:creationId xmlns:p14="http://schemas.microsoft.com/office/powerpoint/2010/main" val="341917912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3/10/2026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‹Nº›</a:t>
            </a:fld>
            <a:endParaRPr lang="en-US"/>
          </a:p>
        </p:txBody>
      </p:sp>
    </p:spTree>
    <p:extLst>
      <p:ext uri="{BB962C8B-B14F-4D97-AF65-F5344CB8AC3E}">
        <p14:creationId xmlns:p14="http://schemas.microsoft.com/office/powerpoint/2010/main" val="82719974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3/10/2026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‹Nº›</a:t>
            </a:fld>
            <a:endParaRPr lang="en-US"/>
          </a:p>
        </p:txBody>
      </p:sp>
    </p:spTree>
    <p:extLst>
      <p:ext uri="{BB962C8B-B14F-4D97-AF65-F5344CB8AC3E}">
        <p14:creationId xmlns:p14="http://schemas.microsoft.com/office/powerpoint/2010/main" val="67248137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3/10/2026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‹Nº›</a:t>
            </a:fld>
            <a:endParaRPr lang="en-US"/>
          </a:p>
        </p:txBody>
      </p:sp>
    </p:spTree>
    <p:extLst>
      <p:ext uri="{BB962C8B-B14F-4D97-AF65-F5344CB8AC3E}">
        <p14:creationId xmlns:p14="http://schemas.microsoft.com/office/powerpoint/2010/main" val="295308512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3/10/2026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‹Nº›</a:t>
            </a:fld>
            <a:endParaRPr lang="en-US"/>
          </a:p>
        </p:txBody>
      </p:sp>
    </p:spTree>
    <p:extLst>
      <p:ext uri="{BB962C8B-B14F-4D97-AF65-F5344CB8AC3E}">
        <p14:creationId xmlns:p14="http://schemas.microsoft.com/office/powerpoint/2010/main" val="185057531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3/10/2026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‹Nº›</a:t>
            </a:fld>
            <a:endParaRPr lang="en-US"/>
          </a:p>
        </p:txBody>
      </p:sp>
    </p:spTree>
    <p:extLst>
      <p:ext uri="{BB962C8B-B14F-4D97-AF65-F5344CB8AC3E}">
        <p14:creationId xmlns:p14="http://schemas.microsoft.com/office/powerpoint/2010/main" val="18935510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F040669-BA9A-4144-A1AC-F87F8B017C9C}"/>
              </a:ext>
            </a:extLst>
          </p:cNvPr>
          <p:cNvSpPr>
            <a:spLocks noGrp="1"/>
          </p:cNvSpPr>
          <p:nvPr>
            <p:ph type="title"/>
          </p:nvPr>
        </p:nvSpPr>
        <p:spPr/>
        <p:txBody>
          <a:bodyPr/>
          <a:lstStyle/>
          <a:p>
            <a:r>
              <a:rPr lang="es-ES"/>
              <a:t>Haga clic para modificar el estilo de título del patrón</a:t>
            </a:r>
            <a:endParaRPr lang="es-EC"/>
          </a:p>
        </p:txBody>
      </p:sp>
      <p:sp>
        <p:nvSpPr>
          <p:cNvPr id="3" name="Marcador de contenido 2">
            <a:extLst>
              <a:ext uri="{FF2B5EF4-FFF2-40B4-BE49-F238E27FC236}">
                <a16:creationId xmlns:a16="http://schemas.microsoft.com/office/drawing/2014/main" id="{8763C74E-D3B6-2842-82C4-38F40D833E96}"/>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4" name="Marcador de fecha 3">
            <a:extLst>
              <a:ext uri="{FF2B5EF4-FFF2-40B4-BE49-F238E27FC236}">
                <a16:creationId xmlns:a16="http://schemas.microsoft.com/office/drawing/2014/main" id="{F13D29EA-4ECD-924C-805C-2315009F2EE6}"/>
              </a:ext>
            </a:extLst>
          </p:cNvPr>
          <p:cNvSpPr>
            <a:spLocks noGrp="1"/>
          </p:cNvSpPr>
          <p:nvPr>
            <p:ph type="dt" sz="half" idx="10"/>
          </p:nvPr>
        </p:nvSpPr>
        <p:spPr/>
        <p:txBody>
          <a:bodyPr/>
          <a:lstStyle/>
          <a:p>
            <a:fld id="{9C2F9AE2-DDA1-E045-8AF7-EED6DC235DE3}" type="datetimeFigureOut">
              <a:rPr lang="es-EC" smtClean="0"/>
              <a:t>10/3/2026</a:t>
            </a:fld>
            <a:endParaRPr lang="es-EC"/>
          </a:p>
        </p:txBody>
      </p:sp>
      <p:sp>
        <p:nvSpPr>
          <p:cNvPr id="5" name="Marcador de pie de página 4">
            <a:extLst>
              <a:ext uri="{FF2B5EF4-FFF2-40B4-BE49-F238E27FC236}">
                <a16:creationId xmlns:a16="http://schemas.microsoft.com/office/drawing/2014/main" id="{F00E8881-027D-6A42-B2E3-A80A92C9083A}"/>
              </a:ext>
            </a:extLst>
          </p:cNvPr>
          <p:cNvSpPr>
            <a:spLocks noGrp="1"/>
          </p:cNvSpPr>
          <p:nvPr>
            <p:ph type="ftr" sz="quarter" idx="11"/>
          </p:nvPr>
        </p:nvSpPr>
        <p:spPr/>
        <p:txBody>
          <a:bodyPr/>
          <a:lstStyle/>
          <a:p>
            <a:endParaRPr lang="es-EC"/>
          </a:p>
        </p:txBody>
      </p:sp>
      <p:sp>
        <p:nvSpPr>
          <p:cNvPr id="6" name="Marcador de número de diapositiva 5">
            <a:extLst>
              <a:ext uri="{FF2B5EF4-FFF2-40B4-BE49-F238E27FC236}">
                <a16:creationId xmlns:a16="http://schemas.microsoft.com/office/drawing/2014/main" id="{9C08A243-B6E2-4F46-B552-103E86F278B7}"/>
              </a:ext>
            </a:extLst>
          </p:cNvPr>
          <p:cNvSpPr>
            <a:spLocks noGrp="1"/>
          </p:cNvSpPr>
          <p:nvPr>
            <p:ph type="sldNum" sz="quarter" idx="12"/>
          </p:nvPr>
        </p:nvSpPr>
        <p:spPr/>
        <p:txBody>
          <a:bodyPr/>
          <a:lstStyle/>
          <a:p>
            <a:fld id="{AD53B0DA-514A-6246-B71B-85A720DBFF68}" type="slidenum">
              <a:rPr lang="es-EC" smtClean="0"/>
              <a:t>‹Nº›</a:t>
            </a:fld>
            <a:endParaRPr lang="es-EC"/>
          </a:p>
        </p:txBody>
      </p:sp>
    </p:spTree>
    <p:extLst>
      <p:ext uri="{BB962C8B-B14F-4D97-AF65-F5344CB8AC3E}">
        <p14:creationId xmlns:p14="http://schemas.microsoft.com/office/powerpoint/2010/main" val="324480667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3/10/2026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‹Nº›</a:t>
            </a:fld>
            <a:endParaRPr lang="en-US"/>
          </a:p>
        </p:txBody>
      </p:sp>
    </p:spTree>
    <p:extLst>
      <p:ext uri="{BB962C8B-B14F-4D97-AF65-F5344CB8AC3E}">
        <p14:creationId xmlns:p14="http://schemas.microsoft.com/office/powerpoint/2010/main" val="363017712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3/10/2026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extLst>
      <p:ext uri="{BB962C8B-B14F-4D97-AF65-F5344CB8AC3E}">
        <p14:creationId xmlns:p14="http://schemas.microsoft.com/office/powerpoint/2010/main" val="52336052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3/10/2026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extLst>
      <p:ext uri="{BB962C8B-B14F-4D97-AF65-F5344CB8AC3E}">
        <p14:creationId xmlns:p14="http://schemas.microsoft.com/office/powerpoint/2010/main" val="208291533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cSld name="Slide 2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2192000" cy="6858000"/>
          </a:xfrm>
          <a:prstGeom prst="rect">
            <a:avLst/>
          </a:prstGeom>
        </p:spPr>
      </p:pic>
      <p:sp>
        <p:nvSpPr>
          <p:cNvPr id="3" name="Shape 0"/>
          <p:cNvSpPr/>
          <p:nvPr/>
        </p:nvSpPr>
        <p:spPr>
          <a:xfrm>
            <a:off x="0" y="0"/>
            <a:ext cx="12192000" cy="6858000"/>
          </a:xfrm>
          <a:prstGeom prst="rect">
            <a:avLst/>
          </a:prstGeom>
          <a:solidFill>
            <a:srgbClr val="F3F3FF">
              <a:alpha val="75000"/>
            </a:srgbClr>
          </a:solidFill>
          <a:ln/>
        </p:spPr>
        <p:txBody>
          <a:bodyPr/>
          <a:lstStyle/>
          <a:p>
            <a:endParaRPr lang="es-EC" sz="1200"/>
          </a:p>
        </p:txBody>
      </p:sp>
      <p:pic>
        <p:nvPicPr>
          <p:cNvPr id="4" name="Image 1" descr="preencoded.png">
            <a:hlinkClick r:id="rId3"/>
          </p:cNvPr>
          <p:cNvPicPr>
            <a:picLocks noChangeAspect="1"/>
          </p:cNvPicPr>
          <p:nvPr/>
        </p:nvPicPr>
        <p:blipFill>
          <a:blip r:embed="rId4"/>
          <a:stretch>
            <a:fillRect/>
          </a:stretch>
        </p:blipFill>
        <p:spPr>
          <a:xfrm>
            <a:off x="10699347" y="6457950"/>
            <a:ext cx="1435504" cy="342900"/>
          </a:xfrm>
          <a:prstGeom prst="rect">
            <a:avLst/>
          </a:prstGeom>
        </p:spPr>
      </p:pic>
    </p:spTree>
    <p:extLst>
      <p:ext uri="{BB962C8B-B14F-4D97-AF65-F5344CB8AC3E}">
        <p14:creationId xmlns:p14="http://schemas.microsoft.com/office/powerpoint/2010/main" val="280947380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cSld name="Slide 3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2192000" cy="6858000"/>
          </a:xfrm>
          <a:prstGeom prst="rect">
            <a:avLst/>
          </a:prstGeom>
        </p:spPr>
      </p:pic>
      <p:sp>
        <p:nvSpPr>
          <p:cNvPr id="3" name="Shape 0"/>
          <p:cNvSpPr/>
          <p:nvPr/>
        </p:nvSpPr>
        <p:spPr>
          <a:xfrm>
            <a:off x="0" y="0"/>
            <a:ext cx="12192000" cy="6858000"/>
          </a:xfrm>
          <a:prstGeom prst="rect">
            <a:avLst/>
          </a:prstGeom>
          <a:solidFill>
            <a:srgbClr val="F3F3FF">
              <a:alpha val="75000"/>
            </a:srgbClr>
          </a:solidFill>
          <a:ln/>
        </p:spPr>
        <p:txBody>
          <a:bodyPr/>
          <a:lstStyle/>
          <a:p>
            <a:endParaRPr lang="es-EC" sz="1200"/>
          </a:p>
        </p:txBody>
      </p:sp>
      <p:pic>
        <p:nvPicPr>
          <p:cNvPr id="4" name="Image 1" descr="preencoded.png">
            <a:hlinkClick r:id="rId3"/>
          </p:cNvPr>
          <p:cNvPicPr>
            <a:picLocks noChangeAspect="1"/>
          </p:cNvPicPr>
          <p:nvPr/>
        </p:nvPicPr>
        <p:blipFill>
          <a:blip r:embed="rId4"/>
          <a:stretch>
            <a:fillRect/>
          </a:stretch>
        </p:blipFill>
        <p:spPr>
          <a:xfrm>
            <a:off x="10699347" y="6457950"/>
            <a:ext cx="1435504" cy="342900"/>
          </a:xfrm>
          <a:prstGeom prst="rect">
            <a:avLst/>
          </a:prstGeom>
        </p:spPr>
      </p:pic>
    </p:spTree>
    <p:extLst>
      <p:ext uri="{BB962C8B-B14F-4D97-AF65-F5344CB8AC3E}">
        <p14:creationId xmlns:p14="http://schemas.microsoft.com/office/powerpoint/2010/main" val="206523729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cSld name="Slide 4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2192000" cy="6858000"/>
          </a:xfrm>
          <a:prstGeom prst="rect">
            <a:avLst/>
          </a:prstGeom>
        </p:spPr>
      </p:pic>
      <p:sp>
        <p:nvSpPr>
          <p:cNvPr id="3" name="Shape 0"/>
          <p:cNvSpPr/>
          <p:nvPr/>
        </p:nvSpPr>
        <p:spPr>
          <a:xfrm>
            <a:off x="0" y="0"/>
            <a:ext cx="12192000" cy="6858000"/>
          </a:xfrm>
          <a:prstGeom prst="rect">
            <a:avLst/>
          </a:prstGeom>
          <a:solidFill>
            <a:srgbClr val="F3F3FF">
              <a:alpha val="75000"/>
            </a:srgbClr>
          </a:solidFill>
          <a:ln/>
        </p:spPr>
        <p:txBody>
          <a:bodyPr/>
          <a:lstStyle/>
          <a:p>
            <a:endParaRPr lang="es-EC" sz="1200"/>
          </a:p>
        </p:txBody>
      </p:sp>
      <p:pic>
        <p:nvPicPr>
          <p:cNvPr id="4" name="Image 1" descr="preencoded.png">
            <a:hlinkClick r:id="rId3"/>
          </p:cNvPr>
          <p:cNvPicPr>
            <a:picLocks noChangeAspect="1"/>
          </p:cNvPicPr>
          <p:nvPr/>
        </p:nvPicPr>
        <p:blipFill>
          <a:blip r:embed="rId4"/>
          <a:stretch>
            <a:fillRect/>
          </a:stretch>
        </p:blipFill>
        <p:spPr>
          <a:xfrm>
            <a:off x="10699347" y="6457950"/>
            <a:ext cx="1435504" cy="342900"/>
          </a:xfrm>
          <a:prstGeom prst="rect">
            <a:avLst/>
          </a:prstGeom>
        </p:spPr>
      </p:pic>
    </p:spTree>
    <p:extLst>
      <p:ext uri="{BB962C8B-B14F-4D97-AF65-F5344CB8AC3E}">
        <p14:creationId xmlns:p14="http://schemas.microsoft.com/office/powerpoint/2010/main" val="408507401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cSld name="Slide 5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2192000" cy="6858000"/>
          </a:xfrm>
          <a:prstGeom prst="rect">
            <a:avLst/>
          </a:prstGeom>
        </p:spPr>
      </p:pic>
      <p:sp>
        <p:nvSpPr>
          <p:cNvPr id="3" name="Shape 0"/>
          <p:cNvSpPr/>
          <p:nvPr/>
        </p:nvSpPr>
        <p:spPr>
          <a:xfrm>
            <a:off x="0" y="0"/>
            <a:ext cx="12192000" cy="6858000"/>
          </a:xfrm>
          <a:prstGeom prst="rect">
            <a:avLst/>
          </a:prstGeom>
          <a:solidFill>
            <a:srgbClr val="F3F3FF">
              <a:alpha val="75000"/>
            </a:srgbClr>
          </a:solidFill>
          <a:ln/>
        </p:spPr>
        <p:txBody>
          <a:bodyPr/>
          <a:lstStyle/>
          <a:p>
            <a:endParaRPr lang="es-EC" sz="1200"/>
          </a:p>
        </p:txBody>
      </p:sp>
      <p:pic>
        <p:nvPicPr>
          <p:cNvPr id="4" name="Image 1" descr="preencoded.png">
            <a:hlinkClick r:id="rId3"/>
          </p:cNvPr>
          <p:cNvPicPr>
            <a:picLocks noChangeAspect="1"/>
          </p:cNvPicPr>
          <p:nvPr/>
        </p:nvPicPr>
        <p:blipFill>
          <a:blip r:embed="rId4"/>
          <a:stretch>
            <a:fillRect/>
          </a:stretch>
        </p:blipFill>
        <p:spPr>
          <a:xfrm>
            <a:off x="10699347" y="6457950"/>
            <a:ext cx="1435504" cy="342900"/>
          </a:xfrm>
          <a:prstGeom prst="rect">
            <a:avLst/>
          </a:prstGeom>
        </p:spPr>
      </p:pic>
    </p:spTree>
    <p:extLst>
      <p:ext uri="{BB962C8B-B14F-4D97-AF65-F5344CB8AC3E}">
        <p14:creationId xmlns:p14="http://schemas.microsoft.com/office/powerpoint/2010/main" val="315653662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cSld name="Slide 6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2192000" cy="6858000"/>
          </a:xfrm>
          <a:prstGeom prst="rect">
            <a:avLst/>
          </a:prstGeom>
        </p:spPr>
      </p:pic>
      <p:sp>
        <p:nvSpPr>
          <p:cNvPr id="3" name="Shape 0"/>
          <p:cNvSpPr/>
          <p:nvPr/>
        </p:nvSpPr>
        <p:spPr>
          <a:xfrm>
            <a:off x="0" y="0"/>
            <a:ext cx="12192000" cy="6858000"/>
          </a:xfrm>
          <a:prstGeom prst="rect">
            <a:avLst/>
          </a:prstGeom>
          <a:solidFill>
            <a:srgbClr val="F3F3FF">
              <a:alpha val="75000"/>
            </a:srgbClr>
          </a:solidFill>
          <a:ln/>
        </p:spPr>
        <p:txBody>
          <a:bodyPr/>
          <a:lstStyle/>
          <a:p>
            <a:endParaRPr lang="es-EC" sz="1200"/>
          </a:p>
        </p:txBody>
      </p:sp>
      <p:pic>
        <p:nvPicPr>
          <p:cNvPr id="4" name="Image 1" descr="preencoded.png">
            <a:hlinkClick r:id="rId3"/>
          </p:cNvPr>
          <p:cNvPicPr>
            <a:picLocks noChangeAspect="1"/>
          </p:cNvPicPr>
          <p:nvPr/>
        </p:nvPicPr>
        <p:blipFill>
          <a:blip r:embed="rId4"/>
          <a:stretch>
            <a:fillRect/>
          </a:stretch>
        </p:blipFill>
        <p:spPr>
          <a:xfrm>
            <a:off x="10699347" y="6457950"/>
            <a:ext cx="1435504" cy="342900"/>
          </a:xfrm>
          <a:prstGeom prst="rect">
            <a:avLst/>
          </a:prstGeom>
        </p:spPr>
      </p:pic>
    </p:spTree>
    <p:extLst>
      <p:ext uri="{BB962C8B-B14F-4D97-AF65-F5344CB8AC3E}">
        <p14:creationId xmlns:p14="http://schemas.microsoft.com/office/powerpoint/2010/main" val="419572808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cSld name="Slide 7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2192000" cy="6858000"/>
          </a:xfrm>
          <a:prstGeom prst="rect">
            <a:avLst/>
          </a:prstGeom>
        </p:spPr>
      </p:pic>
      <p:sp>
        <p:nvSpPr>
          <p:cNvPr id="3" name="Shape 0"/>
          <p:cNvSpPr/>
          <p:nvPr/>
        </p:nvSpPr>
        <p:spPr>
          <a:xfrm>
            <a:off x="0" y="0"/>
            <a:ext cx="12192000" cy="6858000"/>
          </a:xfrm>
          <a:prstGeom prst="rect">
            <a:avLst/>
          </a:prstGeom>
          <a:solidFill>
            <a:srgbClr val="F3F3FF">
              <a:alpha val="75000"/>
            </a:srgbClr>
          </a:solidFill>
          <a:ln/>
        </p:spPr>
        <p:txBody>
          <a:bodyPr/>
          <a:lstStyle/>
          <a:p>
            <a:endParaRPr lang="es-EC" sz="1200"/>
          </a:p>
        </p:txBody>
      </p:sp>
      <p:pic>
        <p:nvPicPr>
          <p:cNvPr id="4" name="Image 1" descr="preencoded.png">
            <a:hlinkClick r:id="rId3"/>
          </p:cNvPr>
          <p:cNvPicPr>
            <a:picLocks noChangeAspect="1"/>
          </p:cNvPicPr>
          <p:nvPr/>
        </p:nvPicPr>
        <p:blipFill>
          <a:blip r:embed="rId4"/>
          <a:stretch>
            <a:fillRect/>
          </a:stretch>
        </p:blipFill>
        <p:spPr>
          <a:xfrm>
            <a:off x="10699347" y="6457950"/>
            <a:ext cx="1435504" cy="342900"/>
          </a:xfrm>
          <a:prstGeom prst="rect">
            <a:avLst/>
          </a:prstGeom>
        </p:spPr>
      </p:pic>
    </p:spTree>
    <p:extLst>
      <p:ext uri="{BB962C8B-B14F-4D97-AF65-F5344CB8AC3E}">
        <p14:creationId xmlns:p14="http://schemas.microsoft.com/office/powerpoint/2010/main" val="33564206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cSld name="Slide 8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2192000" cy="6858000"/>
          </a:xfrm>
          <a:prstGeom prst="rect">
            <a:avLst/>
          </a:prstGeom>
        </p:spPr>
      </p:pic>
      <p:sp>
        <p:nvSpPr>
          <p:cNvPr id="3" name="Shape 0"/>
          <p:cNvSpPr/>
          <p:nvPr/>
        </p:nvSpPr>
        <p:spPr>
          <a:xfrm>
            <a:off x="0" y="0"/>
            <a:ext cx="12192000" cy="6858000"/>
          </a:xfrm>
          <a:prstGeom prst="rect">
            <a:avLst/>
          </a:prstGeom>
          <a:solidFill>
            <a:srgbClr val="F3F3FF">
              <a:alpha val="75000"/>
            </a:srgbClr>
          </a:solidFill>
          <a:ln/>
        </p:spPr>
        <p:txBody>
          <a:bodyPr/>
          <a:lstStyle/>
          <a:p>
            <a:endParaRPr lang="es-EC" sz="1200"/>
          </a:p>
        </p:txBody>
      </p:sp>
      <p:pic>
        <p:nvPicPr>
          <p:cNvPr id="4" name="Image 1" descr="preencoded.png">
            <a:hlinkClick r:id="rId3"/>
          </p:cNvPr>
          <p:cNvPicPr>
            <a:picLocks noChangeAspect="1"/>
          </p:cNvPicPr>
          <p:nvPr/>
        </p:nvPicPr>
        <p:blipFill>
          <a:blip r:embed="rId4"/>
          <a:stretch>
            <a:fillRect/>
          </a:stretch>
        </p:blipFill>
        <p:spPr>
          <a:xfrm>
            <a:off x="10699347" y="6457950"/>
            <a:ext cx="1435504" cy="342900"/>
          </a:xfrm>
          <a:prstGeom prst="rect">
            <a:avLst/>
          </a:prstGeom>
        </p:spPr>
      </p:pic>
    </p:spTree>
    <p:extLst>
      <p:ext uri="{BB962C8B-B14F-4D97-AF65-F5344CB8AC3E}">
        <p14:creationId xmlns:p14="http://schemas.microsoft.com/office/powerpoint/2010/main" val="20797230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646C46C-691C-CC49-936F-6DF1627346D6}"/>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endParaRPr lang="es-EC"/>
          </a:p>
        </p:txBody>
      </p:sp>
      <p:sp>
        <p:nvSpPr>
          <p:cNvPr id="3" name="Marcador de texto 2">
            <a:extLst>
              <a:ext uri="{FF2B5EF4-FFF2-40B4-BE49-F238E27FC236}">
                <a16:creationId xmlns:a16="http://schemas.microsoft.com/office/drawing/2014/main" id="{AF76B487-7B66-014B-BB85-2758DA171B5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2EBBB04F-D0F9-B047-AFB4-14146A5A6E79}"/>
              </a:ext>
            </a:extLst>
          </p:cNvPr>
          <p:cNvSpPr>
            <a:spLocks noGrp="1"/>
          </p:cNvSpPr>
          <p:nvPr>
            <p:ph type="dt" sz="half" idx="10"/>
          </p:nvPr>
        </p:nvSpPr>
        <p:spPr/>
        <p:txBody>
          <a:bodyPr/>
          <a:lstStyle/>
          <a:p>
            <a:fld id="{9C2F9AE2-DDA1-E045-8AF7-EED6DC235DE3}" type="datetimeFigureOut">
              <a:rPr lang="es-EC" smtClean="0"/>
              <a:t>10/3/2026</a:t>
            </a:fld>
            <a:endParaRPr lang="es-EC"/>
          </a:p>
        </p:txBody>
      </p:sp>
      <p:sp>
        <p:nvSpPr>
          <p:cNvPr id="5" name="Marcador de pie de página 4">
            <a:extLst>
              <a:ext uri="{FF2B5EF4-FFF2-40B4-BE49-F238E27FC236}">
                <a16:creationId xmlns:a16="http://schemas.microsoft.com/office/drawing/2014/main" id="{D73D7E87-7A4F-B74E-B472-FF6880E33F9C}"/>
              </a:ext>
            </a:extLst>
          </p:cNvPr>
          <p:cNvSpPr>
            <a:spLocks noGrp="1"/>
          </p:cNvSpPr>
          <p:nvPr>
            <p:ph type="ftr" sz="quarter" idx="11"/>
          </p:nvPr>
        </p:nvSpPr>
        <p:spPr/>
        <p:txBody>
          <a:bodyPr/>
          <a:lstStyle/>
          <a:p>
            <a:endParaRPr lang="es-EC"/>
          </a:p>
        </p:txBody>
      </p:sp>
      <p:sp>
        <p:nvSpPr>
          <p:cNvPr id="6" name="Marcador de número de diapositiva 5">
            <a:extLst>
              <a:ext uri="{FF2B5EF4-FFF2-40B4-BE49-F238E27FC236}">
                <a16:creationId xmlns:a16="http://schemas.microsoft.com/office/drawing/2014/main" id="{CA528C20-DD80-3340-88AE-EBEAE6D0A441}"/>
              </a:ext>
            </a:extLst>
          </p:cNvPr>
          <p:cNvSpPr>
            <a:spLocks noGrp="1"/>
          </p:cNvSpPr>
          <p:nvPr>
            <p:ph type="sldNum" sz="quarter" idx="12"/>
          </p:nvPr>
        </p:nvSpPr>
        <p:spPr/>
        <p:txBody>
          <a:bodyPr/>
          <a:lstStyle/>
          <a:p>
            <a:fld id="{AD53B0DA-514A-6246-B71B-85A720DBFF68}" type="slidenum">
              <a:rPr lang="es-EC" smtClean="0"/>
              <a:t>‹Nº›</a:t>
            </a:fld>
            <a:endParaRPr lang="es-EC"/>
          </a:p>
        </p:txBody>
      </p:sp>
    </p:spTree>
    <p:extLst>
      <p:ext uri="{BB962C8B-B14F-4D97-AF65-F5344CB8AC3E}">
        <p14:creationId xmlns:p14="http://schemas.microsoft.com/office/powerpoint/2010/main" val="403309338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cSld name="Slide 9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2192000" cy="6858000"/>
          </a:xfrm>
          <a:prstGeom prst="rect">
            <a:avLst/>
          </a:prstGeom>
        </p:spPr>
      </p:pic>
      <p:sp>
        <p:nvSpPr>
          <p:cNvPr id="3" name="Shape 0"/>
          <p:cNvSpPr/>
          <p:nvPr/>
        </p:nvSpPr>
        <p:spPr>
          <a:xfrm>
            <a:off x="0" y="0"/>
            <a:ext cx="12192000" cy="6858000"/>
          </a:xfrm>
          <a:prstGeom prst="rect">
            <a:avLst/>
          </a:prstGeom>
          <a:solidFill>
            <a:srgbClr val="F3F3FF">
              <a:alpha val="75000"/>
            </a:srgbClr>
          </a:solidFill>
          <a:ln/>
        </p:spPr>
        <p:txBody>
          <a:bodyPr/>
          <a:lstStyle/>
          <a:p>
            <a:endParaRPr lang="es-EC" sz="1200"/>
          </a:p>
        </p:txBody>
      </p:sp>
      <p:pic>
        <p:nvPicPr>
          <p:cNvPr id="4" name="Image 1" descr="preencoded.png">
            <a:hlinkClick r:id="rId3"/>
          </p:cNvPr>
          <p:cNvPicPr>
            <a:picLocks noChangeAspect="1"/>
          </p:cNvPicPr>
          <p:nvPr/>
        </p:nvPicPr>
        <p:blipFill>
          <a:blip r:embed="rId4"/>
          <a:stretch>
            <a:fillRect/>
          </a:stretch>
        </p:blipFill>
        <p:spPr>
          <a:xfrm>
            <a:off x="10699347" y="6457950"/>
            <a:ext cx="1435504" cy="342900"/>
          </a:xfrm>
          <a:prstGeom prst="rect">
            <a:avLst/>
          </a:prstGeom>
        </p:spPr>
      </p:pic>
    </p:spTree>
    <p:extLst>
      <p:ext uri="{BB962C8B-B14F-4D97-AF65-F5344CB8AC3E}">
        <p14:creationId xmlns:p14="http://schemas.microsoft.com/office/powerpoint/2010/main" val="41395260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CFDE06F-3F87-364D-BA46-8F803688DD7B}"/>
              </a:ext>
            </a:extLst>
          </p:cNvPr>
          <p:cNvSpPr>
            <a:spLocks noGrp="1"/>
          </p:cNvSpPr>
          <p:nvPr>
            <p:ph type="title"/>
          </p:nvPr>
        </p:nvSpPr>
        <p:spPr/>
        <p:txBody>
          <a:bodyPr/>
          <a:lstStyle/>
          <a:p>
            <a:r>
              <a:rPr lang="es-ES"/>
              <a:t>Haga clic para modificar el estilo de título del patrón</a:t>
            </a:r>
            <a:endParaRPr lang="es-EC"/>
          </a:p>
        </p:txBody>
      </p:sp>
      <p:sp>
        <p:nvSpPr>
          <p:cNvPr id="3" name="Marcador de contenido 2">
            <a:extLst>
              <a:ext uri="{FF2B5EF4-FFF2-40B4-BE49-F238E27FC236}">
                <a16:creationId xmlns:a16="http://schemas.microsoft.com/office/drawing/2014/main" id="{60DDD3D0-D8CC-F442-9478-F3C61358CBA9}"/>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4" name="Marcador de contenido 3">
            <a:extLst>
              <a:ext uri="{FF2B5EF4-FFF2-40B4-BE49-F238E27FC236}">
                <a16:creationId xmlns:a16="http://schemas.microsoft.com/office/drawing/2014/main" id="{2A897087-4CC9-F042-84CD-9563CECBED10}"/>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5" name="Marcador de fecha 4">
            <a:extLst>
              <a:ext uri="{FF2B5EF4-FFF2-40B4-BE49-F238E27FC236}">
                <a16:creationId xmlns:a16="http://schemas.microsoft.com/office/drawing/2014/main" id="{81E6E4F5-9586-754F-8734-C4FF8D16A88D}"/>
              </a:ext>
            </a:extLst>
          </p:cNvPr>
          <p:cNvSpPr>
            <a:spLocks noGrp="1"/>
          </p:cNvSpPr>
          <p:nvPr>
            <p:ph type="dt" sz="half" idx="10"/>
          </p:nvPr>
        </p:nvSpPr>
        <p:spPr/>
        <p:txBody>
          <a:bodyPr/>
          <a:lstStyle/>
          <a:p>
            <a:fld id="{9C2F9AE2-DDA1-E045-8AF7-EED6DC235DE3}" type="datetimeFigureOut">
              <a:rPr lang="es-EC" smtClean="0"/>
              <a:t>10/3/2026</a:t>
            </a:fld>
            <a:endParaRPr lang="es-EC"/>
          </a:p>
        </p:txBody>
      </p:sp>
      <p:sp>
        <p:nvSpPr>
          <p:cNvPr id="6" name="Marcador de pie de página 5">
            <a:extLst>
              <a:ext uri="{FF2B5EF4-FFF2-40B4-BE49-F238E27FC236}">
                <a16:creationId xmlns:a16="http://schemas.microsoft.com/office/drawing/2014/main" id="{96FDB9EF-54F0-6F41-850F-DEEB67C55075}"/>
              </a:ext>
            </a:extLst>
          </p:cNvPr>
          <p:cNvSpPr>
            <a:spLocks noGrp="1"/>
          </p:cNvSpPr>
          <p:nvPr>
            <p:ph type="ftr" sz="quarter" idx="11"/>
          </p:nvPr>
        </p:nvSpPr>
        <p:spPr/>
        <p:txBody>
          <a:bodyPr/>
          <a:lstStyle/>
          <a:p>
            <a:endParaRPr lang="es-EC"/>
          </a:p>
        </p:txBody>
      </p:sp>
      <p:sp>
        <p:nvSpPr>
          <p:cNvPr id="7" name="Marcador de número de diapositiva 6">
            <a:extLst>
              <a:ext uri="{FF2B5EF4-FFF2-40B4-BE49-F238E27FC236}">
                <a16:creationId xmlns:a16="http://schemas.microsoft.com/office/drawing/2014/main" id="{C312EC55-4B08-DA47-B0C2-5DFD646D88FC}"/>
              </a:ext>
            </a:extLst>
          </p:cNvPr>
          <p:cNvSpPr>
            <a:spLocks noGrp="1"/>
          </p:cNvSpPr>
          <p:nvPr>
            <p:ph type="sldNum" sz="quarter" idx="12"/>
          </p:nvPr>
        </p:nvSpPr>
        <p:spPr/>
        <p:txBody>
          <a:bodyPr/>
          <a:lstStyle/>
          <a:p>
            <a:fld id="{AD53B0DA-514A-6246-B71B-85A720DBFF68}" type="slidenum">
              <a:rPr lang="es-EC" smtClean="0"/>
              <a:t>‹Nº›</a:t>
            </a:fld>
            <a:endParaRPr lang="es-EC"/>
          </a:p>
        </p:txBody>
      </p:sp>
    </p:spTree>
    <p:extLst>
      <p:ext uri="{BB962C8B-B14F-4D97-AF65-F5344CB8AC3E}">
        <p14:creationId xmlns:p14="http://schemas.microsoft.com/office/powerpoint/2010/main" val="34990974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7D1FF5B-CE08-5F42-B5A4-1B55F954F734}"/>
              </a:ext>
            </a:extLst>
          </p:cNvPr>
          <p:cNvSpPr>
            <a:spLocks noGrp="1"/>
          </p:cNvSpPr>
          <p:nvPr>
            <p:ph type="title"/>
          </p:nvPr>
        </p:nvSpPr>
        <p:spPr>
          <a:xfrm>
            <a:off x="839788" y="365125"/>
            <a:ext cx="10515600" cy="1325563"/>
          </a:xfrm>
        </p:spPr>
        <p:txBody>
          <a:bodyPr/>
          <a:lstStyle/>
          <a:p>
            <a:r>
              <a:rPr lang="es-ES"/>
              <a:t>Haga clic para modificar el estilo de título del patrón</a:t>
            </a:r>
            <a:endParaRPr lang="es-EC"/>
          </a:p>
        </p:txBody>
      </p:sp>
      <p:sp>
        <p:nvSpPr>
          <p:cNvPr id="3" name="Marcador de texto 2">
            <a:extLst>
              <a:ext uri="{FF2B5EF4-FFF2-40B4-BE49-F238E27FC236}">
                <a16:creationId xmlns:a16="http://schemas.microsoft.com/office/drawing/2014/main" id="{637FBFD4-89B7-D142-97CA-8932139F66C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517C334E-6E0F-D54F-B3D2-2FB9D57A07C6}"/>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5" name="Marcador de texto 4">
            <a:extLst>
              <a:ext uri="{FF2B5EF4-FFF2-40B4-BE49-F238E27FC236}">
                <a16:creationId xmlns:a16="http://schemas.microsoft.com/office/drawing/2014/main" id="{BA241E41-7961-454B-A6A5-19B93BCDEFB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F220EEC8-F3E7-9D4E-A00B-008F6602FBB0}"/>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7" name="Marcador de fecha 6">
            <a:extLst>
              <a:ext uri="{FF2B5EF4-FFF2-40B4-BE49-F238E27FC236}">
                <a16:creationId xmlns:a16="http://schemas.microsoft.com/office/drawing/2014/main" id="{A568EDA9-4215-3D44-9E84-BE530F3D9343}"/>
              </a:ext>
            </a:extLst>
          </p:cNvPr>
          <p:cNvSpPr>
            <a:spLocks noGrp="1"/>
          </p:cNvSpPr>
          <p:nvPr>
            <p:ph type="dt" sz="half" idx="10"/>
          </p:nvPr>
        </p:nvSpPr>
        <p:spPr/>
        <p:txBody>
          <a:bodyPr/>
          <a:lstStyle/>
          <a:p>
            <a:fld id="{9C2F9AE2-DDA1-E045-8AF7-EED6DC235DE3}" type="datetimeFigureOut">
              <a:rPr lang="es-EC" smtClean="0"/>
              <a:t>10/3/2026</a:t>
            </a:fld>
            <a:endParaRPr lang="es-EC"/>
          </a:p>
        </p:txBody>
      </p:sp>
      <p:sp>
        <p:nvSpPr>
          <p:cNvPr id="8" name="Marcador de pie de página 7">
            <a:extLst>
              <a:ext uri="{FF2B5EF4-FFF2-40B4-BE49-F238E27FC236}">
                <a16:creationId xmlns:a16="http://schemas.microsoft.com/office/drawing/2014/main" id="{2B636122-4050-5B41-8411-D438896F59F1}"/>
              </a:ext>
            </a:extLst>
          </p:cNvPr>
          <p:cNvSpPr>
            <a:spLocks noGrp="1"/>
          </p:cNvSpPr>
          <p:nvPr>
            <p:ph type="ftr" sz="quarter" idx="11"/>
          </p:nvPr>
        </p:nvSpPr>
        <p:spPr/>
        <p:txBody>
          <a:bodyPr/>
          <a:lstStyle/>
          <a:p>
            <a:endParaRPr lang="es-EC"/>
          </a:p>
        </p:txBody>
      </p:sp>
      <p:sp>
        <p:nvSpPr>
          <p:cNvPr id="9" name="Marcador de número de diapositiva 8">
            <a:extLst>
              <a:ext uri="{FF2B5EF4-FFF2-40B4-BE49-F238E27FC236}">
                <a16:creationId xmlns:a16="http://schemas.microsoft.com/office/drawing/2014/main" id="{F50A4FE2-4315-064B-900C-B32FD972E90F}"/>
              </a:ext>
            </a:extLst>
          </p:cNvPr>
          <p:cNvSpPr>
            <a:spLocks noGrp="1"/>
          </p:cNvSpPr>
          <p:nvPr>
            <p:ph type="sldNum" sz="quarter" idx="12"/>
          </p:nvPr>
        </p:nvSpPr>
        <p:spPr/>
        <p:txBody>
          <a:bodyPr/>
          <a:lstStyle/>
          <a:p>
            <a:fld id="{AD53B0DA-514A-6246-B71B-85A720DBFF68}" type="slidenum">
              <a:rPr lang="es-EC" smtClean="0"/>
              <a:t>‹Nº›</a:t>
            </a:fld>
            <a:endParaRPr lang="es-EC"/>
          </a:p>
        </p:txBody>
      </p:sp>
    </p:spTree>
    <p:extLst>
      <p:ext uri="{BB962C8B-B14F-4D97-AF65-F5344CB8AC3E}">
        <p14:creationId xmlns:p14="http://schemas.microsoft.com/office/powerpoint/2010/main" val="14132547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5811FA3-9BFA-D044-A240-F46A4DAF81C8}"/>
              </a:ext>
            </a:extLst>
          </p:cNvPr>
          <p:cNvSpPr>
            <a:spLocks noGrp="1"/>
          </p:cNvSpPr>
          <p:nvPr>
            <p:ph type="title"/>
          </p:nvPr>
        </p:nvSpPr>
        <p:spPr/>
        <p:txBody>
          <a:bodyPr/>
          <a:lstStyle/>
          <a:p>
            <a:r>
              <a:rPr lang="es-ES"/>
              <a:t>Haga clic para modificar el estilo de título del patrón</a:t>
            </a:r>
            <a:endParaRPr lang="es-EC"/>
          </a:p>
        </p:txBody>
      </p:sp>
      <p:sp>
        <p:nvSpPr>
          <p:cNvPr id="3" name="Marcador de fecha 2">
            <a:extLst>
              <a:ext uri="{FF2B5EF4-FFF2-40B4-BE49-F238E27FC236}">
                <a16:creationId xmlns:a16="http://schemas.microsoft.com/office/drawing/2014/main" id="{847C3970-169B-6841-B9D6-8801ED3DB096}"/>
              </a:ext>
            </a:extLst>
          </p:cNvPr>
          <p:cNvSpPr>
            <a:spLocks noGrp="1"/>
          </p:cNvSpPr>
          <p:nvPr>
            <p:ph type="dt" sz="half" idx="10"/>
          </p:nvPr>
        </p:nvSpPr>
        <p:spPr/>
        <p:txBody>
          <a:bodyPr/>
          <a:lstStyle/>
          <a:p>
            <a:fld id="{9C2F9AE2-DDA1-E045-8AF7-EED6DC235DE3}" type="datetimeFigureOut">
              <a:rPr lang="es-EC" smtClean="0"/>
              <a:t>10/3/2026</a:t>
            </a:fld>
            <a:endParaRPr lang="es-EC"/>
          </a:p>
        </p:txBody>
      </p:sp>
      <p:sp>
        <p:nvSpPr>
          <p:cNvPr id="4" name="Marcador de pie de página 3">
            <a:extLst>
              <a:ext uri="{FF2B5EF4-FFF2-40B4-BE49-F238E27FC236}">
                <a16:creationId xmlns:a16="http://schemas.microsoft.com/office/drawing/2014/main" id="{8FD6685B-044F-5749-AED8-63D050EC04B6}"/>
              </a:ext>
            </a:extLst>
          </p:cNvPr>
          <p:cNvSpPr>
            <a:spLocks noGrp="1"/>
          </p:cNvSpPr>
          <p:nvPr>
            <p:ph type="ftr" sz="quarter" idx="11"/>
          </p:nvPr>
        </p:nvSpPr>
        <p:spPr/>
        <p:txBody>
          <a:bodyPr/>
          <a:lstStyle/>
          <a:p>
            <a:endParaRPr lang="es-EC"/>
          </a:p>
        </p:txBody>
      </p:sp>
      <p:sp>
        <p:nvSpPr>
          <p:cNvPr id="5" name="Marcador de número de diapositiva 4">
            <a:extLst>
              <a:ext uri="{FF2B5EF4-FFF2-40B4-BE49-F238E27FC236}">
                <a16:creationId xmlns:a16="http://schemas.microsoft.com/office/drawing/2014/main" id="{FD5822F8-BC79-1C43-A727-B9A69B42F8EC}"/>
              </a:ext>
            </a:extLst>
          </p:cNvPr>
          <p:cNvSpPr>
            <a:spLocks noGrp="1"/>
          </p:cNvSpPr>
          <p:nvPr>
            <p:ph type="sldNum" sz="quarter" idx="12"/>
          </p:nvPr>
        </p:nvSpPr>
        <p:spPr/>
        <p:txBody>
          <a:bodyPr/>
          <a:lstStyle/>
          <a:p>
            <a:fld id="{AD53B0DA-514A-6246-B71B-85A720DBFF68}" type="slidenum">
              <a:rPr lang="es-EC" smtClean="0"/>
              <a:t>‹Nº›</a:t>
            </a:fld>
            <a:endParaRPr lang="es-EC"/>
          </a:p>
        </p:txBody>
      </p:sp>
    </p:spTree>
    <p:extLst>
      <p:ext uri="{BB962C8B-B14F-4D97-AF65-F5344CB8AC3E}">
        <p14:creationId xmlns:p14="http://schemas.microsoft.com/office/powerpoint/2010/main" val="2987340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3E34F4B8-3615-714C-9049-4745862255A4}"/>
              </a:ext>
            </a:extLst>
          </p:cNvPr>
          <p:cNvSpPr>
            <a:spLocks noGrp="1"/>
          </p:cNvSpPr>
          <p:nvPr>
            <p:ph type="dt" sz="half" idx="10"/>
          </p:nvPr>
        </p:nvSpPr>
        <p:spPr/>
        <p:txBody>
          <a:bodyPr/>
          <a:lstStyle/>
          <a:p>
            <a:fld id="{9C2F9AE2-DDA1-E045-8AF7-EED6DC235DE3}" type="datetimeFigureOut">
              <a:rPr lang="es-EC" smtClean="0"/>
              <a:t>10/3/2026</a:t>
            </a:fld>
            <a:endParaRPr lang="es-EC"/>
          </a:p>
        </p:txBody>
      </p:sp>
      <p:sp>
        <p:nvSpPr>
          <p:cNvPr id="3" name="Marcador de pie de página 2">
            <a:extLst>
              <a:ext uri="{FF2B5EF4-FFF2-40B4-BE49-F238E27FC236}">
                <a16:creationId xmlns:a16="http://schemas.microsoft.com/office/drawing/2014/main" id="{A8AFE02F-38B0-6849-88FE-B935EA32C988}"/>
              </a:ext>
            </a:extLst>
          </p:cNvPr>
          <p:cNvSpPr>
            <a:spLocks noGrp="1"/>
          </p:cNvSpPr>
          <p:nvPr>
            <p:ph type="ftr" sz="quarter" idx="11"/>
          </p:nvPr>
        </p:nvSpPr>
        <p:spPr/>
        <p:txBody>
          <a:bodyPr/>
          <a:lstStyle/>
          <a:p>
            <a:endParaRPr lang="es-EC"/>
          </a:p>
        </p:txBody>
      </p:sp>
      <p:sp>
        <p:nvSpPr>
          <p:cNvPr id="4" name="Marcador de número de diapositiva 3">
            <a:extLst>
              <a:ext uri="{FF2B5EF4-FFF2-40B4-BE49-F238E27FC236}">
                <a16:creationId xmlns:a16="http://schemas.microsoft.com/office/drawing/2014/main" id="{9A9615FA-7402-294D-A090-BC5EB2E50358}"/>
              </a:ext>
            </a:extLst>
          </p:cNvPr>
          <p:cNvSpPr>
            <a:spLocks noGrp="1"/>
          </p:cNvSpPr>
          <p:nvPr>
            <p:ph type="sldNum" sz="quarter" idx="12"/>
          </p:nvPr>
        </p:nvSpPr>
        <p:spPr/>
        <p:txBody>
          <a:bodyPr/>
          <a:lstStyle/>
          <a:p>
            <a:fld id="{AD53B0DA-514A-6246-B71B-85A720DBFF68}" type="slidenum">
              <a:rPr lang="es-EC" smtClean="0"/>
              <a:t>‹Nº›</a:t>
            </a:fld>
            <a:endParaRPr lang="es-EC"/>
          </a:p>
        </p:txBody>
      </p:sp>
    </p:spTree>
    <p:extLst>
      <p:ext uri="{BB962C8B-B14F-4D97-AF65-F5344CB8AC3E}">
        <p14:creationId xmlns:p14="http://schemas.microsoft.com/office/powerpoint/2010/main" val="23384268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27DB130-BEBD-B84D-B6D5-3F592E7D073F}"/>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EC"/>
          </a:p>
        </p:txBody>
      </p:sp>
      <p:sp>
        <p:nvSpPr>
          <p:cNvPr id="3" name="Marcador de contenido 2">
            <a:extLst>
              <a:ext uri="{FF2B5EF4-FFF2-40B4-BE49-F238E27FC236}">
                <a16:creationId xmlns:a16="http://schemas.microsoft.com/office/drawing/2014/main" id="{4B7FB66D-B507-514A-8A7C-C0453DFA9F0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4" name="Marcador de texto 3">
            <a:extLst>
              <a:ext uri="{FF2B5EF4-FFF2-40B4-BE49-F238E27FC236}">
                <a16:creationId xmlns:a16="http://schemas.microsoft.com/office/drawing/2014/main" id="{A0297230-1080-774B-BCC1-B34D8E54E90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009FA6CE-52EB-5147-9E77-30BD2AB51DB7}"/>
              </a:ext>
            </a:extLst>
          </p:cNvPr>
          <p:cNvSpPr>
            <a:spLocks noGrp="1"/>
          </p:cNvSpPr>
          <p:nvPr>
            <p:ph type="dt" sz="half" idx="10"/>
          </p:nvPr>
        </p:nvSpPr>
        <p:spPr/>
        <p:txBody>
          <a:bodyPr/>
          <a:lstStyle/>
          <a:p>
            <a:fld id="{9C2F9AE2-DDA1-E045-8AF7-EED6DC235DE3}" type="datetimeFigureOut">
              <a:rPr lang="es-EC" smtClean="0"/>
              <a:t>10/3/2026</a:t>
            </a:fld>
            <a:endParaRPr lang="es-EC"/>
          </a:p>
        </p:txBody>
      </p:sp>
      <p:sp>
        <p:nvSpPr>
          <p:cNvPr id="6" name="Marcador de pie de página 5">
            <a:extLst>
              <a:ext uri="{FF2B5EF4-FFF2-40B4-BE49-F238E27FC236}">
                <a16:creationId xmlns:a16="http://schemas.microsoft.com/office/drawing/2014/main" id="{E46EF25D-A28F-CA4E-BC33-26BA210DEA2F}"/>
              </a:ext>
            </a:extLst>
          </p:cNvPr>
          <p:cNvSpPr>
            <a:spLocks noGrp="1"/>
          </p:cNvSpPr>
          <p:nvPr>
            <p:ph type="ftr" sz="quarter" idx="11"/>
          </p:nvPr>
        </p:nvSpPr>
        <p:spPr/>
        <p:txBody>
          <a:bodyPr/>
          <a:lstStyle/>
          <a:p>
            <a:endParaRPr lang="es-EC"/>
          </a:p>
        </p:txBody>
      </p:sp>
      <p:sp>
        <p:nvSpPr>
          <p:cNvPr id="7" name="Marcador de número de diapositiva 6">
            <a:extLst>
              <a:ext uri="{FF2B5EF4-FFF2-40B4-BE49-F238E27FC236}">
                <a16:creationId xmlns:a16="http://schemas.microsoft.com/office/drawing/2014/main" id="{FC8B19F6-D075-B744-84D0-1050BB0EFD61}"/>
              </a:ext>
            </a:extLst>
          </p:cNvPr>
          <p:cNvSpPr>
            <a:spLocks noGrp="1"/>
          </p:cNvSpPr>
          <p:nvPr>
            <p:ph type="sldNum" sz="quarter" idx="12"/>
          </p:nvPr>
        </p:nvSpPr>
        <p:spPr/>
        <p:txBody>
          <a:bodyPr/>
          <a:lstStyle/>
          <a:p>
            <a:fld id="{AD53B0DA-514A-6246-B71B-85A720DBFF68}" type="slidenum">
              <a:rPr lang="es-EC" smtClean="0"/>
              <a:t>‹Nº›</a:t>
            </a:fld>
            <a:endParaRPr lang="es-EC"/>
          </a:p>
        </p:txBody>
      </p:sp>
    </p:spTree>
    <p:extLst>
      <p:ext uri="{BB962C8B-B14F-4D97-AF65-F5344CB8AC3E}">
        <p14:creationId xmlns:p14="http://schemas.microsoft.com/office/powerpoint/2010/main" val="20490228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1C7B6E9-A9B9-7544-A74A-9F8CE16B449D}"/>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EC"/>
          </a:p>
        </p:txBody>
      </p:sp>
      <p:sp>
        <p:nvSpPr>
          <p:cNvPr id="3" name="Marcador de posición de imagen 2">
            <a:extLst>
              <a:ext uri="{FF2B5EF4-FFF2-40B4-BE49-F238E27FC236}">
                <a16:creationId xmlns:a16="http://schemas.microsoft.com/office/drawing/2014/main" id="{B5DC7E03-4949-4C41-AC73-DA1F2C00123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C"/>
          </a:p>
        </p:txBody>
      </p:sp>
      <p:sp>
        <p:nvSpPr>
          <p:cNvPr id="4" name="Marcador de texto 3">
            <a:extLst>
              <a:ext uri="{FF2B5EF4-FFF2-40B4-BE49-F238E27FC236}">
                <a16:creationId xmlns:a16="http://schemas.microsoft.com/office/drawing/2014/main" id="{328271AC-170E-224F-94C0-A0247C82059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D15ADB9D-A345-C642-9B25-C7602BF9D5C2}"/>
              </a:ext>
            </a:extLst>
          </p:cNvPr>
          <p:cNvSpPr>
            <a:spLocks noGrp="1"/>
          </p:cNvSpPr>
          <p:nvPr>
            <p:ph type="dt" sz="half" idx="10"/>
          </p:nvPr>
        </p:nvSpPr>
        <p:spPr/>
        <p:txBody>
          <a:bodyPr/>
          <a:lstStyle/>
          <a:p>
            <a:fld id="{9C2F9AE2-DDA1-E045-8AF7-EED6DC235DE3}" type="datetimeFigureOut">
              <a:rPr lang="es-EC" smtClean="0"/>
              <a:t>10/3/2026</a:t>
            </a:fld>
            <a:endParaRPr lang="es-EC"/>
          </a:p>
        </p:txBody>
      </p:sp>
      <p:sp>
        <p:nvSpPr>
          <p:cNvPr id="6" name="Marcador de pie de página 5">
            <a:extLst>
              <a:ext uri="{FF2B5EF4-FFF2-40B4-BE49-F238E27FC236}">
                <a16:creationId xmlns:a16="http://schemas.microsoft.com/office/drawing/2014/main" id="{4D77E3D5-6448-E042-A457-45C816186E6A}"/>
              </a:ext>
            </a:extLst>
          </p:cNvPr>
          <p:cNvSpPr>
            <a:spLocks noGrp="1"/>
          </p:cNvSpPr>
          <p:nvPr>
            <p:ph type="ftr" sz="quarter" idx="11"/>
          </p:nvPr>
        </p:nvSpPr>
        <p:spPr/>
        <p:txBody>
          <a:bodyPr/>
          <a:lstStyle/>
          <a:p>
            <a:endParaRPr lang="es-EC"/>
          </a:p>
        </p:txBody>
      </p:sp>
      <p:sp>
        <p:nvSpPr>
          <p:cNvPr id="7" name="Marcador de número de diapositiva 6">
            <a:extLst>
              <a:ext uri="{FF2B5EF4-FFF2-40B4-BE49-F238E27FC236}">
                <a16:creationId xmlns:a16="http://schemas.microsoft.com/office/drawing/2014/main" id="{CFD5F6FB-EAF7-BF49-9DEC-9424AB237AFA}"/>
              </a:ext>
            </a:extLst>
          </p:cNvPr>
          <p:cNvSpPr>
            <a:spLocks noGrp="1"/>
          </p:cNvSpPr>
          <p:nvPr>
            <p:ph type="sldNum" sz="quarter" idx="12"/>
          </p:nvPr>
        </p:nvSpPr>
        <p:spPr/>
        <p:txBody>
          <a:bodyPr/>
          <a:lstStyle/>
          <a:p>
            <a:fld id="{AD53B0DA-514A-6246-B71B-85A720DBFF68}" type="slidenum">
              <a:rPr lang="es-EC" smtClean="0"/>
              <a:t>‹Nº›</a:t>
            </a:fld>
            <a:endParaRPr lang="es-EC"/>
          </a:p>
        </p:txBody>
      </p:sp>
    </p:spTree>
    <p:extLst>
      <p:ext uri="{BB962C8B-B14F-4D97-AF65-F5344CB8AC3E}">
        <p14:creationId xmlns:p14="http://schemas.microsoft.com/office/powerpoint/2010/main" val="15507224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theme" Target="../theme/theme2.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63FAA3EA-01E9-834A-94EF-EC872F4161E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s-EC"/>
          </a:p>
        </p:txBody>
      </p:sp>
      <p:sp>
        <p:nvSpPr>
          <p:cNvPr id="3" name="Marcador de texto 2">
            <a:extLst>
              <a:ext uri="{FF2B5EF4-FFF2-40B4-BE49-F238E27FC236}">
                <a16:creationId xmlns:a16="http://schemas.microsoft.com/office/drawing/2014/main" id="{7A82C36F-DFA8-FD47-B7D6-FB9CB0F26E6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4" name="Marcador de fecha 3">
            <a:extLst>
              <a:ext uri="{FF2B5EF4-FFF2-40B4-BE49-F238E27FC236}">
                <a16:creationId xmlns:a16="http://schemas.microsoft.com/office/drawing/2014/main" id="{EB790447-59F7-0442-A6C4-E155BAA676C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C2F9AE2-DDA1-E045-8AF7-EED6DC235DE3}" type="datetimeFigureOut">
              <a:rPr lang="es-EC" smtClean="0"/>
              <a:t>10/3/2026</a:t>
            </a:fld>
            <a:endParaRPr lang="es-EC"/>
          </a:p>
        </p:txBody>
      </p:sp>
      <p:sp>
        <p:nvSpPr>
          <p:cNvPr id="5" name="Marcador de pie de página 4">
            <a:extLst>
              <a:ext uri="{FF2B5EF4-FFF2-40B4-BE49-F238E27FC236}">
                <a16:creationId xmlns:a16="http://schemas.microsoft.com/office/drawing/2014/main" id="{F580C8E9-B798-A64A-8F70-F968F825BCA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C"/>
          </a:p>
        </p:txBody>
      </p:sp>
      <p:sp>
        <p:nvSpPr>
          <p:cNvPr id="6" name="Marcador de número de diapositiva 5">
            <a:extLst>
              <a:ext uri="{FF2B5EF4-FFF2-40B4-BE49-F238E27FC236}">
                <a16:creationId xmlns:a16="http://schemas.microsoft.com/office/drawing/2014/main" id="{382C55AD-1129-6D44-8D3D-AEDD02A97F9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D53B0DA-514A-6246-B71B-85A720DBFF68}" type="slidenum">
              <a:rPr lang="es-EC" smtClean="0"/>
              <a:t>‹Nº›</a:t>
            </a:fld>
            <a:endParaRPr lang="es-EC"/>
          </a:p>
        </p:txBody>
      </p:sp>
    </p:spTree>
    <p:extLst>
      <p:ext uri="{BB962C8B-B14F-4D97-AF65-F5344CB8AC3E}">
        <p14:creationId xmlns:p14="http://schemas.microsoft.com/office/powerpoint/2010/main" val="200657930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3/10/2026</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‹Nº›</a:t>
            </a:fld>
            <a:endParaRPr lang="en-US"/>
          </a:p>
        </p:txBody>
      </p:sp>
    </p:spTree>
    <p:extLst>
      <p:ext uri="{BB962C8B-B14F-4D97-AF65-F5344CB8AC3E}">
        <p14:creationId xmlns:p14="http://schemas.microsoft.com/office/powerpoint/2010/main" val="4731851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openxmlformats.org/officeDocument/2006/relationships/image" Target="../media/image20.svg"/><Relationship Id="rId13" Type="http://schemas.openxmlformats.org/officeDocument/2006/relationships/image" Target="../media/image25.png"/><Relationship Id="rId3" Type="http://schemas.openxmlformats.org/officeDocument/2006/relationships/image" Target="../media/image15.png"/><Relationship Id="rId7" Type="http://schemas.openxmlformats.org/officeDocument/2006/relationships/image" Target="../media/image19.png"/><Relationship Id="rId12" Type="http://schemas.openxmlformats.org/officeDocument/2006/relationships/image" Target="../media/image24.svg"/><Relationship Id="rId2" Type="http://schemas.openxmlformats.org/officeDocument/2006/relationships/image" Target="../media/image14.png"/><Relationship Id="rId1" Type="http://schemas.openxmlformats.org/officeDocument/2006/relationships/slideLayout" Target="../slideLayouts/slideLayout18.xml"/><Relationship Id="rId6" Type="http://schemas.openxmlformats.org/officeDocument/2006/relationships/image" Target="../media/image18.svg"/><Relationship Id="rId11" Type="http://schemas.openxmlformats.org/officeDocument/2006/relationships/image" Target="../media/image23.png"/><Relationship Id="rId5" Type="http://schemas.openxmlformats.org/officeDocument/2006/relationships/image" Target="../media/image17.png"/><Relationship Id="rId10" Type="http://schemas.openxmlformats.org/officeDocument/2006/relationships/image" Target="../media/image22.svg"/><Relationship Id="rId4" Type="http://schemas.openxmlformats.org/officeDocument/2006/relationships/image" Target="../media/image16.svg"/><Relationship Id="rId9" Type="http://schemas.openxmlformats.org/officeDocument/2006/relationships/image" Target="../media/image21.png"/><Relationship Id="rId14" Type="http://schemas.openxmlformats.org/officeDocument/2006/relationships/image" Target="../media/image26.svg"/></Relationships>
</file>

<file path=ppt/slides/_rels/slide18.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27.png"/><Relationship Id="rId1" Type="http://schemas.openxmlformats.org/officeDocument/2006/relationships/slideLayout" Target="../slideLayouts/slideLayout18.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23.xml"/><Relationship Id="rId4" Type="http://schemas.openxmlformats.org/officeDocument/2006/relationships/image" Target="../media/image2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7.png"/><Relationship Id="rId7" Type="http://schemas.openxmlformats.org/officeDocument/2006/relationships/image" Target="../media/image32.svg"/><Relationship Id="rId2" Type="http://schemas.openxmlformats.org/officeDocument/2006/relationships/notesSlide" Target="../notesSlides/notesSlide3.xml"/><Relationship Id="rId1" Type="http://schemas.openxmlformats.org/officeDocument/2006/relationships/slideLayout" Target="../slideLayouts/slideLayout24.xml"/><Relationship Id="rId6" Type="http://schemas.openxmlformats.org/officeDocument/2006/relationships/image" Target="../media/image31.png"/><Relationship Id="rId5" Type="http://schemas.openxmlformats.org/officeDocument/2006/relationships/image" Target="../media/image30.svg"/><Relationship Id="rId10" Type="http://schemas.openxmlformats.org/officeDocument/2006/relationships/image" Target="../media/image35.png"/><Relationship Id="rId4" Type="http://schemas.openxmlformats.org/officeDocument/2006/relationships/image" Target="../media/image29.png"/><Relationship Id="rId9" Type="http://schemas.openxmlformats.org/officeDocument/2006/relationships/image" Target="../media/image34.svg"/></Relationships>
</file>

<file path=ppt/slides/_rels/slide2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4.xml"/><Relationship Id="rId1" Type="http://schemas.openxmlformats.org/officeDocument/2006/relationships/slideLayout" Target="../slideLayouts/slideLayout25.xml"/></Relationships>
</file>

<file path=ppt/slides/_rels/slide2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6.xml"/></Relationships>
</file>

<file path=ppt/slides/_rels/slide2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5.xml"/><Relationship Id="rId1" Type="http://schemas.openxmlformats.org/officeDocument/2006/relationships/slideLayout" Target="../slideLayouts/slideLayout26.xml"/><Relationship Id="rId4" Type="http://schemas.openxmlformats.org/officeDocument/2006/relationships/image" Target="../media/image36.png"/></Relationships>
</file>

<file path=ppt/slides/_rels/slide2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6.xml"/><Relationship Id="rId1" Type="http://schemas.openxmlformats.org/officeDocument/2006/relationships/slideLayout" Target="../slideLayouts/slideLayout27.xml"/></Relationships>
</file>

<file path=ppt/slides/_rels/slide2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7.xml"/><Relationship Id="rId1" Type="http://schemas.openxmlformats.org/officeDocument/2006/relationships/slideLayout" Target="../slideLayouts/slideLayout28.xml"/></Relationships>
</file>

<file path=ppt/slides/_rels/slide2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8.xml"/><Relationship Id="rId1" Type="http://schemas.openxmlformats.org/officeDocument/2006/relationships/slideLayout" Target="../slideLayouts/slideLayout29.xml"/><Relationship Id="rId5" Type="http://schemas.openxmlformats.org/officeDocument/2006/relationships/image" Target="../media/image38.png"/><Relationship Id="rId4" Type="http://schemas.openxmlformats.org/officeDocument/2006/relationships/image" Target="../media/image37.png"/></Relationships>
</file>

<file path=ppt/slides/_rels/slide2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27.png"/><Relationship Id="rId1" Type="http://schemas.openxmlformats.org/officeDocument/2006/relationships/slideLayout" Target="../slideLayouts/slideLayout29.xml"/><Relationship Id="rId4" Type="http://schemas.openxmlformats.org/officeDocument/2006/relationships/image" Target="../media/image40.png"/></Relationships>
</file>

<file path=ppt/slides/_rels/slide28.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44.png"/><Relationship Id="rId2" Type="http://schemas.openxmlformats.org/officeDocument/2006/relationships/notesSlide" Target="../notesSlides/notesSlide9.xml"/><Relationship Id="rId1" Type="http://schemas.openxmlformats.org/officeDocument/2006/relationships/slideLayout" Target="../slideLayouts/slideLayout30.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2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0.xml"/><Relationship Id="rId1" Type="http://schemas.openxmlformats.org/officeDocument/2006/relationships/slideLayout" Target="../slideLayouts/slideLayout2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27.png"/><Relationship Id="rId7" Type="http://schemas.openxmlformats.org/officeDocument/2006/relationships/image" Target="../media/image48.svg"/><Relationship Id="rId2" Type="http://schemas.openxmlformats.org/officeDocument/2006/relationships/notesSlide" Target="../notesSlides/notesSlide11.xml"/><Relationship Id="rId1" Type="http://schemas.openxmlformats.org/officeDocument/2006/relationships/slideLayout" Target="../slideLayouts/slideLayout23.xml"/><Relationship Id="rId6" Type="http://schemas.openxmlformats.org/officeDocument/2006/relationships/image" Target="../media/image47.png"/><Relationship Id="rId11" Type="http://schemas.openxmlformats.org/officeDocument/2006/relationships/image" Target="../media/image52.svg"/><Relationship Id="rId5" Type="http://schemas.openxmlformats.org/officeDocument/2006/relationships/image" Target="../media/image46.svg"/><Relationship Id="rId10" Type="http://schemas.openxmlformats.org/officeDocument/2006/relationships/image" Target="../media/image51.png"/><Relationship Id="rId4" Type="http://schemas.openxmlformats.org/officeDocument/2006/relationships/image" Target="../media/image45.png"/><Relationship Id="rId9" Type="http://schemas.openxmlformats.org/officeDocument/2006/relationships/image" Target="../media/image50.svg"/></Relationships>
</file>

<file path=ppt/slides/_rels/slide3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2.xml"/><Relationship Id="rId1" Type="http://schemas.openxmlformats.org/officeDocument/2006/relationships/slideLayout" Target="../slideLayouts/slideLayout28.xml"/></Relationships>
</file>

<file path=ppt/slides/_rels/slide3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3.xml"/><Relationship Id="rId1" Type="http://schemas.openxmlformats.org/officeDocument/2006/relationships/slideLayout" Target="../slideLayouts/slideLayout29.xml"/><Relationship Id="rId4" Type="http://schemas.openxmlformats.org/officeDocument/2006/relationships/image" Target="../media/image53.png"/></Relationships>
</file>

<file path=ppt/slides/_rels/slide3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4.xml"/><Relationship Id="rId1" Type="http://schemas.openxmlformats.org/officeDocument/2006/relationships/slideLayout" Target="../slideLayouts/slideLayout30.xml"/></Relationships>
</file>

<file path=ppt/slides/_rels/slide3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27.png"/><Relationship Id="rId1" Type="http://schemas.openxmlformats.org/officeDocument/2006/relationships/slideLayout" Target="../slideLayouts/slideLayout18.xml"/></Relationships>
</file>

<file path=ppt/slides/_rels/slide3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0" y="1719725"/>
            <a:ext cx="12192000" cy="3662541"/>
          </a:xfrm>
          <a:prstGeom prst="rect">
            <a:avLst/>
          </a:prstGeom>
        </p:spPr>
        <p:txBody>
          <a:bodyPr wrap="square">
            <a:spAutoFit/>
          </a:bodyPr>
          <a:lstStyle/>
          <a:p>
            <a:pPr algn="ctr"/>
            <a:r>
              <a:rPr lang="es-EC" sz="4000" b="1" dirty="0">
                <a:solidFill>
                  <a:schemeClr val="accent5">
                    <a:lumMod val="75000"/>
                  </a:schemeClr>
                </a:solidFill>
                <a:latin typeface="Times New Roman" panose="02020603050405020304" pitchFamily="18" charset="0"/>
                <a:ea typeface="Tahoma" panose="020B0604030504040204" pitchFamily="34" charset="0"/>
                <a:cs typeface="Times New Roman" panose="02020603050405020304" pitchFamily="18" charset="0"/>
              </a:rPr>
              <a:t>Conversatorio Técnico CONAGOPARE</a:t>
            </a:r>
          </a:p>
          <a:p>
            <a:pPr algn="ctr"/>
            <a:endParaRPr lang="es-EC" sz="4000" b="1" dirty="0">
              <a:solidFill>
                <a:schemeClr val="accent5">
                  <a:lumMod val="75000"/>
                </a:schemeClr>
              </a:solidFill>
              <a:latin typeface="Times New Roman" panose="02020603050405020304" pitchFamily="18" charset="0"/>
              <a:ea typeface="Tahoma" panose="020B0604030504040204" pitchFamily="34" charset="0"/>
              <a:cs typeface="Times New Roman" panose="02020603050405020304" pitchFamily="18" charset="0"/>
            </a:endParaRPr>
          </a:p>
          <a:p>
            <a:pPr algn="ctr"/>
            <a:r>
              <a:rPr lang="es-EC" sz="4000" b="1" dirty="0">
                <a:solidFill>
                  <a:schemeClr val="accent5">
                    <a:lumMod val="75000"/>
                  </a:schemeClr>
                </a:solidFill>
                <a:latin typeface="Times New Roman" panose="02020603050405020304" pitchFamily="18" charset="0"/>
                <a:ea typeface="Tahoma" panose="020B0604030504040204" pitchFamily="34" charset="0"/>
                <a:cs typeface="Times New Roman" panose="02020603050405020304" pitchFamily="18" charset="0"/>
              </a:rPr>
              <a:t>Consejo Nacional Electoral</a:t>
            </a:r>
          </a:p>
          <a:p>
            <a:pPr algn="ctr"/>
            <a:r>
              <a:rPr lang="es-EC" sz="4000" b="1" dirty="0">
                <a:solidFill>
                  <a:schemeClr val="accent5">
                    <a:lumMod val="75000"/>
                  </a:schemeClr>
                </a:solidFill>
                <a:latin typeface="Times New Roman" panose="02020603050405020304" pitchFamily="18" charset="0"/>
                <a:ea typeface="Tahoma" panose="020B0604030504040204" pitchFamily="34" charset="0"/>
                <a:cs typeface="Times New Roman" panose="02020603050405020304" pitchFamily="18" charset="0"/>
              </a:rPr>
              <a:t>Instituto de la Democracia</a:t>
            </a:r>
          </a:p>
          <a:p>
            <a:pPr algn="ctr"/>
            <a:endParaRPr lang="es-EC" sz="4000" b="1" dirty="0">
              <a:solidFill>
                <a:schemeClr val="accent5">
                  <a:lumMod val="75000"/>
                </a:schemeClr>
              </a:solidFill>
              <a:latin typeface="Times New Roman" panose="02020603050405020304" pitchFamily="18" charset="0"/>
              <a:ea typeface="Tahoma" panose="020B0604030504040204" pitchFamily="34" charset="0"/>
              <a:cs typeface="Times New Roman" panose="02020603050405020304" pitchFamily="18" charset="0"/>
            </a:endParaRPr>
          </a:p>
          <a:p>
            <a:pPr algn="ctr"/>
            <a:r>
              <a:rPr lang="es-EC" sz="3200" b="1" dirty="0">
                <a:solidFill>
                  <a:schemeClr val="accent5">
                    <a:lumMod val="75000"/>
                  </a:schemeClr>
                </a:solidFill>
                <a:latin typeface="Times New Roman" panose="02020603050405020304" pitchFamily="18" charset="0"/>
                <a:ea typeface="Tahoma" panose="020B0604030504040204" pitchFamily="34" charset="0"/>
                <a:cs typeface="Times New Roman" panose="02020603050405020304" pitchFamily="18" charset="0"/>
              </a:rPr>
              <a:t>Delegación Provincial del Azuay</a:t>
            </a:r>
            <a:endParaRPr lang="es-EC" sz="3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3020042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6CFC8D4-7924-AF85-E0F6-C890DBCB6FE0}"/>
              </a:ext>
            </a:extLst>
          </p:cNvPr>
          <p:cNvSpPr>
            <a:spLocks noGrp="1"/>
          </p:cNvSpPr>
          <p:nvPr>
            <p:ph type="title"/>
          </p:nvPr>
        </p:nvSpPr>
        <p:spPr/>
        <p:txBody>
          <a:bodyPr>
            <a:normAutofit fontScale="90000"/>
          </a:bodyPr>
          <a:lstStyle/>
          <a:p>
            <a:r>
              <a:rPr lang="es-ES" sz="2200" b="1" dirty="0">
                <a:solidFill>
                  <a:schemeClr val="accent1"/>
                </a:solidFill>
              </a:rPr>
              <a:t>QUÉ SON LOS PADRONES ELECTORALES (Artículo 78):</a:t>
            </a:r>
            <a:br>
              <a:rPr lang="es-ES" b="1" dirty="0">
                <a:solidFill>
                  <a:schemeClr val="accent1"/>
                </a:solidFill>
              </a:rPr>
            </a:br>
            <a:br>
              <a:rPr lang="es-ES" i="1" dirty="0"/>
            </a:br>
            <a:endParaRPr lang="es-419" dirty="0"/>
          </a:p>
        </p:txBody>
      </p:sp>
      <p:sp>
        <p:nvSpPr>
          <p:cNvPr id="3" name="Marcador de contenido 2">
            <a:extLst>
              <a:ext uri="{FF2B5EF4-FFF2-40B4-BE49-F238E27FC236}">
                <a16:creationId xmlns:a16="http://schemas.microsoft.com/office/drawing/2014/main" id="{C16D7B56-A52A-62AD-03C9-645A844B8239}"/>
              </a:ext>
            </a:extLst>
          </p:cNvPr>
          <p:cNvSpPr>
            <a:spLocks noGrp="1"/>
          </p:cNvSpPr>
          <p:nvPr>
            <p:ph idx="1"/>
          </p:nvPr>
        </p:nvSpPr>
        <p:spPr>
          <a:xfrm>
            <a:off x="838200" y="1182159"/>
            <a:ext cx="10515600" cy="4351338"/>
          </a:xfrm>
        </p:spPr>
        <p:txBody>
          <a:bodyPr>
            <a:noAutofit/>
          </a:bodyPr>
          <a:lstStyle/>
          <a:p>
            <a:pPr marL="0" indent="0" algn="just">
              <a:buNone/>
            </a:pPr>
            <a:endParaRPr lang="es-ES" sz="1600" i="1" dirty="0"/>
          </a:p>
          <a:p>
            <a:pPr marL="742950" lvl="1" indent="-285750" algn="just"/>
            <a:r>
              <a:rPr lang="es-ES" sz="1600" i="1" dirty="0"/>
              <a:t>Constituyen el segmento del registro electoral utilizado para cada junta receptora del voto</a:t>
            </a:r>
          </a:p>
          <a:p>
            <a:pPr marL="742950" lvl="1" indent="-285750" algn="just"/>
            <a:endParaRPr lang="es-ES" sz="1600" i="1" dirty="0"/>
          </a:p>
          <a:p>
            <a:pPr marL="742950" lvl="1" indent="-285750" algn="just"/>
            <a:r>
              <a:rPr lang="es-ES" sz="1600" i="1" dirty="0"/>
              <a:t>El Consejo Nacional determinará el número de electores que constará en cada padrón electoral.</a:t>
            </a:r>
          </a:p>
          <a:p>
            <a:pPr marL="742950" lvl="1" indent="-285750" algn="just"/>
            <a:endParaRPr lang="es-ES" sz="1600" i="1" dirty="0"/>
          </a:p>
          <a:p>
            <a:pPr marL="742950" lvl="1" indent="-285750" algn="just"/>
            <a:r>
              <a:rPr lang="es-ES" sz="1600" i="1" dirty="0"/>
              <a:t>Los padrones se ordenan alfabéticamente de acuerdo con los apellidos y nombres.</a:t>
            </a:r>
          </a:p>
          <a:p>
            <a:pPr marL="742950" lvl="1" indent="-285750" algn="just"/>
            <a:endParaRPr lang="es-ES" sz="1600" i="1" dirty="0">
              <a:solidFill>
                <a:schemeClr val="accent1"/>
              </a:solidFill>
            </a:endParaRPr>
          </a:p>
          <a:p>
            <a:pPr marL="742950" lvl="1" indent="-285750" algn="just"/>
            <a:r>
              <a:rPr lang="es-ES" sz="1600" i="1" dirty="0"/>
              <a:t>En caso de que deba realizarse una segunda vuelta electoral para elegir presidente y vicepresidente de la República, no podrán alterarse por ningún concepto los padrones electorales de la primera vuelta, ni el número de electores por cada junta receptora del voto, tampoco podrán incluirse en el registro nuevos electores.</a:t>
            </a:r>
          </a:p>
          <a:p>
            <a:pPr marL="742950" lvl="1" indent="-285750" algn="just"/>
            <a:endParaRPr lang="es-ES" sz="1600" i="1" dirty="0"/>
          </a:p>
          <a:p>
            <a:pPr marL="742950" lvl="1" indent="-285750" algn="just"/>
            <a:endParaRPr lang="es-ES" sz="1600" i="1" dirty="0"/>
          </a:p>
          <a:p>
            <a:pPr lvl="6" algn="just"/>
            <a:r>
              <a:rPr lang="es-ES" sz="1600" i="1" dirty="0"/>
              <a:t>(Artículo 80) Constarán en los padrones electorales las personas que hayan obtenido su cédula de identidad hasta el día que el Consejo Nacional Electoral determine el cierre del registro. Quienes se hubieren cedulado con posterioridad a dicha convocatoria, constarán en el registro que se elabore para el siguiente proceso electoral.</a:t>
            </a:r>
          </a:p>
          <a:p>
            <a:endParaRPr lang="es-419" sz="1600" dirty="0"/>
          </a:p>
        </p:txBody>
      </p:sp>
    </p:spTree>
    <p:extLst>
      <p:ext uri="{BB962C8B-B14F-4D97-AF65-F5344CB8AC3E}">
        <p14:creationId xmlns:p14="http://schemas.microsoft.com/office/powerpoint/2010/main" val="155583995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uadroTexto 7"/>
          <p:cNvSpPr txBox="1"/>
          <p:nvPr/>
        </p:nvSpPr>
        <p:spPr>
          <a:xfrm>
            <a:off x="764274" y="1016248"/>
            <a:ext cx="9905755" cy="3693319"/>
          </a:xfrm>
          <a:prstGeom prst="rect">
            <a:avLst/>
          </a:prstGeom>
          <a:noFill/>
        </p:spPr>
        <p:txBody>
          <a:bodyPr wrap="square" rtlCol="0">
            <a:spAutoFit/>
          </a:bodyPr>
          <a:lstStyle/>
          <a:p>
            <a:r>
              <a:rPr lang="es-ES" b="1" dirty="0">
                <a:solidFill>
                  <a:schemeClr val="accent1"/>
                </a:solidFill>
              </a:rPr>
              <a:t>ACTUALIZACIÓN DE REGISTRO ELECTORAL: (DISPOSICIÓN GENERAL NOVENA)</a:t>
            </a:r>
          </a:p>
          <a:p>
            <a:pPr lvl="1" algn="just"/>
            <a:endParaRPr lang="es-ES" i="1" dirty="0"/>
          </a:p>
          <a:p>
            <a:pPr lvl="2" algn="just"/>
            <a:r>
              <a:rPr lang="es-ES" i="1" dirty="0"/>
              <a:t>La actualización del Registro Electoral es permanente y tiene por objeto:</a:t>
            </a:r>
          </a:p>
          <a:p>
            <a:pPr lvl="2" algn="just"/>
            <a:endParaRPr lang="es-ES" i="1" dirty="0"/>
          </a:p>
          <a:p>
            <a:pPr marL="1257300" lvl="2" indent="-342900" algn="just">
              <a:buFont typeface="+mj-lt"/>
              <a:buAutoNum type="alphaLcParenR"/>
            </a:pPr>
            <a:r>
              <a:rPr lang="es-ES" i="1" dirty="0"/>
              <a:t>Incluir los datos de los nuevos ciudadanos habilitados para sufragar;</a:t>
            </a:r>
          </a:p>
          <a:p>
            <a:pPr marL="1257300" lvl="2" indent="-342900" algn="just">
              <a:buFont typeface="+mj-lt"/>
              <a:buAutoNum type="alphaLcParenR"/>
            </a:pPr>
            <a:r>
              <a:rPr lang="es-ES" i="1" dirty="0"/>
              <a:t>Asegurar que los ciudadanos habilitados para sufragar mantengan un número de cédula único;</a:t>
            </a:r>
          </a:p>
          <a:p>
            <a:pPr marL="1257300" lvl="2" indent="-342900" algn="just">
              <a:buFont typeface="+mj-lt"/>
              <a:buAutoNum type="alphaLcParenR"/>
            </a:pPr>
            <a:r>
              <a:rPr lang="es-ES" i="1" dirty="0"/>
              <a:t>Actualizar la dirección electoral con los cambios de domicilio realizados de los ciudadanos constantes en el Registro Electoral;</a:t>
            </a:r>
          </a:p>
          <a:p>
            <a:pPr marL="1257300" lvl="2" indent="-342900" algn="just">
              <a:buFont typeface="+mj-lt"/>
              <a:buAutoNum type="alphaLcParenR"/>
            </a:pPr>
            <a:r>
              <a:rPr lang="es-ES" i="1" dirty="0"/>
              <a:t>Excluir a los ciudadanos que han perdido el goce de los derechos políticos o de participación; y,</a:t>
            </a:r>
          </a:p>
          <a:p>
            <a:pPr marL="1257300" lvl="2" indent="-342900" algn="just">
              <a:buFont typeface="+mj-lt"/>
              <a:buAutoNum type="alphaLcParenR"/>
            </a:pPr>
            <a:r>
              <a:rPr lang="es-ES" i="1" dirty="0"/>
              <a:t>Excluir a los ciudadanos que no hayan ejercido su derecho al voto en las cuatro últimas elecciones, colocándolos en el Registro Electoral Pasivo.</a:t>
            </a:r>
            <a:endParaRPr lang="es-ES" i="1" dirty="0">
              <a:solidFill>
                <a:schemeClr val="accent1"/>
              </a:solidFill>
            </a:endParaRPr>
          </a:p>
        </p:txBody>
      </p:sp>
      <p:sp>
        <p:nvSpPr>
          <p:cNvPr id="6" name="Rectángulo 5"/>
          <p:cNvSpPr/>
          <p:nvPr/>
        </p:nvSpPr>
        <p:spPr>
          <a:xfrm>
            <a:off x="218364" y="34208"/>
            <a:ext cx="3630305" cy="400110"/>
          </a:xfrm>
          <a:prstGeom prst="rect">
            <a:avLst/>
          </a:prstGeom>
        </p:spPr>
        <p:txBody>
          <a:bodyPr wrap="square">
            <a:spAutoFit/>
          </a:bodyPr>
          <a:lstStyle/>
          <a:p>
            <a:r>
              <a:rPr lang="es-EC" sz="2000" b="1"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Módulo 2 – Registro Electoral</a:t>
            </a:r>
            <a:endParaRPr lang="es-EC" sz="2000"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711270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8">
                                            <p:txEl>
                                              <p:pRg st="4" end="4"/>
                                            </p:txEl>
                                          </p:spTgt>
                                        </p:tgtEl>
                                        <p:attrNameLst>
                                          <p:attrName>style.visibility</p:attrName>
                                        </p:attrNameLst>
                                      </p:cBhvr>
                                      <p:to>
                                        <p:strVal val="visible"/>
                                      </p:to>
                                    </p:set>
                                    <p:animEffect transition="in" filter="wipe(left)">
                                      <p:cBhvr>
                                        <p:cTn id="7" dur="500"/>
                                        <p:tgtEl>
                                          <p:spTgt spid="8">
                                            <p:txEl>
                                              <p:pRg st="4" end="4"/>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8">
                                            <p:txEl>
                                              <p:pRg st="5" end="5"/>
                                            </p:txEl>
                                          </p:spTgt>
                                        </p:tgtEl>
                                        <p:attrNameLst>
                                          <p:attrName>style.visibility</p:attrName>
                                        </p:attrNameLst>
                                      </p:cBhvr>
                                      <p:to>
                                        <p:strVal val="visible"/>
                                      </p:to>
                                    </p:set>
                                    <p:animEffect transition="in" filter="wipe(left)">
                                      <p:cBhvr>
                                        <p:cTn id="12" dur="500"/>
                                        <p:tgtEl>
                                          <p:spTgt spid="8">
                                            <p:txEl>
                                              <p:pRg st="5" end="5"/>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8">
                                            <p:txEl>
                                              <p:pRg st="6" end="6"/>
                                            </p:txEl>
                                          </p:spTgt>
                                        </p:tgtEl>
                                        <p:attrNameLst>
                                          <p:attrName>style.visibility</p:attrName>
                                        </p:attrNameLst>
                                      </p:cBhvr>
                                      <p:to>
                                        <p:strVal val="visible"/>
                                      </p:to>
                                    </p:set>
                                    <p:animEffect transition="in" filter="wipe(left)">
                                      <p:cBhvr>
                                        <p:cTn id="17" dur="500"/>
                                        <p:tgtEl>
                                          <p:spTgt spid="8">
                                            <p:txEl>
                                              <p:pRg st="6" end="6"/>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8">
                                            <p:txEl>
                                              <p:pRg st="7" end="7"/>
                                            </p:txEl>
                                          </p:spTgt>
                                        </p:tgtEl>
                                        <p:attrNameLst>
                                          <p:attrName>style.visibility</p:attrName>
                                        </p:attrNameLst>
                                      </p:cBhvr>
                                      <p:to>
                                        <p:strVal val="visible"/>
                                      </p:to>
                                    </p:set>
                                    <p:animEffect transition="in" filter="wipe(left)">
                                      <p:cBhvr>
                                        <p:cTn id="22" dur="500"/>
                                        <p:tgtEl>
                                          <p:spTgt spid="8">
                                            <p:txEl>
                                              <p:pRg st="7" end="7"/>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8">
                                            <p:txEl>
                                              <p:pRg st="8" end="8"/>
                                            </p:txEl>
                                          </p:spTgt>
                                        </p:tgtEl>
                                        <p:attrNameLst>
                                          <p:attrName>style.visibility</p:attrName>
                                        </p:attrNameLst>
                                      </p:cBhvr>
                                      <p:to>
                                        <p:strVal val="visible"/>
                                      </p:to>
                                    </p:set>
                                    <p:animEffect transition="in" filter="wipe(left)">
                                      <p:cBhvr>
                                        <p:cTn id="27" dur="500"/>
                                        <p:tgtEl>
                                          <p:spTgt spid="8">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uadroTexto 7"/>
          <p:cNvSpPr txBox="1"/>
          <p:nvPr/>
        </p:nvSpPr>
        <p:spPr>
          <a:xfrm>
            <a:off x="1074168" y="732641"/>
            <a:ext cx="7695210" cy="3416320"/>
          </a:xfrm>
          <a:prstGeom prst="rect">
            <a:avLst/>
          </a:prstGeom>
          <a:noFill/>
        </p:spPr>
        <p:txBody>
          <a:bodyPr wrap="square" rtlCol="0">
            <a:spAutoFit/>
          </a:bodyPr>
          <a:lstStyle/>
          <a:p>
            <a:r>
              <a:rPr lang="es-ES" b="1" dirty="0">
                <a:solidFill>
                  <a:schemeClr val="accent1"/>
                </a:solidFill>
              </a:rPr>
              <a:t>ELECTOR (Artículo 12):</a:t>
            </a:r>
          </a:p>
          <a:p>
            <a:endParaRPr lang="es-ES" b="1" dirty="0">
              <a:solidFill>
                <a:schemeClr val="accent1"/>
              </a:solidFill>
            </a:endParaRPr>
          </a:p>
          <a:p>
            <a:pPr algn="just"/>
            <a:r>
              <a:rPr lang="es-ES" i="1" dirty="0"/>
              <a:t>La calidad de electora o elector se probará por la constancia de su nombre en el registro electoral. La verificación será efectuada en la correspondiente junta receptora del voto con la presentación de:</a:t>
            </a:r>
          </a:p>
          <a:p>
            <a:pPr algn="just"/>
            <a:endParaRPr lang="es-ES" i="1" dirty="0"/>
          </a:p>
          <a:p>
            <a:pPr marL="1200150" lvl="2" indent="-285750" algn="just">
              <a:buFont typeface="Arial" panose="020B0604020202020204" pitchFamily="34" charset="0"/>
              <a:buChar char="•"/>
            </a:pPr>
            <a:r>
              <a:rPr lang="es-ES" i="1" dirty="0"/>
              <a:t>Cédula de identidad</a:t>
            </a:r>
          </a:p>
          <a:p>
            <a:pPr marL="1200150" lvl="2" indent="-285750" algn="just">
              <a:buFont typeface="Arial" panose="020B0604020202020204" pitchFamily="34" charset="0"/>
              <a:buChar char="•"/>
            </a:pPr>
            <a:r>
              <a:rPr lang="es-ES" i="1" dirty="0"/>
              <a:t>Pasaporte</a:t>
            </a:r>
          </a:p>
          <a:p>
            <a:pPr marL="1200150" lvl="2" indent="-285750" algn="just">
              <a:buFont typeface="Arial" panose="020B0604020202020204" pitchFamily="34" charset="0"/>
              <a:buChar char="•"/>
            </a:pPr>
            <a:r>
              <a:rPr lang="es-ES" i="1" dirty="0"/>
              <a:t>Documento de identidad consular</a:t>
            </a:r>
          </a:p>
          <a:p>
            <a:pPr algn="just"/>
            <a:endParaRPr lang="es-ES" i="1" dirty="0"/>
          </a:p>
          <a:p>
            <a:pPr algn="just"/>
            <a:r>
              <a:rPr lang="es-ES" i="1" dirty="0"/>
              <a:t>La no vigencia de estos documentos no impedirá el ejercicio del derecho al sufragio.</a:t>
            </a:r>
          </a:p>
        </p:txBody>
      </p:sp>
      <p:sp>
        <p:nvSpPr>
          <p:cNvPr id="5" name="Rectángulo 4"/>
          <p:cNvSpPr/>
          <p:nvPr/>
        </p:nvSpPr>
        <p:spPr>
          <a:xfrm>
            <a:off x="218364" y="34208"/>
            <a:ext cx="3630305" cy="400110"/>
          </a:xfrm>
          <a:prstGeom prst="rect">
            <a:avLst/>
          </a:prstGeom>
        </p:spPr>
        <p:txBody>
          <a:bodyPr wrap="square">
            <a:spAutoFit/>
          </a:bodyPr>
          <a:lstStyle/>
          <a:p>
            <a:r>
              <a:rPr lang="es-EC" sz="2000" b="1"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Módulo 2 – Registro Electoral</a:t>
            </a:r>
            <a:endParaRPr lang="es-EC" sz="2000" dirty="0">
              <a:solidFill>
                <a:schemeClr val="bg1"/>
              </a:solidFill>
              <a:latin typeface="Times New Roman" panose="02020603050405020304" pitchFamily="18" charset="0"/>
              <a:cs typeface="Times New Roman" panose="02020603050405020304" pitchFamily="18" charset="0"/>
            </a:endParaRPr>
          </a:p>
        </p:txBody>
      </p:sp>
      <p:pic>
        <p:nvPicPr>
          <p:cNvPr id="4" name="Imagen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14266" y="2209800"/>
            <a:ext cx="2438400" cy="2438400"/>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Tree>
    <p:extLst>
      <p:ext uri="{BB962C8B-B14F-4D97-AF65-F5344CB8AC3E}">
        <p14:creationId xmlns:p14="http://schemas.microsoft.com/office/powerpoint/2010/main" val="326359958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uadroTexto 7"/>
          <p:cNvSpPr txBox="1"/>
          <p:nvPr/>
        </p:nvSpPr>
        <p:spPr>
          <a:xfrm>
            <a:off x="1123135" y="967718"/>
            <a:ext cx="7220198" cy="3847207"/>
          </a:xfrm>
          <a:prstGeom prst="rect">
            <a:avLst/>
          </a:prstGeom>
          <a:noFill/>
        </p:spPr>
        <p:txBody>
          <a:bodyPr wrap="square" rtlCol="0">
            <a:spAutoFit/>
          </a:bodyPr>
          <a:lstStyle/>
          <a:p>
            <a:pPr algn="just"/>
            <a:r>
              <a:rPr lang="es-ES" b="1" dirty="0">
                <a:solidFill>
                  <a:schemeClr val="accent1"/>
                </a:solidFill>
              </a:rPr>
              <a:t>ELECTOR:</a:t>
            </a:r>
          </a:p>
          <a:p>
            <a:pPr algn="just"/>
            <a:endParaRPr lang="es-ES" i="1" dirty="0"/>
          </a:p>
          <a:p>
            <a:pPr algn="just"/>
            <a:r>
              <a:rPr lang="es-ES" i="1" dirty="0"/>
              <a:t>El goce de los derechos políticos o de participación se suspenderá, por las razones siguientes: (Artículo 14)</a:t>
            </a:r>
          </a:p>
          <a:p>
            <a:pPr algn="just"/>
            <a:endParaRPr lang="es-ES" i="1" dirty="0"/>
          </a:p>
          <a:p>
            <a:pPr marL="742950" lvl="1" indent="-285750" algn="just">
              <a:buFont typeface="Arial" panose="020B0604020202020204" pitchFamily="34" charset="0"/>
              <a:buChar char="•"/>
            </a:pPr>
            <a:r>
              <a:rPr lang="es-ES" i="1" dirty="0"/>
              <a:t>Interdicción judicial, mientras ésta subsista, salvo en caso de insolvencia o quiebra que no haya sido declarada fraudulenta</a:t>
            </a:r>
          </a:p>
          <a:p>
            <a:pPr lvl="1" algn="just"/>
            <a:endParaRPr lang="es-ES" sz="500" i="1" dirty="0"/>
          </a:p>
          <a:p>
            <a:pPr marL="742950" lvl="1" indent="-285750" algn="just">
              <a:buFont typeface="Arial" panose="020B0604020202020204" pitchFamily="34" charset="0"/>
              <a:buChar char="•"/>
            </a:pPr>
            <a:r>
              <a:rPr lang="es-ES" i="1" dirty="0"/>
              <a:t>Sentencia ejecutoriada que sancione con pena privativa de libertad, mientras ésta subsista</a:t>
            </a:r>
          </a:p>
          <a:p>
            <a:pPr lvl="1" algn="just"/>
            <a:endParaRPr lang="es-ES" sz="500" i="1" dirty="0"/>
          </a:p>
          <a:p>
            <a:pPr marL="742950" lvl="1" indent="-285750" algn="just">
              <a:buFont typeface="Arial" panose="020B0604020202020204" pitchFamily="34" charset="0"/>
              <a:buChar char="•"/>
            </a:pPr>
            <a:r>
              <a:rPr lang="es-ES" i="1" dirty="0"/>
              <a:t>Cuando el Tribunal Contencioso Electoral haya declarado en sentencia ejecutoriada la responsabilidad por el cometimiento de alguna infracción de las tipificadas en esta ley con esa sanción.</a:t>
            </a:r>
          </a:p>
        </p:txBody>
      </p:sp>
      <p:sp>
        <p:nvSpPr>
          <p:cNvPr id="5" name="Rectángulo 4"/>
          <p:cNvSpPr/>
          <p:nvPr/>
        </p:nvSpPr>
        <p:spPr>
          <a:xfrm>
            <a:off x="218364" y="34208"/>
            <a:ext cx="3630305" cy="400110"/>
          </a:xfrm>
          <a:prstGeom prst="rect">
            <a:avLst/>
          </a:prstGeom>
        </p:spPr>
        <p:txBody>
          <a:bodyPr wrap="square">
            <a:spAutoFit/>
          </a:bodyPr>
          <a:lstStyle/>
          <a:p>
            <a:r>
              <a:rPr lang="es-EC" sz="2000" b="1"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Módulo 2 – Registro Electoral</a:t>
            </a:r>
            <a:endParaRPr lang="es-EC" sz="2000" dirty="0">
              <a:solidFill>
                <a:schemeClr val="bg1"/>
              </a:solidFill>
              <a:latin typeface="Times New Roman" panose="02020603050405020304" pitchFamily="18" charset="0"/>
              <a:cs typeface="Times New Roman" panose="02020603050405020304" pitchFamily="18" charset="0"/>
            </a:endParaRPr>
          </a:p>
        </p:txBody>
      </p:sp>
      <p:pic>
        <p:nvPicPr>
          <p:cNvPr id="6" name="Imagen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14266" y="2209800"/>
            <a:ext cx="2438400" cy="2438400"/>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Tree>
    <p:extLst>
      <p:ext uri="{BB962C8B-B14F-4D97-AF65-F5344CB8AC3E}">
        <p14:creationId xmlns:p14="http://schemas.microsoft.com/office/powerpoint/2010/main" val="135529495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uadroTexto 7"/>
          <p:cNvSpPr txBox="1"/>
          <p:nvPr/>
        </p:nvSpPr>
        <p:spPr>
          <a:xfrm>
            <a:off x="278804" y="434318"/>
            <a:ext cx="11177472" cy="1200329"/>
          </a:xfrm>
          <a:prstGeom prst="rect">
            <a:avLst/>
          </a:prstGeom>
          <a:noFill/>
        </p:spPr>
        <p:txBody>
          <a:bodyPr wrap="square" rtlCol="0">
            <a:spAutoFit/>
          </a:bodyPr>
          <a:lstStyle/>
          <a:p>
            <a:r>
              <a:rPr lang="es-ES" b="1" dirty="0">
                <a:solidFill>
                  <a:schemeClr val="accent1"/>
                </a:solidFill>
              </a:rPr>
              <a:t>CAMBIOS DE DOMICILIO (Artículo 82):</a:t>
            </a:r>
          </a:p>
          <a:p>
            <a:pPr algn="just"/>
            <a:endParaRPr lang="es-ES" i="1" dirty="0"/>
          </a:p>
          <a:p>
            <a:pPr marL="742950" lvl="1" indent="-285750" algn="just">
              <a:buFont typeface="Arial" panose="020B0604020202020204" pitchFamily="34" charset="0"/>
              <a:buChar char="•"/>
            </a:pPr>
            <a:r>
              <a:rPr lang="es-ES" i="1" dirty="0"/>
              <a:t>Las personas que consten en el registro electoral y que cambien de domicilio electoral deberán registrar dicho cambio, en las formas que dispongan las normas pertinentes.</a:t>
            </a:r>
          </a:p>
        </p:txBody>
      </p:sp>
      <p:sp>
        <p:nvSpPr>
          <p:cNvPr id="6" name="Rectángulo 5"/>
          <p:cNvSpPr/>
          <p:nvPr/>
        </p:nvSpPr>
        <p:spPr>
          <a:xfrm>
            <a:off x="218364" y="34208"/>
            <a:ext cx="3630305" cy="400110"/>
          </a:xfrm>
          <a:prstGeom prst="rect">
            <a:avLst/>
          </a:prstGeom>
        </p:spPr>
        <p:txBody>
          <a:bodyPr wrap="square">
            <a:spAutoFit/>
          </a:bodyPr>
          <a:lstStyle/>
          <a:p>
            <a:r>
              <a:rPr lang="es-EC" sz="2000" b="1"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Módulo 2 – Registro Electoral</a:t>
            </a:r>
            <a:endParaRPr lang="es-EC" sz="2000" dirty="0">
              <a:solidFill>
                <a:schemeClr val="bg1"/>
              </a:solidFill>
              <a:latin typeface="Times New Roman" panose="02020603050405020304" pitchFamily="18" charset="0"/>
              <a:cs typeface="Times New Roman" panose="02020603050405020304" pitchFamily="18" charset="0"/>
            </a:endParaRPr>
          </a:p>
        </p:txBody>
      </p:sp>
      <p:pic>
        <p:nvPicPr>
          <p:cNvPr id="3" name="Imagen 2"/>
          <p:cNvPicPr>
            <a:picLocks noChangeAspect="1"/>
          </p:cNvPicPr>
          <p:nvPr/>
        </p:nvPicPr>
        <p:blipFill>
          <a:blip r:embed="rId2"/>
          <a:srcRect/>
          <a:stretch/>
        </p:blipFill>
        <p:spPr>
          <a:xfrm>
            <a:off x="2687040" y="1839313"/>
            <a:ext cx="7140132" cy="4403874"/>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Tree>
    <p:extLst>
      <p:ext uri="{BB962C8B-B14F-4D97-AF65-F5344CB8AC3E}">
        <p14:creationId xmlns:p14="http://schemas.microsoft.com/office/powerpoint/2010/main" val="69932809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8BA4C9-11B8-5C44-A173-1A33C2D50852}"/>
            </a:ext>
          </a:extLst>
        </p:cNvPr>
        <p:cNvGrpSpPr/>
        <p:nvPr/>
      </p:nvGrpSpPr>
      <p:grpSpPr>
        <a:xfrm>
          <a:off x="0" y="0"/>
          <a:ext cx="0" cy="0"/>
          <a:chOff x="0" y="0"/>
          <a:chExt cx="0" cy="0"/>
        </a:xfrm>
      </p:grpSpPr>
      <p:sp>
        <p:nvSpPr>
          <p:cNvPr id="8" name="CuadroTexto 7">
            <a:extLst>
              <a:ext uri="{FF2B5EF4-FFF2-40B4-BE49-F238E27FC236}">
                <a16:creationId xmlns:a16="http://schemas.microsoft.com/office/drawing/2014/main" id="{1DFA4B67-A85C-24B4-0834-E9292A7DF06D}"/>
              </a:ext>
            </a:extLst>
          </p:cNvPr>
          <p:cNvSpPr txBox="1"/>
          <p:nvPr/>
        </p:nvSpPr>
        <p:spPr>
          <a:xfrm>
            <a:off x="400207" y="244072"/>
            <a:ext cx="9905755" cy="369332"/>
          </a:xfrm>
          <a:prstGeom prst="rect">
            <a:avLst/>
          </a:prstGeom>
          <a:noFill/>
        </p:spPr>
        <p:txBody>
          <a:bodyPr wrap="square" rtlCol="0">
            <a:spAutoFit/>
          </a:bodyPr>
          <a:lstStyle/>
          <a:p>
            <a:r>
              <a:rPr lang="es-ES" b="1" dirty="0">
                <a:solidFill>
                  <a:schemeClr val="accent1"/>
                </a:solidFill>
              </a:rPr>
              <a:t>ACTUALIZACIÓN DE REGISTRO ELECTORAL:</a:t>
            </a:r>
            <a:endParaRPr lang="es-ES" i="1" dirty="0">
              <a:solidFill>
                <a:schemeClr val="accent1"/>
              </a:solidFill>
            </a:endParaRPr>
          </a:p>
        </p:txBody>
      </p:sp>
      <p:sp>
        <p:nvSpPr>
          <p:cNvPr id="6" name="Rectángulo 5">
            <a:extLst>
              <a:ext uri="{FF2B5EF4-FFF2-40B4-BE49-F238E27FC236}">
                <a16:creationId xmlns:a16="http://schemas.microsoft.com/office/drawing/2014/main" id="{63E63840-4A4F-92D9-F452-D6A5FF61EE5B}"/>
              </a:ext>
            </a:extLst>
          </p:cNvPr>
          <p:cNvSpPr/>
          <p:nvPr/>
        </p:nvSpPr>
        <p:spPr>
          <a:xfrm>
            <a:off x="218364" y="34208"/>
            <a:ext cx="3630305" cy="400110"/>
          </a:xfrm>
          <a:prstGeom prst="rect">
            <a:avLst/>
          </a:prstGeom>
        </p:spPr>
        <p:txBody>
          <a:bodyPr wrap="square">
            <a:spAutoFit/>
          </a:bodyPr>
          <a:lstStyle/>
          <a:p>
            <a:r>
              <a:rPr lang="es-EC" sz="2000" b="1"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Módulo 2 – Registro Electoral</a:t>
            </a:r>
            <a:endParaRPr lang="es-EC" sz="2000" dirty="0">
              <a:solidFill>
                <a:schemeClr val="bg1"/>
              </a:solidFill>
              <a:latin typeface="Times New Roman" panose="02020603050405020304" pitchFamily="18" charset="0"/>
              <a:cs typeface="Times New Roman" panose="02020603050405020304" pitchFamily="18" charset="0"/>
            </a:endParaRPr>
          </a:p>
        </p:txBody>
      </p:sp>
      <p:graphicFrame>
        <p:nvGraphicFramePr>
          <p:cNvPr id="2" name="Tabla 1">
            <a:extLst>
              <a:ext uri="{FF2B5EF4-FFF2-40B4-BE49-F238E27FC236}">
                <a16:creationId xmlns:a16="http://schemas.microsoft.com/office/drawing/2014/main" id="{CCD216B3-9F6A-1ECD-AED1-88E6D5C185B3}"/>
              </a:ext>
            </a:extLst>
          </p:cNvPr>
          <p:cNvGraphicFramePr>
            <a:graphicFrameLocks noGrp="1"/>
          </p:cNvGraphicFramePr>
          <p:nvPr>
            <p:extLst>
              <p:ext uri="{D42A27DB-BD31-4B8C-83A1-F6EECF244321}">
                <p14:modId xmlns:p14="http://schemas.microsoft.com/office/powerpoint/2010/main" val="3019916465"/>
              </p:ext>
            </p:extLst>
          </p:nvPr>
        </p:nvGraphicFramePr>
        <p:xfrm>
          <a:off x="3476324" y="823268"/>
          <a:ext cx="7775875" cy="5591063"/>
        </p:xfrm>
        <a:graphic>
          <a:graphicData uri="http://schemas.openxmlformats.org/drawingml/2006/table">
            <a:tbl>
              <a:tblPr/>
              <a:tblGrid>
                <a:gridCol w="5505044">
                  <a:extLst>
                    <a:ext uri="{9D8B030D-6E8A-4147-A177-3AD203B41FA5}">
                      <a16:colId xmlns:a16="http://schemas.microsoft.com/office/drawing/2014/main" val="4232391745"/>
                    </a:ext>
                  </a:extLst>
                </a:gridCol>
                <a:gridCol w="1101009">
                  <a:extLst>
                    <a:ext uri="{9D8B030D-6E8A-4147-A177-3AD203B41FA5}">
                      <a16:colId xmlns:a16="http://schemas.microsoft.com/office/drawing/2014/main" val="150132772"/>
                    </a:ext>
                  </a:extLst>
                </a:gridCol>
                <a:gridCol w="1169822">
                  <a:extLst>
                    <a:ext uri="{9D8B030D-6E8A-4147-A177-3AD203B41FA5}">
                      <a16:colId xmlns:a16="http://schemas.microsoft.com/office/drawing/2014/main" val="1833702692"/>
                    </a:ext>
                  </a:extLst>
                </a:gridCol>
              </a:tblGrid>
              <a:tr h="223643">
                <a:tc>
                  <a:txBody>
                    <a:bodyPr/>
                    <a:lstStyle/>
                    <a:p>
                      <a:pPr algn="ctr" rtl="0" fontAlgn="ctr">
                        <a:buNone/>
                      </a:pPr>
                      <a:r>
                        <a:rPr lang="es-419" sz="1400" b="1" i="0" u="none" strike="noStrike">
                          <a:solidFill>
                            <a:srgbClr val="FFFFFF"/>
                          </a:solidFill>
                          <a:effectLst/>
                          <a:latin typeface="Aptos Narrow" panose="020B0004020202020204" pitchFamily="34" charset="0"/>
                        </a:rPr>
                        <a:t>ACTIVIDAD</a:t>
                      </a:r>
                    </a:p>
                  </a:txBody>
                  <a:tcPr marL="5735" marR="5735" marT="57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472C4"/>
                    </a:solidFill>
                  </a:tcPr>
                </a:tc>
                <a:tc>
                  <a:txBody>
                    <a:bodyPr/>
                    <a:lstStyle/>
                    <a:p>
                      <a:pPr algn="ctr" rtl="0" fontAlgn="ctr">
                        <a:buNone/>
                      </a:pPr>
                      <a:r>
                        <a:rPr lang="es-419" sz="1400" b="1" i="0" u="none" strike="noStrike">
                          <a:solidFill>
                            <a:srgbClr val="FFFFFF"/>
                          </a:solidFill>
                          <a:effectLst/>
                          <a:latin typeface="Aptos Narrow" panose="020B0004020202020204" pitchFamily="34" charset="0"/>
                        </a:rPr>
                        <a:t>FECHA INICIO</a:t>
                      </a:r>
                    </a:p>
                  </a:txBody>
                  <a:tcPr marL="5735" marR="5735" marT="57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472C4"/>
                    </a:solidFill>
                  </a:tcPr>
                </a:tc>
                <a:tc>
                  <a:txBody>
                    <a:bodyPr/>
                    <a:lstStyle/>
                    <a:p>
                      <a:pPr algn="ctr" rtl="0" fontAlgn="ctr">
                        <a:buNone/>
                      </a:pPr>
                      <a:r>
                        <a:rPr lang="es-419" sz="1400" b="1" i="0" u="none" strike="noStrike">
                          <a:solidFill>
                            <a:srgbClr val="FFFFFF"/>
                          </a:solidFill>
                          <a:effectLst/>
                          <a:latin typeface="Aptos Narrow" panose="020B0004020202020204" pitchFamily="34" charset="0"/>
                        </a:rPr>
                        <a:t>FECHA FIN</a:t>
                      </a:r>
                    </a:p>
                  </a:txBody>
                  <a:tcPr marL="5735" marR="5735" marT="57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472C4"/>
                    </a:solidFill>
                  </a:tcPr>
                </a:tc>
                <a:extLst>
                  <a:ext uri="{0D108BD9-81ED-4DB2-BD59-A6C34878D82A}">
                    <a16:rowId xmlns:a16="http://schemas.microsoft.com/office/drawing/2014/main" val="3672065816"/>
                  </a:ext>
                </a:extLst>
              </a:tr>
              <a:tr h="447285">
                <a:tc>
                  <a:txBody>
                    <a:bodyPr/>
                    <a:lstStyle/>
                    <a:p>
                      <a:pPr algn="l" rtl="0" fontAlgn="ctr">
                        <a:buNone/>
                      </a:pPr>
                      <a:r>
                        <a:rPr lang="es-419" sz="1400" b="0" i="0" u="none" strike="noStrike">
                          <a:solidFill>
                            <a:srgbClr val="000000"/>
                          </a:solidFill>
                          <a:effectLst/>
                          <a:latin typeface="Aptos Narrow" panose="020B0004020202020204" pitchFamily="34" charset="0"/>
                        </a:rPr>
                        <a:t>Cierre de circunscripciones electorales cantonales y de organización territorial electoral</a:t>
                      </a:r>
                    </a:p>
                  </a:txBody>
                  <a:tcPr marL="5735" marR="5735" marT="57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buNone/>
                      </a:pPr>
                      <a:r>
                        <a:rPr lang="es-419" sz="1400" b="0" i="0" u="none" strike="noStrike">
                          <a:solidFill>
                            <a:srgbClr val="000000"/>
                          </a:solidFill>
                          <a:effectLst/>
                          <a:latin typeface="Aptos Narrow" panose="020B0004020202020204" pitchFamily="34" charset="0"/>
                        </a:rPr>
                        <a:t>jueves 09/04/2026</a:t>
                      </a:r>
                    </a:p>
                  </a:txBody>
                  <a:tcPr marL="5735" marR="5735" marT="57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buNone/>
                      </a:pPr>
                      <a:r>
                        <a:rPr lang="es-419" sz="1400" b="0" i="0" u="none" strike="noStrike">
                          <a:solidFill>
                            <a:srgbClr val="000000"/>
                          </a:solidFill>
                          <a:effectLst/>
                          <a:latin typeface="Aptos Narrow" panose="020B0004020202020204" pitchFamily="34" charset="0"/>
                        </a:rPr>
                        <a:t>jueves 09/04/2026</a:t>
                      </a:r>
                    </a:p>
                  </a:txBody>
                  <a:tcPr marL="5735" marR="5735" marT="57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874309454"/>
                  </a:ext>
                </a:extLst>
              </a:tr>
              <a:tr h="447285">
                <a:tc>
                  <a:txBody>
                    <a:bodyPr/>
                    <a:lstStyle/>
                    <a:p>
                      <a:pPr algn="l" rtl="0" fontAlgn="ctr">
                        <a:buNone/>
                      </a:pPr>
                      <a:r>
                        <a:rPr lang="es-419" sz="1400" b="0" i="0" u="none" strike="noStrike">
                          <a:solidFill>
                            <a:srgbClr val="000000"/>
                          </a:solidFill>
                          <a:effectLst/>
                          <a:latin typeface="Aptos Narrow" panose="020B0004020202020204" pitchFamily="34" charset="0"/>
                        </a:rPr>
                        <a:t>Actualización del registro electoral con la organización territorial y el registro electoral pasivo </a:t>
                      </a:r>
                    </a:p>
                  </a:txBody>
                  <a:tcPr marL="5735" marR="5735" marT="57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EEBF7"/>
                    </a:solidFill>
                  </a:tcPr>
                </a:tc>
                <a:tc>
                  <a:txBody>
                    <a:bodyPr/>
                    <a:lstStyle/>
                    <a:p>
                      <a:pPr algn="ctr" rtl="0" fontAlgn="ctr">
                        <a:buNone/>
                      </a:pPr>
                      <a:r>
                        <a:rPr lang="es-419" sz="1400" b="0" i="0" u="none" strike="noStrike">
                          <a:solidFill>
                            <a:srgbClr val="000000"/>
                          </a:solidFill>
                          <a:effectLst/>
                          <a:latin typeface="Aptos Narrow" panose="020B0004020202020204" pitchFamily="34" charset="0"/>
                        </a:rPr>
                        <a:t>viernes 10/4/2026</a:t>
                      </a:r>
                    </a:p>
                  </a:txBody>
                  <a:tcPr marL="5735" marR="5735" marT="57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EEBF7"/>
                    </a:solidFill>
                  </a:tcPr>
                </a:tc>
                <a:tc>
                  <a:txBody>
                    <a:bodyPr/>
                    <a:lstStyle/>
                    <a:p>
                      <a:pPr algn="ctr" rtl="0" fontAlgn="ctr">
                        <a:buNone/>
                      </a:pPr>
                      <a:r>
                        <a:rPr lang="es-419" sz="1400" b="0" i="0" u="none" strike="noStrike">
                          <a:solidFill>
                            <a:srgbClr val="000000"/>
                          </a:solidFill>
                          <a:effectLst/>
                          <a:latin typeface="Aptos Narrow" panose="020B0004020202020204" pitchFamily="34" charset="0"/>
                        </a:rPr>
                        <a:t>lunes</a:t>
                      </a:r>
                      <a:br>
                        <a:rPr lang="es-419" sz="1400" b="0" i="0" u="none" strike="noStrike">
                          <a:solidFill>
                            <a:srgbClr val="000000"/>
                          </a:solidFill>
                          <a:effectLst/>
                          <a:latin typeface="Aptos Narrow" panose="020B0004020202020204" pitchFamily="34" charset="0"/>
                        </a:rPr>
                      </a:br>
                      <a:r>
                        <a:rPr lang="es-419" sz="1400" b="0" i="0" u="none" strike="noStrike">
                          <a:solidFill>
                            <a:srgbClr val="000000"/>
                          </a:solidFill>
                          <a:effectLst/>
                          <a:latin typeface="Aptos Narrow" panose="020B0004020202020204" pitchFamily="34" charset="0"/>
                        </a:rPr>
                        <a:t>13/4/2026</a:t>
                      </a:r>
                    </a:p>
                  </a:txBody>
                  <a:tcPr marL="5735" marR="5735" marT="57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EEBF7"/>
                    </a:solidFill>
                  </a:tcPr>
                </a:tc>
                <a:extLst>
                  <a:ext uri="{0D108BD9-81ED-4DB2-BD59-A6C34878D82A}">
                    <a16:rowId xmlns:a16="http://schemas.microsoft.com/office/drawing/2014/main" val="2774334782"/>
                  </a:ext>
                </a:extLst>
              </a:tr>
              <a:tr h="447285">
                <a:tc>
                  <a:txBody>
                    <a:bodyPr/>
                    <a:lstStyle/>
                    <a:p>
                      <a:pPr algn="l" rtl="0" fontAlgn="ctr">
                        <a:buNone/>
                      </a:pPr>
                      <a:r>
                        <a:rPr lang="es-419" sz="1400" b="0" i="0" u="none" strike="noStrike">
                          <a:solidFill>
                            <a:srgbClr val="000000"/>
                          </a:solidFill>
                          <a:effectLst/>
                          <a:latin typeface="Aptos Narrow" panose="020B0004020202020204" pitchFamily="34" charset="0"/>
                        </a:rPr>
                        <a:t>Validación en campo de cambios de domicilio</a:t>
                      </a:r>
                    </a:p>
                  </a:txBody>
                  <a:tcPr marL="5735" marR="5735" marT="57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buNone/>
                      </a:pPr>
                      <a:r>
                        <a:rPr lang="es-419" sz="1400" b="0" i="0" u="none" strike="noStrike">
                          <a:solidFill>
                            <a:srgbClr val="000000"/>
                          </a:solidFill>
                          <a:effectLst/>
                          <a:latin typeface="Aptos Narrow" panose="020B0004020202020204" pitchFamily="34" charset="0"/>
                        </a:rPr>
                        <a:t>miércoles 15/4/2026</a:t>
                      </a:r>
                    </a:p>
                  </a:txBody>
                  <a:tcPr marL="5735" marR="5735" marT="57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buNone/>
                      </a:pPr>
                      <a:r>
                        <a:rPr lang="es-419" sz="1400" b="0" i="0" u="none" strike="noStrike">
                          <a:solidFill>
                            <a:srgbClr val="000000"/>
                          </a:solidFill>
                          <a:effectLst/>
                          <a:latin typeface="Aptos Narrow" panose="020B0004020202020204" pitchFamily="34" charset="0"/>
                        </a:rPr>
                        <a:t>sábado 16/5/2026</a:t>
                      </a:r>
                    </a:p>
                  </a:txBody>
                  <a:tcPr marL="5735" marR="5735" marT="57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721542601"/>
                  </a:ext>
                </a:extLst>
              </a:tr>
              <a:tr h="447285">
                <a:tc>
                  <a:txBody>
                    <a:bodyPr/>
                    <a:lstStyle/>
                    <a:p>
                      <a:pPr algn="l" rtl="0" fontAlgn="ctr">
                        <a:buNone/>
                      </a:pPr>
                      <a:r>
                        <a:rPr lang="es-419" sz="1400" b="0" i="0" u="none" strike="noStrike">
                          <a:solidFill>
                            <a:srgbClr val="000000"/>
                          </a:solidFill>
                          <a:effectLst/>
                          <a:latin typeface="Aptos Narrow" panose="020B0004020202020204" pitchFamily="34" charset="0"/>
                        </a:rPr>
                        <a:t>Aprobación del Pleno del CNE sobre validación en campo de cambios de domicilio</a:t>
                      </a:r>
                    </a:p>
                  </a:txBody>
                  <a:tcPr marL="5735" marR="5735" marT="57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EEBF7"/>
                    </a:solidFill>
                  </a:tcPr>
                </a:tc>
                <a:tc>
                  <a:txBody>
                    <a:bodyPr/>
                    <a:lstStyle/>
                    <a:p>
                      <a:pPr algn="ctr" rtl="0" fontAlgn="ctr">
                        <a:buNone/>
                      </a:pPr>
                      <a:r>
                        <a:rPr lang="es-419" sz="1400" b="0" i="0" u="none" strike="noStrike">
                          <a:solidFill>
                            <a:srgbClr val="000000"/>
                          </a:solidFill>
                          <a:effectLst/>
                          <a:latin typeface="Aptos Narrow" panose="020B0004020202020204" pitchFamily="34" charset="0"/>
                        </a:rPr>
                        <a:t>jueves 21/05/2026</a:t>
                      </a:r>
                    </a:p>
                  </a:txBody>
                  <a:tcPr marL="5735" marR="5735" marT="57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EEBF7"/>
                    </a:solidFill>
                  </a:tcPr>
                </a:tc>
                <a:tc>
                  <a:txBody>
                    <a:bodyPr/>
                    <a:lstStyle/>
                    <a:p>
                      <a:pPr algn="ctr" rtl="0" fontAlgn="ctr">
                        <a:buNone/>
                      </a:pPr>
                      <a:r>
                        <a:rPr lang="es-419" sz="1400" b="0" i="0" u="none" strike="noStrike">
                          <a:solidFill>
                            <a:srgbClr val="000000"/>
                          </a:solidFill>
                          <a:effectLst/>
                          <a:latin typeface="Aptos Narrow" panose="020B0004020202020204" pitchFamily="34" charset="0"/>
                        </a:rPr>
                        <a:t>jueves 21/05/2026</a:t>
                      </a:r>
                    </a:p>
                  </a:txBody>
                  <a:tcPr marL="5735" marR="5735" marT="57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EEBF7"/>
                    </a:solidFill>
                  </a:tcPr>
                </a:tc>
                <a:extLst>
                  <a:ext uri="{0D108BD9-81ED-4DB2-BD59-A6C34878D82A}">
                    <a16:rowId xmlns:a16="http://schemas.microsoft.com/office/drawing/2014/main" val="1763009845"/>
                  </a:ext>
                </a:extLst>
              </a:tr>
              <a:tr h="447285">
                <a:tc>
                  <a:txBody>
                    <a:bodyPr/>
                    <a:lstStyle/>
                    <a:p>
                      <a:pPr algn="l" rtl="0" fontAlgn="ctr">
                        <a:buNone/>
                      </a:pPr>
                      <a:r>
                        <a:rPr lang="es-419" sz="1400" b="0" i="0" u="none" strike="noStrike" dirty="0">
                          <a:solidFill>
                            <a:srgbClr val="000000"/>
                          </a:solidFill>
                          <a:effectLst/>
                          <a:latin typeface="Aptos Narrow" panose="020B0004020202020204" pitchFamily="34" charset="0"/>
                        </a:rPr>
                        <a:t>Aprobación del Pleno del CNE de la actualización del Registro Electoral y autorización de  entrega y publicación del registro</a:t>
                      </a:r>
                    </a:p>
                  </a:txBody>
                  <a:tcPr marL="5735" marR="5735" marT="57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buNone/>
                      </a:pPr>
                      <a:r>
                        <a:rPr lang="es-419" sz="1400" b="0" i="0" u="none" strike="noStrike">
                          <a:solidFill>
                            <a:srgbClr val="000000"/>
                          </a:solidFill>
                          <a:effectLst/>
                          <a:latin typeface="Aptos Narrow" panose="020B0004020202020204" pitchFamily="34" charset="0"/>
                        </a:rPr>
                        <a:t>miércoles 27/05/2026</a:t>
                      </a:r>
                    </a:p>
                  </a:txBody>
                  <a:tcPr marL="5735" marR="5735" marT="57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buNone/>
                      </a:pPr>
                      <a:r>
                        <a:rPr lang="es-419" sz="1400" b="0" i="0" u="none" strike="noStrike">
                          <a:solidFill>
                            <a:srgbClr val="000000"/>
                          </a:solidFill>
                          <a:effectLst/>
                          <a:latin typeface="Aptos Narrow" panose="020B0004020202020204" pitchFamily="34" charset="0"/>
                        </a:rPr>
                        <a:t>jueves 28/05/2026</a:t>
                      </a:r>
                    </a:p>
                  </a:txBody>
                  <a:tcPr marL="5735" marR="5735" marT="57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480379602"/>
                  </a:ext>
                </a:extLst>
              </a:tr>
              <a:tr h="447285">
                <a:tc>
                  <a:txBody>
                    <a:bodyPr/>
                    <a:lstStyle/>
                    <a:p>
                      <a:pPr algn="l" rtl="0" fontAlgn="ctr">
                        <a:buNone/>
                      </a:pPr>
                      <a:r>
                        <a:rPr lang="es-419" sz="1400" b="0" i="0" u="none" strike="noStrike">
                          <a:solidFill>
                            <a:srgbClr val="000000"/>
                          </a:solidFill>
                          <a:effectLst/>
                          <a:latin typeface="Aptos Narrow" panose="020B0004020202020204" pitchFamily="34" charset="0"/>
                        </a:rPr>
                        <a:t>Solicitud del Registro Electoral por parte de las Organizaciones Políticas</a:t>
                      </a:r>
                    </a:p>
                  </a:txBody>
                  <a:tcPr marL="5735" marR="5735" marT="57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EEBF7"/>
                    </a:solidFill>
                  </a:tcPr>
                </a:tc>
                <a:tc>
                  <a:txBody>
                    <a:bodyPr/>
                    <a:lstStyle/>
                    <a:p>
                      <a:pPr algn="ctr" rtl="0" fontAlgn="ctr">
                        <a:buNone/>
                      </a:pPr>
                      <a:r>
                        <a:rPr lang="es-419" sz="1400" b="0" i="0" u="none" strike="noStrike">
                          <a:solidFill>
                            <a:srgbClr val="000000"/>
                          </a:solidFill>
                          <a:effectLst/>
                          <a:latin typeface="Aptos Narrow" panose="020B0004020202020204" pitchFamily="34" charset="0"/>
                        </a:rPr>
                        <a:t>jueves 28/05/2026</a:t>
                      </a:r>
                    </a:p>
                  </a:txBody>
                  <a:tcPr marL="5735" marR="5735" marT="57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EEBF7"/>
                    </a:solidFill>
                  </a:tcPr>
                </a:tc>
                <a:tc>
                  <a:txBody>
                    <a:bodyPr/>
                    <a:lstStyle/>
                    <a:p>
                      <a:pPr algn="ctr" rtl="0" fontAlgn="ctr">
                        <a:buNone/>
                      </a:pPr>
                      <a:r>
                        <a:rPr lang="es-419" sz="1400" b="0" i="0" u="none" strike="noStrike">
                          <a:solidFill>
                            <a:srgbClr val="000000"/>
                          </a:solidFill>
                          <a:effectLst/>
                          <a:latin typeface="Aptos Narrow" panose="020B0004020202020204" pitchFamily="34" charset="0"/>
                        </a:rPr>
                        <a:t>domingo 31/05/2026</a:t>
                      </a:r>
                    </a:p>
                  </a:txBody>
                  <a:tcPr marL="5735" marR="5735" marT="57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EEBF7"/>
                    </a:solidFill>
                  </a:tcPr>
                </a:tc>
                <a:extLst>
                  <a:ext uri="{0D108BD9-81ED-4DB2-BD59-A6C34878D82A}">
                    <a16:rowId xmlns:a16="http://schemas.microsoft.com/office/drawing/2014/main" val="2176085588"/>
                  </a:ext>
                </a:extLst>
              </a:tr>
              <a:tr h="447285">
                <a:tc>
                  <a:txBody>
                    <a:bodyPr/>
                    <a:lstStyle/>
                    <a:p>
                      <a:pPr algn="l" rtl="0" fontAlgn="ctr">
                        <a:buNone/>
                      </a:pPr>
                      <a:r>
                        <a:rPr lang="es-419" sz="1400" b="0" i="0" u="none" strike="noStrike">
                          <a:solidFill>
                            <a:srgbClr val="000000"/>
                          </a:solidFill>
                          <a:effectLst/>
                          <a:latin typeface="Aptos Narrow" panose="020B0004020202020204" pitchFamily="34" charset="0"/>
                        </a:rPr>
                        <a:t>Entrega de Registro Electoral a Organizaciones Políticas y publicación para reclamos administrativos de la ciudadanía</a:t>
                      </a:r>
                    </a:p>
                  </a:txBody>
                  <a:tcPr marL="5735" marR="5735" marT="57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buNone/>
                      </a:pPr>
                      <a:r>
                        <a:rPr lang="es-419" sz="1400" b="0" i="0" u="none" strike="noStrike">
                          <a:solidFill>
                            <a:srgbClr val="000000"/>
                          </a:solidFill>
                          <a:effectLst/>
                          <a:latin typeface="Aptos Narrow" panose="020B0004020202020204" pitchFamily="34" charset="0"/>
                        </a:rPr>
                        <a:t>lunes 01/06/2026</a:t>
                      </a:r>
                    </a:p>
                  </a:txBody>
                  <a:tcPr marL="5735" marR="5735" marT="57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buNone/>
                      </a:pPr>
                      <a:r>
                        <a:rPr lang="es-419" sz="1400" b="0" i="0" u="none" strike="noStrike">
                          <a:solidFill>
                            <a:srgbClr val="000000"/>
                          </a:solidFill>
                          <a:effectLst/>
                          <a:latin typeface="Aptos Narrow" panose="020B0004020202020204" pitchFamily="34" charset="0"/>
                        </a:rPr>
                        <a:t>lunes 01/06/2026</a:t>
                      </a:r>
                    </a:p>
                  </a:txBody>
                  <a:tcPr marL="5735" marR="5735" marT="57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752420038"/>
                  </a:ext>
                </a:extLst>
              </a:tr>
              <a:tr h="447285">
                <a:tc>
                  <a:txBody>
                    <a:bodyPr/>
                    <a:lstStyle/>
                    <a:p>
                      <a:pPr algn="l" rtl="0" fontAlgn="ctr">
                        <a:buNone/>
                      </a:pPr>
                      <a:r>
                        <a:rPr lang="es-419" sz="1400" b="0" i="0" u="none" strike="noStrike">
                          <a:solidFill>
                            <a:srgbClr val="000000"/>
                          </a:solidFill>
                          <a:effectLst/>
                          <a:latin typeface="Aptos Narrow" panose="020B0004020202020204" pitchFamily="34" charset="0"/>
                        </a:rPr>
                        <a:t>Presentación de observaciones al Registro Electoral por parte de las Organizaciones Políticas</a:t>
                      </a:r>
                    </a:p>
                  </a:txBody>
                  <a:tcPr marL="5735" marR="5735" marT="57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EEBF7"/>
                    </a:solidFill>
                  </a:tcPr>
                </a:tc>
                <a:tc>
                  <a:txBody>
                    <a:bodyPr/>
                    <a:lstStyle/>
                    <a:p>
                      <a:pPr algn="ctr" rtl="0" fontAlgn="ctr">
                        <a:buNone/>
                      </a:pPr>
                      <a:r>
                        <a:rPr lang="es-419" sz="1400" b="0" i="0" u="none" strike="noStrike">
                          <a:solidFill>
                            <a:srgbClr val="000000"/>
                          </a:solidFill>
                          <a:effectLst/>
                          <a:latin typeface="Aptos Narrow" panose="020B0004020202020204" pitchFamily="34" charset="0"/>
                        </a:rPr>
                        <a:t>martes 02/06/2026</a:t>
                      </a:r>
                    </a:p>
                  </a:txBody>
                  <a:tcPr marL="5735" marR="5735" marT="57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EEBF7"/>
                    </a:solidFill>
                  </a:tcPr>
                </a:tc>
                <a:tc>
                  <a:txBody>
                    <a:bodyPr/>
                    <a:lstStyle/>
                    <a:p>
                      <a:pPr algn="ctr" rtl="0" fontAlgn="ctr">
                        <a:buNone/>
                      </a:pPr>
                      <a:r>
                        <a:rPr lang="es-419" sz="1400" b="0" i="0" u="none" strike="noStrike">
                          <a:solidFill>
                            <a:srgbClr val="000000"/>
                          </a:solidFill>
                          <a:effectLst/>
                          <a:latin typeface="Aptos Narrow" panose="020B0004020202020204" pitchFamily="34" charset="0"/>
                        </a:rPr>
                        <a:t>martes 16/06/2026</a:t>
                      </a:r>
                    </a:p>
                  </a:txBody>
                  <a:tcPr marL="5735" marR="5735" marT="57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EEBF7"/>
                    </a:solidFill>
                  </a:tcPr>
                </a:tc>
                <a:extLst>
                  <a:ext uri="{0D108BD9-81ED-4DB2-BD59-A6C34878D82A}">
                    <a16:rowId xmlns:a16="http://schemas.microsoft.com/office/drawing/2014/main" val="2602282398"/>
                  </a:ext>
                </a:extLst>
              </a:tr>
              <a:tr h="447285">
                <a:tc>
                  <a:txBody>
                    <a:bodyPr/>
                    <a:lstStyle/>
                    <a:p>
                      <a:pPr algn="l" rtl="0" fontAlgn="ctr">
                        <a:buNone/>
                      </a:pPr>
                      <a:r>
                        <a:rPr lang="es-419" sz="1400" b="0" i="0" u="none" strike="noStrike">
                          <a:solidFill>
                            <a:srgbClr val="000000"/>
                          </a:solidFill>
                          <a:effectLst/>
                          <a:latin typeface="Aptos Narrow" panose="020B0004020202020204" pitchFamily="34" charset="0"/>
                        </a:rPr>
                        <a:t>Presentación de  reclamos administrativos de la ciudadanía</a:t>
                      </a:r>
                    </a:p>
                  </a:txBody>
                  <a:tcPr marL="5735" marR="5735" marT="57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buNone/>
                      </a:pPr>
                      <a:r>
                        <a:rPr lang="es-419" sz="1400" b="0" i="0" u="none" strike="noStrike">
                          <a:solidFill>
                            <a:srgbClr val="000000"/>
                          </a:solidFill>
                          <a:effectLst/>
                          <a:latin typeface="Aptos Narrow" panose="020B0004020202020204" pitchFamily="34" charset="0"/>
                        </a:rPr>
                        <a:t>martes 02/06/2026</a:t>
                      </a:r>
                    </a:p>
                  </a:txBody>
                  <a:tcPr marL="5735" marR="5735" marT="57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buNone/>
                      </a:pPr>
                      <a:r>
                        <a:rPr lang="es-419" sz="1400" b="0" i="0" u="none" strike="noStrike">
                          <a:solidFill>
                            <a:srgbClr val="000000"/>
                          </a:solidFill>
                          <a:effectLst/>
                          <a:latin typeface="Aptos Narrow" panose="020B0004020202020204" pitchFamily="34" charset="0"/>
                        </a:rPr>
                        <a:t>martes 16/06/2026</a:t>
                      </a:r>
                    </a:p>
                  </a:txBody>
                  <a:tcPr marL="5735" marR="5735" marT="57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023324534"/>
                  </a:ext>
                </a:extLst>
              </a:tr>
              <a:tr h="447285">
                <a:tc>
                  <a:txBody>
                    <a:bodyPr/>
                    <a:lstStyle/>
                    <a:p>
                      <a:pPr algn="l" rtl="0" fontAlgn="ctr">
                        <a:buNone/>
                      </a:pPr>
                      <a:r>
                        <a:rPr lang="es-419" sz="1400" b="0" i="0" u="none" strike="noStrike">
                          <a:solidFill>
                            <a:srgbClr val="000000"/>
                          </a:solidFill>
                          <a:effectLst/>
                          <a:latin typeface="Aptos Narrow" panose="020B0004020202020204" pitchFamily="34" charset="0"/>
                        </a:rPr>
                        <a:t>Resolución de las observaciones presentadas por las Organizaciones Políticas al Registro Electoral</a:t>
                      </a:r>
                    </a:p>
                  </a:txBody>
                  <a:tcPr marL="5735" marR="5735" marT="57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EEBF7"/>
                    </a:solidFill>
                  </a:tcPr>
                </a:tc>
                <a:tc>
                  <a:txBody>
                    <a:bodyPr/>
                    <a:lstStyle/>
                    <a:p>
                      <a:pPr algn="ctr" rtl="0" fontAlgn="ctr">
                        <a:buNone/>
                      </a:pPr>
                      <a:r>
                        <a:rPr lang="es-419" sz="1400" b="0" i="0" u="none" strike="noStrike">
                          <a:solidFill>
                            <a:srgbClr val="000000"/>
                          </a:solidFill>
                          <a:effectLst/>
                          <a:latin typeface="Aptos Narrow" panose="020B0004020202020204" pitchFamily="34" charset="0"/>
                        </a:rPr>
                        <a:t>miércoles 17/06/2026</a:t>
                      </a:r>
                    </a:p>
                  </a:txBody>
                  <a:tcPr marL="5735" marR="5735" marT="57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EEBF7"/>
                    </a:solidFill>
                  </a:tcPr>
                </a:tc>
                <a:tc>
                  <a:txBody>
                    <a:bodyPr/>
                    <a:lstStyle/>
                    <a:p>
                      <a:pPr algn="ctr" rtl="0" fontAlgn="ctr">
                        <a:buNone/>
                      </a:pPr>
                      <a:r>
                        <a:rPr lang="es-419" sz="1400" b="0" i="0" u="none" strike="noStrike">
                          <a:solidFill>
                            <a:srgbClr val="000000"/>
                          </a:solidFill>
                          <a:effectLst/>
                          <a:latin typeface="Aptos Narrow" panose="020B0004020202020204" pitchFamily="34" charset="0"/>
                        </a:rPr>
                        <a:t>viernes 26/06/2026</a:t>
                      </a:r>
                    </a:p>
                  </a:txBody>
                  <a:tcPr marL="5735" marR="5735" marT="57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EEBF7"/>
                    </a:solidFill>
                  </a:tcPr>
                </a:tc>
                <a:extLst>
                  <a:ext uri="{0D108BD9-81ED-4DB2-BD59-A6C34878D82A}">
                    <a16:rowId xmlns:a16="http://schemas.microsoft.com/office/drawing/2014/main" val="231315599"/>
                  </a:ext>
                </a:extLst>
              </a:tr>
              <a:tr h="447285">
                <a:tc>
                  <a:txBody>
                    <a:bodyPr/>
                    <a:lstStyle/>
                    <a:p>
                      <a:pPr algn="l" rtl="0" fontAlgn="ctr">
                        <a:buNone/>
                      </a:pPr>
                      <a:r>
                        <a:rPr lang="es-419" sz="1400" b="0" i="0" u="none" strike="noStrike">
                          <a:solidFill>
                            <a:srgbClr val="000000"/>
                          </a:solidFill>
                          <a:effectLst/>
                          <a:latin typeface="Aptos Narrow" panose="020B0004020202020204" pitchFamily="34" charset="0"/>
                        </a:rPr>
                        <a:t>Resolución de reclamos administrativos de la ciudadanía</a:t>
                      </a:r>
                    </a:p>
                  </a:txBody>
                  <a:tcPr marL="5735" marR="5735" marT="57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buNone/>
                      </a:pPr>
                      <a:r>
                        <a:rPr lang="es-419" sz="1400" b="0" i="0" u="none" strike="noStrike">
                          <a:solidFill>
                            <a:srgbClr val="000000"/>
                          </a:solidFill>
                          <a:effectLst/>
                          <a:latin typeface="Aptos Narrow" panose="020B0004020202020204" pitchFamily="34" charset="0"/>
                        </a:rPr>
                        <a:t>miércoles 17/06/2026</a:t>
                      </a:r>
                    </a:p>
                  </a:txBody>
                  <a:tcPr marL="5735" marR="5735" marT="57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buNone/>
                      </a:pPr>
                      <a:r>
                        <a:rPr lang="es-419" sz="1400" b="0" i="0" u="none" strike="noStrike">
                          <a:solidFill>
                            <a:srgbClr val="000000"/>
                          </a:solidFill>
                          <a:effectLst/>
                          <a:latin typeface="Aptos Narrow" panose="020B0004020202020204" pitchFamily="34" charset="0"/>
                        </a:rPr>
                        <a:t>jueves 18/06/2026</a:t>
                      </a:r>
                    </a:p>
                  </a:txBody>
                  <a:tcPr marL="5735" marR="5735" marT="57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179381583"/>
                  </a:ext>
                </a:extLst>
              </a:tr>
              <a:tr h="447285">
                <a:tc>
                  <a:txBody>
                    <a:bodyPr/>
                    <a:lstStyle/>
                    <a:p>
                      <a:pPr algn="l" rtl="0" fontAlgn="ctr">
                        <a:buNone/>
                      </a:pPr>
                      <a:r>
                        <a:rPr lang="es-419" sz="1400" b="0" i="0" u="none" strike="noStrike">
                          <a:solidFill>
                            <a:srgbClr val="000000"/>
                          </a:solidFill>
                          <a:effectLst/>
                          <a:latin typeface="Aptos Narrow" panose="020B0004020202020204" pitchFamily="34" charset="0"/>
                        </a:rPr>
                        <a:t>Aprobación y publicación del Registro Electoral depurado y actualizado</a:t>
                      </a:r>
                    </a:p>
                  </a:txBody>
                  <a:tcPr marL="5735" marR="5735" marT="57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EEBF7"/>
                    </a:solidFill>
                  </a:tcPr>
                </a:tc>
                <a:tc>
                  <a:txBody>
                    <a:bodyPr/>
                    <a:lstStyle/>
                    <a:p>
                      <a:pPr algn="ctr" rtl="0" fontAlgn="ctr">
                        <a:buNone/>
                      </a:pPr>
                      <a:r>
                        <a:rPr lang="es-419" sz="1400" b="0" i="0" u="none" strike="noStrike">
                          <a:solidFill>
                            <a:srgbClr val="000000"/>
                          </a:solidFill>
                          <a:effectLst/>
                          <a:latin typeface="Aptos Narrow" panose="020B0004020202020204" pitchFamily="34" charset="0"/>
                        </a:rPr>
                        <a:t>viernes 31/07/2026</a:t>
                      </a:r>
                    </a:p>
                  </a:txBody>
                  <a:tcPr marL="5735" marR="5735" marT="57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EEBF7"/>
                    </a:solidFill>
                  </a:tcPr>
                </a:tc>
                <a:tc>
                  <a:txBody>
                    <a:bodyPr/>
                    <a:lstStyle/>
                    <a:p>
                      <a:pPr algn="ctr" rtl="0" fontAlgn="ctr">
                        <a:buNone/>
                      </a:pPr>
                      <a:r>
                        <a:rPr lang="es-419" sz="1400" b="0" i="0" u="none" strike="noStrike" dirty="0">
                          <a:solidFill>
                            <a:srgbClr val="000000"/>
                          </a:solidFill>
                          <a:effectLst/>
                          <a:latin typeface="Aptos Narrow" panose="020B0004020202020204" pitchFamily="34" charset="0"/>
                        </a:rPr>
                        <a:t>viernes 31/07/2026</a:t>
                      </a:r>
                    </a:p>
                  </a:txBody>
                  <a:tcPr marL="5735" marR="5735" marT="57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EEBF7"/>
                    </a:solidFill>
                  </a:tcPr>
                </a:tc>
                <a:extLst>
                  <a:ext uri="{0D108BD9-81ED-4DB2-BD59-A6C34878D82A}">
                    <a16:rowId xmlns:a16="http://schemas.microsoft.com/office/drawing/2014/main" val="2040884581"/>
                  </a:ext>
                </a:extLst>
              </a:tr>
            </a:tbl>
          </a:graphicData>
        </a:graphic>
      </p:graphicFrame>
    </p:spTree>
    <p:extLst>
      <p:ext uri="{BB962C8B-B14F-4D97-AF65-F5344CB8AC3E}">
        <p14:creationId xmlns:p14="http://schemas.microsoft.com/office/powerpoint/2010/main" val="269133795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a:xfrm>
            <a:off x="3884064" y="2803443"/>
            <a:ext cx="4423873" cy="1251114"/>
          </a:xfrm>
        </p:spPr>
        <p:txBody>
          <a:bodyPr>
            <a:noAutofit/>
          </a:bodyPr>
          <a:lstStyle/>
          <a:p>
            <a:r>
              <a:rPr lang="es-EC" sz="7200" b="1" dirty="0">
                <a:solidFill>
                  <a:srgbClr val="0070C0"/>
                </a:solidFill>
                <a:latin typeface="Times New Roman" panose="02020603050405020304" pitchFamily="18" charset="0"/>
                <a:cs typeface="Times New Roman" panose="02020603050405020304" pitchFamily="18" charset="0"/>
              </a:rPr>
              <a:t>GRACIAS</a:t>
            </a:r>
            <a:endParaRPr lang="es-EC" sz="7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2795147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Imagen 11">
            <a:extLst>
              <a:ext uri="{FF2B5EF4-FFF2-40B4-BE49-F238E27FC236}">
                <a16:creationId xmlns:a16="http://schemas.microsoft.com/office/drawing/2014/main" id="{13627E91-FD1F-3BC4-80C7-0857703F5433}"/>
              </a:ext>
            </a:extLst>
          </p:cNvPr>
          <p:cNvPicPr>
            <a:picLocks noChangeAspect="1"/>
          </p:cNvPicPr>
          <p:nvPr/>
        </p:nvPicPr>
        <p:blipFill>
          <a:blip r:embed="rId2"/>
          <a:stretch>
            <a:fillRect/>
          </a:stretch>
        </p:blipFill>
        <p:spPr>
          <a:xfrm>
            <a:off x="1806" y="0"/>
            <a:ext cx="12188389" cy="6858000"/>
          </a:xfrm>
          <a:prstGeom prst="rect">
            <a:avLst/>
          </a:prstGeom>
        </p:spPr>
      </p:pic>
      <p:sp>
        <p:nvSpPr>
          <p:cNvPr id="3" name="Freeform 3"/>
          <p:cNvSpPr/>
          <p:nvPr/>
        </p:nvSpPr>
        <p:spPr>
          <a:xfrm>
            <a:off x="362200" y="2265922"/>
            <a:ext cx="1871166" cy="1985322"/>
          </a:xfrm>
          <a:custGeom>
            <a:avLst/>
            <a:gdLst/>
            <a:ahLst/>
            <a:cxnLst/>
            <a:rect l="l" t="t" r="r" b="b"/>
            <a:pathLst>
              <a:path w="2806749" h="2977983">
                <a:moveTo>
                  <a:pt x="0" y="0"/>
                </a:moveTo>
                <a:lnTo>
                  <a:pt x="2806749" y="0"/>
                </a:lnTo>
                <a:lnTo>
                  <a:pt x="2806749" y="2977984"/>
                </a:lnTo>
                <a:lnTo>
                  <a:pt x="0" y="297798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defTabSz="609630"/>
            <a:endParaRPr lang="es-EC" sz="1200" dirty="0">
              <a:solidFill>
                <a:prstClr val="black"/>
              </a:solidFill>
              <a:latin typeface="Calibri"/>
            </a:endParaRPr>
          </a:p>
        </p:txBody>
      </p:sp>
      <p:grpSp>
        <p:nvGrpSpPr>
          <p:cNvPr id="4" name="Group 4"/>
          <p:cNvGrpSpPr/>
          <p:nvPr/>
        </p:nvGrpSpPr>
        <p:grpSpPr>
          <a:xfrm>
            <a:off x="8715643" y="3597224"/>
            <a:ext cx="3098800" cy="1985322"/>
            <a:chOff x="0" y="0"/>
            <a:chExt cx="7690557" cy="3992045"/>
          </a:xfrm>
        </p:grpSpPr>
        <p:sp>
          <p:nvSpPr>
            <p:cNvPr id="5" name="Freeform 5"/>
            <p:cNvSpPr/>
            <p:nvPr/>
          </p:nvSpPr>
          <p:spPr>
            <a:xfrm>
              <a:off x="3698511" y="0"/>
              <a:ext cx="3992045" cy="3992045"/>
            </a:xfrm>
            <a:custGeom>
              <a:avLst/>
              <a:gdLst/>
              <a:ahLst/>
              <a:cxnLst/>
              <a:rect l="l" t="t" r="r" b="b"/>
              <a:pathLst>
                <a:path w="3992045" h="3992045">
                  <a:moveTo>
                    <a:pt x="0" y="0"/>
                  </a:moveTo>
                  <a:lnTo>
                    <a:pt x="3992046" y="0"/>
                  </a:lnTo>
                  <a:lnTo>
                    <a:pt x="3992046" y="3992045"/>
                  </a:lnTo>
                  <a:lnTo>
                    <a:pt x="0" y="399204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defTabSz="609630"/>
              <a:endParaRPr lang="es-EC" sz="1200">
                <a:solidFill>
                  <a:prstClr val="black"/>
                </a:solidFill>
                <a:latin typeface="Calibri"/>
              </a:endParaRPr>
            </a:p>
          </p:txBody>
        </p:sp>
        <p:sp>
          <p:nvSpPr>
            <p:cNvPr id="6" name="Freeform 6"/>
            <p:cNvSpPr/>
            <p:nvPr/>
          </p:nvSpPr>
          <p:spPr>
            <a:xfrm>
              <a:off x="0" y="0"/>
              <a:ext cx="3992045" cy="3992045"/>
            </a:xfrm>
            <a:custGeom>
              <a:avLst/>
              <a:gdLst/>
              <a:ahLst/>
              <a:cxnLst/>
              <a:rect l="l" t="t" r="r" b="b"/>
              <a:pathLst>
                <a:path w="3992045" h="3992045">
                  <a:moveTo>
                    <a:pt x="0" y="0"/>
                  </a:moveTo>
                  <a:lnTo>
                    <a:pt x="3992045" y="0"/>
                  </a:lnTo>
                  <a:lnTo>
                    <a:pt x="3992045" y="3992045"/>
                  </a:lnTo>
                  <a:lnTo>
                    <a:pt x="0" y="399204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defTabSz="609630"/>
              <a:endParaRPr lang="es-EC" sz="1200">
                <a:solidFill>
                  <a:prstClr val="black"/>
                </a:solidFill>
                <a:latin typeface="Calibri"/>
              </a:endParaRPr>
            </a:p>
          </p:txBody>
        </p:sp>
      </p:grpSp>
      <p:sp>
        <p:nvSpPr>
          <p:cNvPr id="7" name="Freeform 7"/>
          <p:cNvSpPr/>
          <p:nvPr/>
        </p:nvSpPr>
        <p:spPr>
          <a:xfrm>
            <a:off x="4963182" y="4125170"/>
            <a:ext cx="2152843" cy="2314885"/>
          </a:xfrm>
          <a:custGeom>
            <a:avLst/>
            <a:gdLst/>
            <a:ahLst/>
            <a:cxnLst/>
            <a:rect l="l" t="t" r="r" b="b"/>
            <a:pathLst>
              <a:path w="3229265" h="3472328">
                <a:moveTo>
                  <a:pt x="0" y="0"/>
                </a:moveTo>
                <a:lnTo>
                  <a:pt x="3229264" y="0"/>
                </a:lnTo>
                <a:lnTo>
                  <a:pt x="3229264" y="3472327"/>
                </a:lnTo>
                <a:lnTo>
                  <a:pt x="0" y="347232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defTabSz="609630"/>
            <a:endParaRPr lang="es-EC" sz="1200">
              <a:solidFill>
                <a:prstClr val="black"/>
              </a:solidFill>
              <a:latin typeface="Calibri"/>
            </a:endParaRPr>
          </a:p>
        </p:txBody>
      </p:sp>
      <p:sp>
        <p:nvSpPr>
          <p:cNvPr id="8" name="Freeform 8"/>
          <p:cNvSpPr/>
          <p:nvPr/>
        </p:nvSpPr>
        <p:spPr>
          <a:xfrm>
            <a:off x="5400650" y="4911764"/>
            <a:ext cx="328693" cy="635157"/>
          </a:xfrm>
          <a:custGeom>
            <a:avLst/>
            <a:gdLst/>
            <a:ahLst/>
            <a:cxnLst/>
            <a:rect l="l" t="t" r="r" b="b"/>
            <a:pathLst>
              <a:path w="493040" h="952735">
                <a:moveTo>
                  <a:pt x="0" y="0"/>
                </a:moveTo>
                <a:lnTo>
                  <a:pt x="493040" y="0"/>
                </a:lnTo>
                <a:lnTo>
                  <a:pt x="493040" y="952736"/>
                </a:lnTo>
                <a:lnTo>
                  <a:pt x="0" y="952736"/>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pPr defTabSz="609630"/>
            <a:endParaRPr lang="es-EC" sz="1200">
              <a:solidFill>
                <a:prstClr val="black"/>
              </a:solidFill>
              <a:latin typeface="Calibri"/>
            </a:endParaRPr>
          </a:p>
        </p:txBody>
      </p:sp>
      <p:sp>
        <p:nvSpPr>
          <p:cNvPr id="9" name="Freeform 9"/>
          <p:cNvSpPr/>
          <p:nvPr/>
        </p:nvSpPr>
        <p:spPr>
          <a:xfrm>
            <a:off x="5672947" y="4817649"/>
            <a:ext cx="366657" cy="772586"/>
          </a:xfrm>
          <a:custGeom>
            <a:avLst/>
            <a:gdLst/>
            <a:ahLst/>
            <a:cxnLst/>
            <a:rect l="l" t="t" r="r" b="b"/>
            <a:pathLst>
              <a:path w="549985" h="1158879">
                <a:moveTo>
                  <a:pt x="0" y="0"/>
                </a:moveTo>
                <a:lnTo>
                  <a:pt x="549985" y="0"/>
                </a:lnTo>
                <a:lnTo>
                  <a:pt x="549985" y="1158880"/>
                </a:lnTo>
                <a:lnTo>
                  <a:pt x="0" y="115888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pPr defTabSz="609630"/>
            <a:endParaRPr lang="es-EC" sz="1200">
              <a:solidFill>
                <a:prstClr val="black"/>
              </a:solidFill>
              <a:latin typeface="Calibri"/>
            </a:endParaRPr>
          </a:p>
        </p:txBody>
      </p:sp>
      <p:sp>
        <p:nvSpPr>
          <p:cNvPr id="10" name="Freeform 10"/>
          <p:cNvSpPr/>
          <p:nvPr/>
        </p:nvSpPr>
        <p:spPr>
          <a:xfrm>
            <a:off x="6096000" y="4875549"/>
            <a:ext cx="311928" cy="707587"/>
          </a:xfrm>
          <a:custGeom>
            <a:avLst/>
            <a:gdLst/>
            <a:ahLst/>
            <a:cxnLst/>
            <a:rect l="l" t="t" r="r" b="b"/>
            <a:pathLst>
              <a:path w="467892" h="1061381">
                <a:moveTo>
                  <a:pt x="0" y="0"/>
                </a:moveTo>
                <a:lnTo>
                  <a:pt x="467892" y="0"/>
                </a:lnTo>
                <a:lnTo>
                  <a:pt x="467892" y="1061380"/>
                </a:lnTo>
                <a:lnTo>
                  <a:pt x="0" y="1061380"/>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pPr defTabSz="609630"/>
            <a:endParaRPr lang="es-EC" sz="1200">
              <a:solidFill>
                <a:prstClr val="black"/>
              </a:solidFill>
              <a:latin typeface="Calibri"/>
            </a:endParaRPr>
          </a:p>
        </p:txBody>
      </p:sp>
      <p:sp>
        <p:nvSpPr>
          <p:cNvPr id="11" name="TextBox 11"/>
          <p:cNvSpPr txBox="1"/>
          <p:nvPr/>
        </p:nvSpPr>
        <p:spPr>
          <a:xfrm>
            <a:off x="2551201" y="1071504"/>
            <a:ext cx="7772979" cy="2564805"/>
          </a:xfrm>
          <a:prstGeom prst="rect">
            <a:avLst/>
          </a:prstGeom>
        </p:spPr>
        <p:txBody>
          <a:bodyPr wrap="square" lIns="0" tIns="0" rIns="0" bIns="0" rtlCol="0" anchor="t">
            <a:spAutoFit/>
          </a:bodyPr>
          <a:lstStyle/>
          <a:p>
            <a:pPr algn="ctr" defTabSz="609630">
              <a:lnSpc>
                <a:spcPts val="4000"/>
              </a:lnSpc>
            </a:pPr>
            <a:r>
              <a:rPr lang="en-US" sz="3334" spc="7" dirty="0">
                <a:solidFill>
                  <a:srgbClr val="1F487C"/>
                </a:solidFill>
                <a:latin typeface="The Seasons"/>
                <a:ea typeface="The Seasons"/>
                <a:cs typeface="The Seasons"/>
                <a:sym typeface="The Seasons"/>
              </a:rPr>
              <a:t>REQUISITOS, PROHIBICIONES Y DEMOCRACIA INTERNA: Reglas de </a:t>
            </a:r>
            <a:r>
              <a:rPr lang="en-US" sz="3334" spc="7" dirty="0" err="1">
                <a:solidFill>
                  <a:srgbClr val="1F487C"/>
                </a:solidFill>
                <a:latin typeface="The Seasons"/>
                <a:ea typeface="The Seasons"/>
                <a:cs typeface="The Seasons"/>
                <a:sym typeface="The Seasons"/>
              </a:rPr>
              <a:t>reelección</a:t>
            </a:r>
            <a:r>
              <a:rPr lang="en-US" sz="3334" spc="7" dirty="0">
                <a:solidFill>
                  <a:srgbClr val="1F487C"/>
                </a:solidFill>
                <a:latin typeface="The Seasons"/>
                <a:ea typeface="The Seasons"/>
                <a:cs typeface="The Seasons"/>
                <a:sym typeface="The Seasons"/>
              </a:rPr>
              <a:t>, </a:t>
            </a:r>
            <a:r>
              <a:rPr lang="en-US" sz="3334" spc="7" dirty="0" err="1">
                <a:solidFill>
                  <a:srgbClr val="1F487C"/>
                </a:solidFill>
                <a:latin typeface="The Seasons"/>
                <a:ea typeface="The Seasons"/>
                <a:cs typeface="The Seasons"/>
                <a:sym typeface="The Seasons"/>
              </a:rPr>
              <a:t>suplentes</a:t>
            </a:r>
            <a:r>
              <a:rPr lang="en-US" sz="3334" spc="7" dirty="0">
                <a:solidFill>
                  <a:srgbClr val="1F487C"/>
                </a:solidFill>
                <a:latin typeface="The Seasons"/>
                <a:ea typeface="The Seasons"/>
                <a:cs typeface="The Seasons"/>
                <a:sym typeface="The Seasons"/>
              </a:rPr>
              <a:t>, </a:t>
            </a:r>
            <a:r>
              <a:rPr lang="en-US" sz="3334" spc="7" dirty="0" err="1">
                <a:solidFill>
                  <a:srgbClr val="1F487C"/>
                </a:solidFill>
                <a:latin typeface="The Seasons"/>
                <a:ea typeface="The Seasons"/>
                <a:cs typeface="The Seasons"/>
                <a:sym typeface="The Seasons"/>
              </a:rPr>
              <a:t>cumplimiento</a:t>
            </a:r>
            <a:r>
              <a:rPr lang="en-US" sz="3334" spc="7" dirty="0">
                <a:solidFill>
                  <a:srgbClr val="1F487C"/>
                </a:solidFill>
                <a:latin typeface="The Seasons"/>
                <a:ea typeface="The Seasons"/>
                <a:cs typeface="The Seasons"/>
                <a:sym typeface="The Seasons"/>
              </a:rPr>
              <a:t> de </a:t>
            </a:r>
            <a:r>
              <a:rPr lang="en-US" sz="3334" spc="7" dirty="0" err="1">
                <a:solidFill>
                  <a:srgbClr val="1F487C"/>
                </a:solidFill>
                <a:latin typeface="The Seasons"/>
                <a:ea typeface="The Seasons"/>
                <a:cs typeface="The Seasons"/>
                <a:sym typeface="The Seasons"/>
              </a:rPr>
              <a:t>cuota</a:t>
            </a:r>
            <a:r>
              <a:rPr lang="en-US" sz="3334" spc="7" dirty="0">
                <a:solidFill>
                  <a:srgbClr val="1F487C"/>
                </a:solidFill>
                <a:latin typeface="The Seasons"/>
                <a:ea typeface="The Seasons"/>
                <a:cs typeface="The Seasons"/>
                <a:sym typeface="The Seasons"/>
              </a:rPr>
              <a:t> de </a:t>
            </a:r>
            <a:r>
              <a:rPr lang="en-US" sz="3334" spc="7" dirty="0" err="1">
                <a:solidFill>
                  <a:srgbClr val="1F487C"/>
                </a:solidFill>
                <a:latin typeface="The Seasons"/>
                <a:ea typeface="The Seasons"/>
                <a:cs typeface="The Seasons"/>
                <a:sym typeface="The Seasons"/>
              </a:rPr>
              <a:t>jóvenes</a:t>
            </a:r>
            <a:r>
              <a:rPr lang="en-US" sz="3334" spc="7" dirty="0">
                <a:solidFill>
                  <a:srgbClr val="1F487C"/>
                </a:solidFill>
                <a:latin typeface="The Seasons"/>
                <a:ea typeface="The Seasons"/>
                <a:cs typeface="The Seasons"/>
                <a:sym typeface="The Seasons"/>
              </a:rPr>
              <a:t> y </a:t>
            </a:r>
            <a:r>
              <a:rPr lang="en-US" sz="3334" spc="7" dirty="0" err="1">
                <a:solidFill>
                  <a:srgbClr val="1F487C"/>
                </a:solidFill>
                <a:latin typeface="The Seasons"/>
                <a:ea typeface="The Seasons"/>
                <a:cs typeface="The Seasons"/>
                <a:sym typeface="The Seasons"/>
              </a:rPr>
              <a:t>mujeres</a:t>
            </a:r>
            <a:r>
              <a:rPr lang="en-US" sz="3334" spc="7" dirty="0">
                <a:solidFill>
                  <a:srgbClr val="1F487C"/>
                </a:solidFill>
                <a:latin typeface="The Seasons"/>
                <a:ea typeface="The Seasons"/>
                <a:cs typeface="The Seasons"/>
                <a:sym typeface="The Seasons"/>
              </a:rPr>
              <a:t> y </a:t>
            </a:r>
            <a:r>
              <a:rPr lang="en-US" sz="3334" spc="7" dirty="0" err="1">
                <a:solidFill>
                  <a:srgbClr val="1F487C"/>
                </a:solidFill>
                <a:latin typeface="The Seasons"/>
                <a:ea typeface="The Seasons"/>
                <a:cs typeface="The Seasons"/>
                <a:sym typeface="The Seasons"/>
              </a:rPr>
              <a:t>método</a:t>
            </a:r>
            <a:r>
              <a:rPr lang="en-US" sz="3334" spc="7" dirty="0">
                <a:solidFill>
                  <a:srgbClr val="1F487C"/>
                </a:solidFill>
                <a:latin typeface="The Seasons"/>
                <a:ea typeface="The Seasons"/>
                <a:cs typeface="The Seasons"/>
                <a:sym typeface="The Seasons"/>
              </a:rPr>
              <a:t> de </a:t>
            </a:r>
            <a:r>
              <a:rPr lang="en-US" sz="3334" spc="7" dirty="0" err="1">
                <a:solidFill>
                  <a:srgbClr val="1F487C"/>
                </a:solidFill>
                <a:latin typeface="The Seasons"/>
                <a:ea typeface="The Seasons"/>
                <a:cs typeface="The Seasons"/>
                <a:sym typeface="The Seasons"/>
              </a:rPr>
              <a:t>asignación</a:t>
            </a:r>
            <a:r>
              <a:rPr lang="en-US" sz="3334" spc="7" dirty="0">
                <a:solidFill>
                  <a:srgbClr val="1F487C"/>
                </a:solidFill>
                <a:latin typeface="The Seasons"/>
                <a:ea typeface="The Seasons"/>
                <a:cs typeface="The Seasons"/>
                <a:sym typeface="The Seasons"/>
              </a:rPr>
              <a:t> de </a:t>
            </a:r>
            <a:r>
              <a:rPr lang="en-US" sz="3334" spc="7" dirty="0" err="1">
                <a:solidFill>
                  <a:srgbClr val="1F487C"/>
                </a:solidFill>
                <a:latin typeface="The Seasons"/>
                <a:ea typeface="The Seasons"/>
                <a:cs typeface="The Seasons"/>
                <a:sym typeface="The Seasons"/>
              </a:rPr>
              <a:t>escaños</a:t>
            </a:r>
            <a:endParaRPr lang="en-US" sz="3334" spc="7" dirty="0">
              <a:solidFill>
                <a:srgbClr val="1F487C"/>
              </a:solidFill>
              <a:latin typeface="The Seasons"/>
              <a:ea typeface="The Seasons"/>
              <a:cs typeface="The Seasons"/>
              <a:sym typeface="The Seasons"/>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98486235-74AA-3BEF-E7A7-2FAD39A21B62}"/>
              </a:ext>
            </a:extLst>
          </p:cNvPr>
          <p:cNvPicPr>
            <a:picLocks noChangeAspect="1"/>
          </p:cNvPicPr>
          <p:nvPr/>
        </p:nvPicPr>
        <p:blipFill>
          <a:blip r:embed="rId2"/>
          <a:stretch>
            <a:fillRect/>
          </a:stretch>
        </p:blipFill>
        <p:spPr>
          <a:xfrm>
            <a:off x="0" y="228600"/>
            <a:ext cx="12192000" cy="6858001"/>
          </a:xfrm>
          <a:prstGeom prst="rect">
            <a:avLst/>
          </a:prstGeom>
        </p:spPr>
      </p:pic>
      <p:sp>
        <p:nvSpPr>
          <p:cNvPr id="7" name="TextBox 12">
            <a:extLst>
              <a:ext uri="{FF2B5EF4-FFF2-40B4-BE49-F238E27FC236}">
                <a16:creationId xmlns:a16="http://schemas.microsoft.com/office/drawing/2014/main" id="{46135A4F-D3CC-D1FD-FA70-AE6EDE59AECB}"/>
              </a:ext>
            </a:extLst>
          </p:cNvPr>
          <p:cNvSpPr txBox="1"/>
          <p:nvPr/>
        </p:nvSpPr>
        <p:spPr>
          <a:xfrm>
            <a:off x="2590800" y="635000"/>
            <a:ext cx="5486400" cy="643702"/>
          </a:xfrm>
          <a:prstGeom prst="rect">
            <a:avLst/>
          </a:prstGeom>
        </p:spPr>
        <p:txBody>
          <a:bodyPr wrap="square" lIns="0" tIns="0" rIns="0" bIns="0" rtlCol="0" anchor="t">
            <a:spAutoFit/>
          </a:bodyPr>
          <a:lstStyle/>
          <a:p>
            <a:pPr algn="ctr" defTabSz="609630">
              <a:lnSpc>
                <a:spcPts val="5600"/>
              </a:lnSpc>
              <a:spcBef>
                <a:spcPct val="0"/>
              </a:spcBef>
            </a:pPr>
            <a:r>
              <a:rPr lang="en-US" sz="3600" spc="11" dirty="0">
                <a:solidFill>
                  <a:srgbClr val="000000"/>
                </a:solidFill>
                <a:latin typeface="The Seasons"/>
                <a:ea typeface="The Seasons"/>
                <a:cs typeface="The Seasons"/>
                <a:sym typeface="The Seasons"/>
              </a:rPr>
              <a:t>FUNCIÓN ELECTORAL</a:t>
            </a:r>
          </a:p>
        </p:txBody>
      </p:sp>
      <p:graphicFrame>
        <p:nvGraphicFramePr>
          <p:cNvPr id="8" name="Diagrama 7">
            <a:extLst>
              <a:ext uri="{FF2B5EF4-FFF2-40B4-BE49-F238E27FC236}">
                <a16:creationId xmlns:a16="http://schemas.microsoft.com/office/drawing/2014/main" id="{F2FA476C-8F7A-3482-3CBE-318ADE6DCAC4}"/>
              </a:ext>
            </a:extLst>
          </p:cNvPr>
          <p:cNvGraphicFramePr/>
          <p:nvPr>
            <p:extLst>
              <p:ext uri="{D42A27DB-BD31-4B8C-83A1-F6EECF244321}">
                <p14:modId xmlns:p14="http://schemas.microsoft.com/office/powerpoint/2010/main" val="1658892317"/>
              </p:ext>
            </p:extLst>
          </p:nvPr>
        </p:nvGraphicFramePr>
        <p:xfrm>
          <a:off x="-101600" y="1712241"/>
          <a:ext cx="11531600" cy="510334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35606342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n 9">
            <a:extLst>
              <a:ext uri="{FF2B5EF4-FFF2-40B4-BE49-F238E27FC236}">
                <a16:creationId xmlns:a16="http://schemas.microsoft.com/office/drawing/2014/main" id="{00DDF28F-7501-A4AE-EA0D-B54E5111957D}"/>
              </a:ext>
            </a:extLst>
          </p:cNvPr>
          <p:cNvPicPr>
            <a:picLocks noChangeAspect="1"/>
          </p:cNvPicPr>
          <p:nvPr/>
        </p:nvPicPr>
        <p:blipFill>
          <a:blip r:embed="rId3"/>
          <a:srcRect b="6306"/>
          <a:stretch>
            <a:fillRect/>
          </a:stretch>
        </p:blipFill>
        <p:spPr>
          <a:xfrm>
            <a:off x="20320" y="25400"/>
            <a:ext cx="12171680" cy="6832600"/>
          </a:xfrm>
          <a:prstGeom prst="rect">
            <a:avLst/>
          </a:prstGeom>
        </p:spPr>
      </p:pic>
      <p:sp>
        <p:nvSpPr>
          <p:cNvPr id="3" name="Text 0"/>
          <p:cNvSpPr/>
          <p:nvPr/>
        </p:nvSpPr>
        <p:spPr>
          <a:xfrm>
            <a:off x="641648" y="1172171"/>
            <a:ext cx="5840710" cy="471884"/>
          </a:xfrm>
          <a:prstGeom prst="rect">
            <a:avLst/>
          </a:prstGeom>
          <a:noFill/>
          <a:ln/>
        </p:spPr>
        <p:txBody>
          <a:bodyPr wrap="none" lIns="0" tIns="0" rIns="0" bIns="0" rtlCol="0" anchor="t"/>
          <a:lstStyle/>
          <a:p>
            <a:pPr defTabSz="609630">
              <a:lnSpc>
                <a:spcPts val="3709"/>
              </a:lnSpc>
            </a:pPr>
            <a:r>
              <a:rPr lang="en-US" sz="2959" dirty="0">
                <a:solidFill>
                  <a:srgbClr val="00002E"/>
                </a:solidFill>
                <a:latin typeface="Nunito Semi Bold" pitchFamily="34" charset="0"/>
                <a:ea typeface="Nunito Semi Bold" pitchFamily="34" charset="-122"/>
                <a:cs typeface="Nunito Semi Bold" pitchFamily="34" charset="-120"/>
              </a:rPr>
              <a:t>Marco Normativo de la Reelección</a:t>
            </a:r>
            <a:endParaRPr lang="en-US" sz="2959" dirty="0">
              <a:solidFill>
                <a:prstClr val="black"/>
              </a:solidFill>
              <a:latin typeface="Calibri"/>
            </a:endParaRPr>
          </a:p>
        </p:txBody>
      </p:sp>
      <p:sp>
        <p:nvSpPr>
          <p:cNvPr id="4" name="Text 1"/>
          <p:cNvSpPr/>
          <p:nvPr/>
        </p:nvSpPr>
        <p:spPr>
          <a:xfrm>
            <a:off x="641647" y="2012653"/>
            <a:ext cx="2927152" cy="283071"/>
          </a:xfrm>
          <a:prstGeom prst="rect">
            <a:avLst/>
          </a:prstGeom>
          <a:noFill/>
          <a:ln/>
        </p:spPr>
        <p:txBody>
          <a:bodyPr wrap="none" lIns="0" tIns="0" rIns="0" bIns="0" rtlCol="0" anchor="t"/>
          <a:lstStyle/>
          <a:p>
            <a:pPr defTabSz="609630">
              <a:lnSpc>
                <a:spcPts val="2209"/>
              </a:lnSpc>
            </a:pPr>
            <a:r>
              <a:rPr lang="en-US" sz="1750" dirty="0">
                <a:solidFill>
                  <a:srgbClr val="00002E"/>
                </a:solidFill>
                <a:latin typeface="Nunito Semi Bold" pitchFamily="34" charset="0"/>
                <a:ea typeface="Nunito Semi Bold" pitchFamily="34" charset="-122"/>
                <a:cs typeface="Nunito Semi Bold" pitchFamily="34" charset="-120"/>
              </a:rPr>
              <a:t>Constitución de la República</a:t>
            </a:r>
            <a:endParaRPr lang="en-US" sz="1750" dirty="0">
              <a:solidFill>
                <a:prstClr val="black"/>
              </a:solidFill>
              <a:latin typeface="Calibri"/>
            </a:endParaRPr>
          </a:p>
        </p:txBody>
      </p:sp>
      <p:sp>
        <p:nvSpPr>
          <p:cNvPr id="5" name="Text 2"/>
          <p:cNvSpPr/>
          <p:nvPr/>
        </p:nvSpPr>
        <p:spPr>
          <a:xfrm>
            <a:off x="641648" y="2443163"/>
            <a:ext cx="2972693" cy="1477566"/>
          </a:xfrm>
          <a:prstGeom prst="rect">
            <a:avLst/>
          </a:prstGeom>
          <a:noFill/>
          <a:ln/>
        </p:spPr>
        <p:txBody>
          <a:bodyPr wrap="square" lIns="0" tIns="0" rIns="0" bIns="0" rtlCol="0" anchor="t"/>
          <a:lstStyle/>
          <a:p>
            <a:pPr defTabSz="609630">
              <a:lnSpc>
                <a:spcPts val="1917"/>
              </a:lnSpc>
            </a:pPr>
            <a:r>
              <a:rPr lang="en-US" sz="1250" dirty="0">
                <a:solidFill>
                  <a:srgbClr val="00002E"/>
                </a:solidFill>
                <a:latin typeface="PT Sans" pitchFamily="34" charset="0"/>
                <a:ea typeface="PT Sans" pitchFamily="34" charset="-122"/>
                <a:cs typeface="PT Sans" pitchFamily="34" charset="-120"/>
              </a:rPr>
              <a:t>El marco constitucional establece los principios fundamentales que rigen la participación política y la reelección de autoridades en Ecuador. Estos principios garantizan la transparencia, equidad y democracia en los procesos electorales.</a:t>
            </a:r>
            <a:endParaRPr lang="en-US" sz="1250" dirty="0">
              <a:solidFill>
                <a:prstClr val="black"/>
              </a:solidFill>
              <a:latin typeface="Calibri"/>
            </a:endParaRPr>
          </a:p>
        </p:txBody>
      </p:sp>
      <p:sp>
        <p:nvSpPr>
          <p:cNvPr id="6" name="Text 3"/>
          <p:cNvSpPr/>
          <p:nvPr/>
        </p:nvSpPr>
        <p:spPr>
          <a:xfrm>
            <a:off x="641648" y="4053384"/>
            <a:ext cx="2972693" cy="1580753"/>
          </a:xfrm>
          <a:prstGeom prst="rect">
            <a:avLst/>
          </a:prstGeom>
          <a:noFill/>
          <a:ln/>
        </p:spPr>
        <p:txBody>
          <a:bodyPr wrap="square" lIns="0" tIns="0" rIns="0" bIns="0" rtlCol="0" anchor="t"/>
          <a:lstStyle/>
          <a:p>
            <a:pPr marL="285764" indent="-285764" defTabSz="609630">
              <a:lnSpc>
                <a:spcPts val="1917"/>
              </a:lnSpc>
              <a:buSzPct val="100000"/>
              <a:buFontTx/>
              <a:buChar char="•"/>
            </a:pPr>
            <a:r>
              <a:rPr lang="en-US" sz="1250" dirty="0">
                <a:solidFill>
                  <a:srgbClr val="00002E"/>
                </a:solidFill>
                <a:latin typeface="PT Sans" pitchFamily="34" charset="0"/>
                <a:ea typeface="PT Sans" pitchFamily="34" charset="-122"/>
                <a:cs typeface="PT Sans" pitchFamily="34" charset="-120"/>
              </a:rPr>
              <a:t>Art. 114: Regula la reelección de autoridades de elección popular</a:t>
            </a:r>
            <a:endParaRPr lang="en-US" sz="1250" dirty="0">
              <a:solidFill>
                <a:prstClr val="black"/>
              </a:solidFill>
              <a:latin typeface="Calibri"/>
            </a:endParaRPr>
          </a:p>
          <a:p>
            <a:pPr marL="285764" indent="-285764" defTabSz="609630">
              <a:lnSpc>
                <a:spcPts val="1917"/>
              </a:lnSpc>
              <a:buSzPct val="100000"/>
              <a:buFontTx/>
              <a:buChar char="•"/>
            </a:pPr>
            <a:r>
              <a:rPr lang="en-US" sz="1250" dirty="0">
                <a:solidFill>
                  <a:srgbClr val="00002E"/>
                </a:solidFill>
                <a:latin typeface="PT Sans" pitchFamily="34" charset="0"/>
                <a:ea typeface="PT Sans" pitchFamily="34" charset="-122"/>
                <a:cs typeface="PT Sans" pitchFamily="34" charset="-120"/>
              </a:rPr>
              <a:t>Art. 116: Establece el sistema electoral para elecciones pluripersonales</a:t>
            </a:r>
            <a:endParaRPr lang="en-US" sz="1250" dirty="0">
              <a:solidFill>
                <a:prstClr val="black"/>
              </a:solidFill>
              <a:latin typeface="Calibri"/>
            </a:endParaRPr>
          </a:p>
          <a:p>
            <a:pPr marL="285764" indent="-285764" defTabSz="609630">
              <a:lnSpc>
                <a:spcPts val="1917"/>
              </a:lnSpc>
              <a:buSzPct val="100000"/>
              <a:buFontTx/>
              <a:buChar char="•"/>
            </a:pPr>
            <a:r>
              <a:rPr lang="en-US" sz="1250" dirty="0">
                <a:solidFill>
                  <a:srgbClr val="00002E"/>
                </a:solidFill>
                <a:latin typeface="PT Sans" pitchFamily="34" charset="0"/>
                <a:ea typeface="PT Sans" pitchFamily="34" charset="-122"/>
                <a:cs typeface="PT Sans" pitchFamily="34" charset="-120"/>
              </a:rPr>
              <a:t>Art. 113: Define inhabilidades y prohibiciones para candidaturas</a:t>
            </a:r>
            <a:endParaRPr lang="en-US" sz="1250" dirty="0">
              <a:solidFill>
                <a:prstClr val="black"/>
              </a:solidFill>
              <a:latin typeface="Calibri"/>
            </a:endParaRPr>
          </a:p>
        </p:txBody>
      </p:sp>
      <p:sp>
        <p:nvSpPr>
          <p:cNvPr id="7" name="Text 4"/>
          <p:cNvSpPr/>
          <p:nvPr/>
        </p:nvSpPr>
        <p:spPr>
          <a:xfrm>
            <a:off x="4012010" y="2012653"/>
            <a:ext cx="2558554" cy="283071"/>
          </a:xfrm>
          <a:prstGeom prst="rect">
            <a:avLst/>
          </a:prstGeom>
          <a:noFill/>
          <a:ln/>
        </p:spPr>
        <p:txBody>
          <a:bodyPr wrap="none" lIns="0" tIns="0" rIns="0" bIns="0" rtlCol="0" anchor="t"/>
          <a:lstStyle/>
          <a:p>
            <a:pPr defTabSz="609630">
              <a:lnSpc>
                <a:spcPts val="2209"/>
              </a:lnSpc>
            </a:pPr>
            <a:r>
              <a:rPr lang="en-US" sz="1750" dirty="0">
                <a:solidFill>
                  <a:srgbClr val="00002E"/>
                </a:solidFill>
                <a:latin typeface="Nunito Semi Bold" pitchFamily="34" charset="0"/>
                <a:ea typeface="Nunito Semi Bold" pitchFamily="34" charset="-122"/>
                <a:cs typeface="Nunito Semi Bold" pitchFamily="34" charset="-120"/>
              </a:rPr>
              <a:t>Código de la Democracia</a:t>
            </a:r>
            <a:endParaRPr lang="en-US" sz="1750" dirty="0">
              <a:solidFill>
                <a:prstClr val="black"/>
              </a:solidFill>
              <a:latin typeface="Calibri"/>
            </a:endParaRPr>
          </a:p>
        </p:txBody>
      </p:sp>
      <p:sp>
        <p:nvSpPr>
          <p:cNvPr id="8" name="Text 5"/>
          <p:cNvSpPr/>
          <p:nvPr/>
        </p:nvSpPr>
        <p:spPr>
          <a:xfrm>
            <a:off x="4012010" y="2443163"/>
            <a:ext cx="2972693" cy="1231305"/>
          </a:xfrm>
          <a:prstGeom prst="rect">
            <a:avLst/>
          </a:prstGeom>
          <a:noFill/>
          <a:ln/>
        </p:spPr>
        <p:txBody>
          <a:bodyPr wrap="square" lIns="0" tIns="0" rIns="0" bIns="0" rtlCol="0" anchor="t"/>
          <a:lstStyle/>
          <a:p>
            <a:pPr defTabSz="609630">
              <a:lnSpc>
                <a:spcPts val="1917"/>
              </a:lnSpc>
            </a:pPr>
            <a:r>
              <a:rPr lang="en-US" sz="1250" dirty="0">
                <a:solidFill>
                  <a:srgbClr val="00002E"/>
                </a:solidFill>
                <a:latin typeface="PT Sans" pitchFamily="34" charset="0"/>
                <a:ea typeface="PT Sans" pitchFamily="34" charset="-122"/>
                <a:cs typeface="PT Sans" pitchFamily="34" charset="-120"/>
              </a:rPr>
              <a:t>Esta normativa complementa y desarrolla los principios constitucionales, estableciendo procedimientos específicos y requisitos técnicos para garantizar la transparencia electoral.</a:t>
            </a:r>
            <a:endParaRPr lang="en-US" sz="1250" dirty="0">
              <a:solidFill>
                <a:prstClr val="black"/>
              </a:solidFill>
              <a:latin typeface="Calibri"/>
            </a:endParaRPr>
          </a:p>
        </p:txBody>
      </p:sp>
      <p:sp>
        <p:nvSpPr>
          <p:cNvPr id="9" name="Text 6"/>
          <p:cNvSpPr/>
          <p:nvPr/>
        </p:nvSpPr>
        <p:spPr>
          <a:xfrm>
            <a:off x="4012010" y="3807123"/>
            <a:ext cx="2972693" cy="1580753"/>
          </a:xfrm>
          <a:prstGeom prst="rect">
            <a:avLst/>
          </a:prstGeom>
          <a:noFill/>
          <a:ln/>
        </p:spPr>
        <p:txBody>
          <a:bodyPr wrap="square" lIns="0" tIns="0" rIns="0" bIns="0" rtlCol="0" anchor="t"/>
          <a:lstStyle/>
          <a:p>
            <a:pPr marL="285764" indent="-285764" defTabSz="609630">
              <a:lnSpc>
                <a:spcPts val="1917"/>
              </a:lnSpc>
              <a:buSzPct val="100000"/>
              <a:buFontTx/>
              <a:buChar char="•"/>
            </a:pPr>
            <a:r>
              <a:rPr lang="en-US" sz="1250" dirty="0">
                <a:solidFill>
                  <a:srgbClr val="00002E"/>
                </a:solidFill>
                <a:latin typeface="PT Sans" pitchFamily="34" charset="0"/>
                <a:ea typeface="PT Sans" pitchFamily="34" charset="-122"/>
                <a:cs typeface="PT Sans" pitchFamily="34" charset="-120"/>
              </a:rPr>
              <a:t>Art. 93: Procedimientos de reelección y licencias</a:t>
            </a:r>
            <a:endParaRPr lang="en-US" sz="1250" dirty="0">
              <a:solidFill>
                <a:prstClr val="black"/>
              </a:solidFill>
              <a:latin typeface="Calibri"/>
            </a:endParaRPr>
          </a:p>
          <a:p>
            <a:pPr marL="285764" indent="-285764" defTabSz="609630">
              <a:lnSpc>
                <a:spcPts val="1917"/>
              </a:lnSpc>
              <a:buSzPct val="100000"/>
              <a:buFontTx/>
              <a:buChar char="•"/>
            </a:pPr>
            <a:r>
              <a:rPr lang="en-US" sz="1250" dirty="0">
                <a:solidFill>
                  <a:srgbClr val="00002E"/>
                </a:solidFill>
                <a:latin typeface="PT Sans" pitchFamily="34" charset="0"/>
                <a:ea typeface="PT Sans" pitchFamily="34" charset="-122"/>
                <a:cs typeface="PT Sans" pitchFamily="34" charset="-120"/>
              </a:rPr>
              <a:t>Art. 96-98: Requisitos y plazos para candidaturas</a:t>
            </a:r>
            <a:endParaRPr lang="en-US" sz="1250" dirty="0">
              <a:solidFill>
                <a:prstClr val="black"/>
              </a:solidFill>
              <a:latin typeface="Calibri"/>
            </a:endParaRPr>
          </a:p>
          <a:p>
            <a:pPr marL="285764" indent="-285764" defTabSz="609630">
              <a:lnSpc>
                <a:spcPts val="1917"/>
              </a:lnSpc>
              <a:buSzPct val="100000"/>
              <a:buFontTx/>
              <a:buChar char="•"/>
            </a:pPr>
            <a:r>
              <a:rPr lang="en-US" sz="1250" dirty="0">
                <a:solidFill>
                  <a:srgbClr val="00002E"/>
                </a:solidFill>
                <a:latin typeface="PT Sans" pitchFamily="34" charset="0"/>
                <a:ea typeface="PT Sans" pitchFamily="34" charset="-122"/>
                <a:cs typeface="PT Sans" pitchFamily="34" charset="-120"/>
              </a:rPr>
              <a:t>Art. 343-349: Democracia interna en organizaciones políticas</a:t>
            </a:r>
            <a:endParaRPr lang="en-US" sz="1250" dirty="0">
              <a:solidFill>
                <a:prstClr val="black"/>
              </a:solidFill>
              <a:latin typeface="Calibri"/>
            </a:endParaRPr>
          </a:p>
        </p:txBody>
      </p:sp>
      <p:pic>
        <p:nvPicPr>
          <p:cNvPr id="11" name="Imagen 10">
            <a:extLst>
              <a:ext uri="{FF2B5EF4-FFF2-40B4-BE49-F238E27FC236}">
                <a16:creationId xmlns:a16="http://schemas.microsoft.com/office/drawing/2014/main" id="{6922FC6E-5452-82AF-C4F1-C97ABD1D0EEE}"/>
              </a:ext>
            </a:extLst>
          </p:cNvPr>
          <p:cNvPicPr>
            <a:picLocks noChangeAspect="1"/>
          </p:cNvPicPr>
          <p:nvPr/>
        </p:nvPicPr>
        <p:blipFill>
          <a:blip r:embed="rId4"/>
          <a:stretch>
            <a:fillRect/>
          </a:stretch>
        </p:blipFill>
        <p:spPr>
          <a:xfrm>
            <a:off x="7501756" y="1727200"/>
            <a:ext cx="4193510" cy="3429000"/>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C114CA-008F-B52B-926D-1805A96CEA0F}"/>
            </a:ext>
          </a:extLst>
        </p:cNvPr>
        <p:cNvGrpSpPr/>
        <p:nvPr/>
      </p:nvGrpSpPr>
      <p:grpSpPr>
        <a:xfrm>
          <a:off x="0" y="0"/>
          <a:ext cx="0" cy="0"/>
          <a:chOff x="0" y="0"/>
          <a:chExt cx="0" cy="0"/>
        </a:xfrm>
      </p:grpSpPr>
      <p:sp>
        <p:nvSpPr>
          <p:cNvPr id="4" name="Rectángulo 3">
            <a:extLst>
              <a:ext uri="{FF2B5EF4-FFF2-40B4-BE49-F238E27FC236}">
                <a16:creationId xmlns:a16="http://schemas.microsoft.com/office/drawing/2014/main" id="{A54AD8D0-5543-7E05-0699-3B3A85A8ECF1}"/>
              </a:ext>
            </a:extLst>
          </p:cNvPr>
          <p:cNvSpPr/>
          <p:nvPr/>
        </p:nvSpPr>
        <p:spPr>
          <a:xfrm>
            <a:off x="0" y="1719725"/>
            <a:ext cx="12192000" cy="3662541"/>
          </a:xfrm>
          <a:prstGeom prst="rect">
            <a:avLst/>
          </a:prstGeom>
        </p:spPr>
        <p:txBody>
          <a:bodyPr wrap="square">
            <a:spAutoFit/>
          </a:bodyPr>
          <a:lstStyle/>
          <a:p>
            <a:pPr algn="ctr"/>
            <a:r>
              <a:rPr lang="es-EC" sz="4000" b="1" dirty="0">
                <a:solidFill>
                  <a:schemeClr val="accent5">
                    <a:lumMod val="75000"/>
                  </a:schemeClr>
                </a:solidFill>
                <a:latin typeface="Times New Roman" panose="02020603050405020304" pitchFamily="18" charset="0"/>
                <a:ea typeface="Tahoma" panose="020B0604030504040204" pitchFamily="34" charset="0"/>
                <a:cs typeface="Times New Roman" panose="02020603050405020304" pitchFamily="18" charset="0"/>
              </a:rPr>
              <a:t>Conversatorio Técnico CONAGOPARE</a:t>
            </a:r>
          </a:p>
          <a:p>
            <a:pPr algn="ctr"/>
            <a:endParaRPr lang="es-EC" sz="4000" b="1" dirty="0">
              <a:solidFill>
                <a:schemeClr val="accent5">
                  <a:lumMod val="75000"/>
                </a:schemeClr>
              </a:solidFill>
              <a:latin typeface="Times New Roman" panose="02020603050405020304" pitchFamily="18" charset="0"/>
              <a:ea typeface="Tahoma" panose="020B0604030504040204" pitchFamily="34" charset="0"/>
              <a:cs typeface="Times New Roman" panose="02020603050405020304" pitchFamily="18" charset="0"/>
            </a:endParaRPr>
          </a:p>
          <a:p>
            <a:pPr algn="ctr"/>
            <a:r>
              <a:rPr lang="es-EC" sz="4000" b="1" dirty="0">
                <a:solidFill>
                  <a:schemeClr val="accent5">
                    <a:lumMod val="75000"/>
                  </a:schemeClr>
                </a:solidFill>
                <a:latin typeface="Times New Roman" panose="02020603050405020304" pitchFamily="18" charset="0"/>
                <a:ea typeface="Tahoma" panose="020B0604030504040204" pitchFamily="34" charset="0"/>
                <a:cs typeface="Times New Roman" panose="02020603050405020304" pitchFamily="18" charset="0"/>
              </a:rPr>
              <a:t>Consejo Nacional Electoral</a:t>
            </a:r>
          </a:p>
          <a:p>
            <a:pPr algn="ctr"/>
            <a:r>
              <a:rPr lang="es-EC" sz="4000" b="1" dirty="0">
                <a:solidFill>
                  <a:schemeClr val="accent5">
                    <a:lumMod val="75000"/>
                  </a:schemeClr>
                </a:solidFill>
                <a:latin typeface="Times New Roman" panose="02020603050405020304" pitchFamily="18" charset="0"/>
                <a:ea typeface="Tahoma" panose="020B0604030504040204" pitchFamily="34" charset="0"/>
                <a:cs typeface="Times New Roman" panose="02020603050405020304" pitchFamily="18" charset="0"/>
              </a:rPr>
              <a:t>Instituto de la Democracia</a:t>
            </a:r>
          </a:p>
          <a:p>
            <a:pPr algn="ctr"/>
            <a:endParaRPr lang="es-EC" sz="4000" b="1" dirty="0">
              <a:solidFill>
                <a:schemeClr val="accent5">
                  <a:lumMod val="75000"/>
                </a:schemeClr>
              </a:solidFill>
              <a:latin typeface="Times New Roman" panose="02020603050405020304" pitchFamily="18" charset="0"/>
              <a:ea typeface="Tahoma" panose="020B0604030504040204" pitchFamily="34" charset="0"/>
              <a:cs typeface="Times New Roman" panose="02020603050405020304" pitchFamily="18" charset="0"/>
            </a:endParaRPr>
          </a:p>
          <a:p>
            <a:pPr algn="ctr"/>
            <a:r>
              <a:rPr lang="es-EC" sz="3200" b="1" dirty="0">
                <a:solidFill>
                  <a:schemeClr val="accent5">
                    <a:lumMod val="75000"/>
                  </a:schemeClr>
                </a:solidFill>
                <a:latin typeface="Times New Roman" panose="02020603050405020304" pitchFamily="18" charset="0"/>
                <a:ea typeface="Tahoma" panose="020B0604030504040204" pitchFamily="34" charset="0"/>
                <a:cs typeface="Times New Roman" panose="02020603050405020304" pitchFamily="18" charset="0"/>
              </a:rPr>
              <a:t>Delegación Provincial del Azuay</a:t>
            </a:r>
            <a:endParaRPr lang="es-EC" sz="3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9554073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Imagen 22">
            <a:extLst>
              <a:ext uri="{FF2B5EF4-FFF2-40B4-BE49-F238E27FC236}">
                <a16:creationId xmlns:a16="http://schemas.microsoft.com/office/drawing/2014/main" id="{79C727BC-8D07-B2B1-5F83-085448B17183}"/>
              </a:ext>
            </a:extLst>
          </p:cNvPr>
          <p:cNvPicPr>
            <a:picLocks noChangeAspect="1"/>
          </p:cNvPicPr>
          <p:nvPr/>
        </p:nvPicPr>
        <p:blipFill>
          <a:blip r:embed="rId3"/>
          <a:stretch>
            <a:fillRect/>
          </a:stretch>
        </p:blipFill>
        <p:spPr>
          <a:xfrm>
            <a:off x="0" y="0"/>
            <a:ext cx="12192000" cy="7086601"/>
          </a:xfrm>
          <a:prstGeom prst="rect">
            <a:avLst/>
          </a:prstGeom>
        </p:spPr>
      </p:pic>
      <p:sp>
        <p:nvSpPr>
          <p:cNvPr id="2" name="Text 0"/>
          <p:cNvSpPr/>
          <p:nvPr/>
        </p:nvSpPr>
        <p:spPr>
          <a:xfrm>
            <a:off x="624186" y="816174"/>
            <a:ext cx="6272113" cy="458986"/>
          </a:xfrm>
          <a:prstGeom prst="rect">
            <a:avLst/>
          </a:prstGeom>
          <a:noFill/>
          <a:ln/>
        </p:spPr>
        <p:txBody>
          <a:bodyPr wrap="none" lIns="0" tIns="0" rIns="0" bIns="0" rtlCol="0" anchor="t"/>
          <a:lstStyle/>
          <a:p>
            <a:pPr defTabSz="609630">
              <a:lnSpc>
                <a:spcPts val="3584"/>
              </a:lnSpc>
            </a:pPr>
            <a:r>
              <a:rPr lang="en-US" sz="2875" dirty="0">
                <a:solidFill>
                  <a:srgbClr val="00002E"/>
                </a:solidFill>
                <a:latin typeface="Nunito Semi Bold" pitchFamily="34" charset="0"/>
                <a:ea typeface="Nunito Semi Bold" pitchFamily="34" charset="-122"/>
                <a:cs typeface="Nunito Semi Bold" pitchFamily="34" charset="-120"/>
              </a:rPr>
              <a:t>Reelección: Principios Fundamentales</a:t>
            </a:r>
            <a:endParaRPr lang="en-US" sz="2875" dirty="0">
              <a:solidFill>
                <a:prstClr val="black"/>
              </a:solidFill>
              <a:latin typeface="Calibri"/>
            </a:endParaRPr>
          </a:p>
        </p:txBody>
      </p:sp>
      <p:sp>
        <p:nvSpPr>
          <p:cNvPr id="3" name="Shape 1"/>
          <p:cNvSpPr/>
          <p:nvPr/>
        </p:nvSpPr>
        <p:spPr>
          <a:xfrm>
            <a:off x="624186" y="1554163"/>
            <a:ext cx="3554809" cy="1980009"/>
          </a:xfrm>
          <a:prstGeom prst="roundRect">
            <a:avLst>
              <a:gd name="adj" fmla="val 11822"/>
            </a:avLst>
          </a:prstGeom>
          <a:solidFill>
            <a:srgbClr val="F3F3FF"/>
          </a:solidFill>
          <a:ln w="22860">
            <a:solidFill>
              <a:srgbClr val="2D4DF2"/>
            </a:solidFill>
            <a:prstDash val="solid"/>
          </a:ln>
        </p:spPr>
        <p:txBody>
          <a:bodyPr/>
          <a:lstStyle/>
          <a:p>
            <a:pPr defTabSz="609630"/>
            <a:endParaRPr lang="es-EC" sz="1500">
              <a:solidFill>
                <a:prstClr val="black"/>
              </a:solidFill>
              <a:latin typeface="Calibri"/>
            </a:endParaRPr>
          </a:p>
        </p:txBody>
      </p:sp>
      <p:sp>
        <p:nvSpPr>
          <p:cNvPr id="4" name="Shape 2"/>
          <p:cNvSpPr/>
          <p:nvPr/>
        </p:nvSpPr>
        <p:spPr>
          <a:xfrm>
            <a:off x="799208" y="1729185"/>
            <a:ext cx="468114" cy="468114"/>
          </a:xfrm>
          <a:prstGeom prst="roundRect">
            <a:avLst>
              <a:gd name="adj" fmla="val 16276453"/>
            </a:avLst>
          </a:prstGeom>
          <a:solidFill>
            <a:srgbClr val="2D4DF2"/>
          </a:solidFill>
          <a:ln/>
        </p:spPr>
        <p:txBody>
          <a:bodyPr/>
          <a:lstStyle/>
          <a:p>
            <a:pPr defTabSz="609630"/>
            <a:endParaRPr lang="es-EC" sz="1500">
              <a:solidFill>
                <a:prstClr val="black"/>
              </a:solidFill>
              <a:latin typeface="Calibri"/>
            </a:endParaRPr>
          </a:p>
        </p:txBody>
      </p:sp>
      <p:pic>
        <p:nvPicPr>
          <p:cNvPr id="5" name="Image 0" descr="preencoded.png"/>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27894" y="1857871"/>
            <a:ext cx="210642" cy="210642"/>
          </a:xfrm>
          <a:prstGeom prst="rect">
            <a:avLst/>
          </a:prstGeom>
        </p:spPr>
      </p:pic>
      <p:sp>
        <p:nvSpPr>
          <p:cNvPr id="6" name="Text 3"/>
          <p:cNvSpPr/>
          <p:nvPr/>
        </p:nvSpPr>
        <p:spPr>
          <a:xfrm>
            <a:off x="799207" y="2336801"/>
            <a:ext cx="1835844" cy="229394"/>
          </a:xfrm>
          <a:prstGeom prst="rect">
            <a:avLst/>
          </a:prstGeom>
          <a:noFill/>
          <a:ln/>
        </p:spPr>
        <p:txBody>
          <a:bodyPr wrap="none" lIns="0" tIns="0" rIns="0" bIns="0" rtlCol="0" anchor="t"/>
          <a:lstStyle/>
          <a:p>
            <a:pPr defTabSz="609630">
              <a:lnSpc>
                <a:spcPts val="1792"/>
              </a:lnSpc>
            </a:pPr>
            <a:r>
              <a:rPr lang="en-US" sz="1417" dirty="0">
                <a:solidFill>
                  <a:srgbClr val="00002E"/>
                </a:solidFill>
                <a:latin typeface="Nunito Semi Bold" pitchFamily="34" charset="0"/>
                <a:ea typeface="Nunito Semi Bold" pitchFamily="34" charset="-122"/>
                <a:cs typeface="Nunito Semi Bold" pitchFamily="34" charset="-120"/>
              </a:rPr>
              <a:t>Una sola reelección</a:t>
            </a:r>
            <a:endParaRPr lang="en-US" sz="1417" dirty="0">
              <a:solidFill>
                <a:prstClr val="black"/>
              </a:solidFill>
              <a:latin typeface="Calibri"/>
            </a:endParaRPr>
          </a:p>
        </p:txBody>
      </p:sp>
      <p:sp>
        <p:nvSpPr>
          <p:cNvPr id="7" name="Text 4"/>
          <p:cNvSpPr/>
          <p:nvPr/>
        </p:nvSpPr>
        <p:spPr>
          <a:xfrm>
            <a:off x="799208" y="2649835"/>
            <a:ext cx="3204766" cy="709315"/>
          </a:xfrm>
          <a:prstGeom prst="rect">
            <a:avLst/>
          </a:prstGeom>
          <a:noFill/>
          <a:ln/>
        </p:spPr>
        <p:txBody>
          <a:bodyPr wrap="square" lIns="0" tIns="0" rIns="0" bIns="0" rtlCol="0" anchor="t"/>
          <a:lstStyle/>
          <a:p>
            <a:pPr defTabSz="609630">
              <a:lnSpc>
                <a:spcPts val="1833"/>
              </a:lnSpc>
            </a:pPr>
            <a:r>
              <a:rPr lang="en-US" sz="1209" dirty="0">
                <a:solidFill>
                  <a:srgbClr val="00002E"/>
                </a:solidFill>
                <a:latin typeface="PT Sans" pitchFamily="34" charset="0"/>
                <a:ea typeface="PT Sans" pitchFamily="34" charset="-122"/>
                <a:cs typeface="PT Sans" pitchFamily="34" charset="-120"/>
              </a:rPr>
              <a:t>Las autoridades de elección popular pueden ser reelegidas por una sola vez, consecutiva o no, para el mismo cargo.</a:t>
            </a:r>
            <a:endParaRPr lang="en-US" sz="1209" dirty="0">
              <a:solidFill>
                <a:prstClr val="black"/>
              </a:solidFill>
              <a:latin typeface="Calibri"/>
            </a:endParaRPr>
          </a:p>
        </p:txBody>
      </p:sp>
      <p:sp>
        <p:nvSpPr>
          <p:cNvPr id="8" name="Shape 5"/>
          <p:cNvSpPr/>
          <p:nvPr/>
        </p:nvSpPr>
        <p:spPr>
          <a:xfrm>
            <a:off x="4318496" y="1554163"/>
            <a:ext cx="3554909" cy="1980009"/>
          </a:xfrm>
          <a:prstGeom prst="roundRect">
            <a:avLst>
              <a:gd name="adj" fmla="val 11822"/>
            </a:avLst>
          </a:prstGeom>
          <a:solidFill>
            <a:srgbClr val="F3F3FF"/>
          </a:solidFill>
          <a:ln w="22860">
            <a:solidFill>
              <a:srgbClr val="018CE1"/>
            </a:solidFill>
            <a:prstDash val="solid"/>
          </a:ln>
        </p:spPr>
        <p:txBody>
          <a:bodyPr/>
          <a:lstStyle/>
          <a:p>
            <a:pPr defTabSz="609630"/>
            <a:endParaRPr lang="es-EC" sz="1500">
              <a:solidFill>
                <a:prstClr val="black"/>
              </a:solidFill>
              <a:latin typeface="Calibri"/>
            </a:endParaRPr>
          </a:p>
        </p:txBody>
      </p:sp>
      <p:sp>
        <p:nvSpPr>
          <p:cNvPr id="9" name="Shape 6"/>
          <p:cNvSpPr/>
          <p:nvPr/>
        </p:nvSpPr>
        <p:spPr>
          <a:xfrm>
            <a:off x="4493519" y="1729185"/>
            <a:ext cx="468114" cy="468114"/>
          </a:xfrm>
          <a:prstGeom prst="roundRect">
            <a:avLst>
              <a:gd name="adj" fmla="val 16276453"/>
            </a:avLst>
          </a:prstGeom>
          <a:solidFill>
            <a:srgbClr val="018CE1"/>
          </a:solidFill>
          <a:ln/>
        </p:spPr>
        <p:txBody>
          <a:bodyPr/>
          <a:lstStyle/>
          <a:p>
            <a:pPr defTabSz="609630"/>
            <a:endParaRPr lang="es-EC" sz="1500">
              <a:solidFill>
                <a:prstClr val="black"/>
              </a:solidFill>
              <a:latin typeface="Calibri"/>
            </a:endParaRPr>
          </a:p>
        </p:txBody>
      </p:sp>
      <p:pic>
        <p:nvPicPr>
          <p:cNvPr id="10" name="Image 1" descr="preencoded.png"/>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622205" y="1857871"/>
            <a:ext cx="210642" cy="210642"/>
          </a:xfrm>
          <a:prstGeom prst="rect">
            <a:avLst/>
          </a:prstGeom>
        </p:spPr>
      </p:pic>
      <p:sp>
        <p:nvSpPr>
          <p:cNvPr id="11" name="Text 7"/>
          <p:cNvSpPr/>
          <p:nvPr/>
        </p:nvSpPr>
        <p:spPr>
          <a:xfrm>
            <a:off x="4493519" y="2336801"/>
            <a:ext cx="1835844" cy="229394"/>
          </a:xfrm>
          <a:prstGeom prst="rect">
            <a:avLst/>
          </a:prstGeom>
          <a:noFill/>
          <a:ln/>
        </p:spPr>
        <p:txBody>
          <a:bodyPr wrap="none" lIns="0" tIns="0" rIns="0" bIns="0" rtlCol="0" anchor="t"/>
          <a:lstStyle/>
          <a:p>
            <a:pPr defTabSz="609630">
              <a:lnSpc>
                <a:spcPts val="1792"/>
              </a:lnSpc>
            </a:pPr>
            <a:r>
              <a:rPr lang="en-US" sz="1417" dirty="0">
                <a:solidFill>
                  <a:srgbClr val="00002E"/>
                </a:solidFill>
                <a:latin typeface="Nunito Semi Bold" pitchFamily="34" charset="0"/>
                <a:ea typeface="Nunito Semi Bold" pitchFamily="34" charset="-122"/>
                <a:cs typeface="Nunito Semi Bold" pitchFamily="34" charset="-120"/>
              </a:rPr>
              <a:t>Cargo diferente</a:t>
            </a:r>
            <a:endParaRPr lang="en-US" sz="1417" dirty="0">
              <a:solidFill>
                <a:prstClr val="black"/>
              </a:solidFill>
              <a:latin typeface="Calibri"/>
            </a:endParaRPr>
          </a:p>
        </p:txBody>
      </p:sp>
      <p:sp>
        <p:nvSpPr>
          <p:cNvPr id="12" name="Text 8"/>
          <p:cNvSpPr/>
          <p:nvPr/>
        </p:nvSpPr>
        <p:spPr>
          <a:xfrm>
            <a:off x="4493518" y="2649835"/>
            <a:ext cx="3204865" cy="709315"/>
          </a:xfrm>
          <a:prstGeom prst="rect">
            <a:avLst/>
          </a:prstGeom>
          <a:noFill/>
          <a:ln/>
        </p:spPr>
        <p:txBody>
          <a:bodyPr wrap="square" lIns="0" tIns="0" rIns="0" bIns="0" rtlCol="0" anchor="t"/>
          <a:lstStyle/>
          <a:p>
            <a:pPr defTabSz="609630">
              <a:lnSpc>
                <a:spcPts val="1833"/>
              </a:lnSpc>
            </a:pPr>
            <a:r>
              <a:rPr lang="en-US" sz="1209" dirty="0">
                <a:solidFill>
                  <a:srgbClr val="00002E"/>
                </a:solidFill>
                <a:latin typeface="PT Sans" pitchFamily="34" charset="0"/>
                <a:ea typeface="PT Sans" pitchFamily="34" charset="-122"/>
                <a:cs typeface="PT Sans" pitchFamily="34" charset="-120"/>
              </a:rPr>
              <a:t>Si se postulan para un cargo diferente, deben renunciar al que desempeñan antes de presentar la solicitud de inscripción.</a:t>
            </a:r>
            <a:endParaRPr lang="en-US" sz="1209" dirty="0">
              <a:solidFill>
                <a:prstClr val="black"/>
              </a:solidFill>
              <a:latin typeface="Calibri"/>
            </a:endParaRPr>
          </a:p>
        </p:txBody>
      </p:sp>
      <p:sp>
        <p:nvSpPr>
          <p:cNvPr id="13" name="Shape 9"/>
          <p:cNvSpPr/>
          <p:nvPr/>
        </p:nvSpPr>
        <p:spPr>
          <a:xfrm>
            <a:off x="8012907" y="1554163"/>
            <a:ext cx="3554909" cy="1980009"/>
          </a:xfrm>
          <a:prstGeom prst="roundRect">
            <a:avLst>
              <a:gd name="adj" fmla="val 11822"/>
            </a:avLst>
          </a:prstGeom>
          <a:solidFill>
            <a:srgbClr val="F3F3FF"/>
          </a:solidFill>
          <a:ln w="22860">
            <a:solidFill>
              <a:srgbClr val="DA33BF"/>
            </a:solidFill>
            <a:prstDash val="solid"/>
          </a:ln>
        </p:spPr>
        <p:txBody>
          <a:bodyPr/>
          <a:lstStyle/>
          <a:p>
            <a:pPr defTabSz="609630"/>
            <a:endParaRPr lang="es-EC" sz="1500">
              <a:solidFill>
                <a:prstClr val="black"/>
              </a:solidFill>
              <a:latin typeface="Calibri"/>
            </a:endParaRPr>
          </a:p>
        </p:txBody>
      </p:sp>
      <p:sp>
        <p:nvSpPr>
          <p:cNvPr id="14" name="Shape 10"/>
          <p:cNvSpPr/>
          <p:nvPr/>
        </p:nvSpPr>
        <p:spPr>
          <a:xfrm>
            <a:off x="8187929" y="1729185"/>
            <a:ext cx="468114" cy="468114"/>
          </a:xfrm>
          <a:prstGeom prst="roundRect">
            <a:avLst>
              <a:gd name="adj" fmla="val 16276453"/>
            </a:avLst>
          </a:prstGeom>
          <a:solidFill>
            <a:srgbClr val="DA33BF"/>
          </a:solidFill>
          <a:ln/>
        </p:spPr>
        <p:txBody>
          <a:bodyPr/>
          <a:lstStyle/>
          <a:p>
            <a:pPr defTabSz="609630"/>
            <a:endParaRPr lang="es-EC" sz="1500">
              <a:solidFill>
                <a:prstClr val="black"/>
              </a:solidFill>
              <a:latin typeface="Calibri"/>
            </a:endParaRPr>
          </a:p>
        </p:txBody>
      </p:sp>
      <p:pic>
        <p:nvPicPr>
          <p:cNvPr id="15" name="Image 2" descr="preencoded.png"/>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8316615" y="1857871"/>
            <a:ext cx="210642" cy="210642"/>
          </a:xfrm>
          <a:prstGeom prst="rect">
            <a:avLst/>
          </a:prstGeom>
        </p:spPr>
      </p:pic>
      <p:sp>
        <p:nvSpPr>
          <p:cNvPr id="16" name="Text 11"/>
          <p:cNvSpPr/>
          <p:nvPr/>
        </p:nvSpPr>
        <p:spPr>
          <a:xfrm>
            <a:off x="8187929" y="2336801"/>
            <a:ext cx="1835844" cy="229394"/>
          </a:xfrm>
          <a:prstGeom prst="rect">
            <a:avLst/>
          </a:prstGeom>
          <a:noFill/>
          <a:ln/>
        </p:spPr>
        <p:txBody>
          <a:bodyPr wrap="none" lIns="0" tIns="0" rIns="0" bIns="0" rtlCol="0" anchor="t"/>
          <a:lstStyle/>
          <a:p>
            <a:pPr defTabSz="609630">
              <a:lnSpc>
                <a:spcPts val="1792"/>
              </a:lnSpc>
            </a:pPr>
            <a:r>
              <a:rPr lang="en-US" sz="1417" dirty="0">
                <a:solidFill>
                  <a:srgbClr val="00002E"/>
                </a:solidFill>
                <a:latin typeface="Nunito Semi Bold" pitchFamily="34" charset="0"/>
                <a:ea typeface="Nunito Semi Bold" pitchFamily="34" charset="-122"/>
                <a:cs typeface="Nunito Semi Bold" pitchFamily="34" charset="-120"/>
              </a:rPr>
              <a:t>Licencia obligatoria</a:t>
            </a:r>
            <a:endParaRPr lang="en-US" sz="1417" dirty="0">
              <a:solidFill>
                <a:prstClr val="black"/>
              </a:solidFill>
              <a:latin typeface="Calibri"/>
            </a:endParaRPr>
          </a:p>
        </p:txBody>
      </p:sp>
      <p:sp>
        <p:nvSpPr>
          <p:cNvPr id="17" name="Text 12"/>
          <p:cNvSpPr/>
          <p:nvPr/>
        </p:nvSpPr>
        <p:spPr>
          <a:xfrm>
            <a:off x="8187928" y="2649835"/>
            <a:ext cx="3204865" cy="709315"/>
          </a:xfrm>
          <a:prstGeom prst="rect">
            <a:avLst/>
          </a:prstGeom>
          <a:noFill/>
          <a:ln/>
        </p:spPr>
        <p:txBody>
          <a:bodyPr wrap="square" lIns="0" tIns="0" rIns="0" bIns="0" rtlCol="0" anchor="t"/>
          <a:lstStyle/>
          <a:p>
            <a:pPr defTabSz="609630">
              <a:lnSpc>
                <a:spcPts val="1833"/>
              </a:lnSpc>
            </a:pPr>
            <a:r>
              <a:rPr lang="en-US" sz="1209" dirty="0">
                <a:solidFill>
                  <a:srgbClr val="00002E"/>
                </a:solidFill>
                <a:latin typeface="PT Sans" pitchFamily="34" charset="0"/>
                <a:ea typeface="PT Sans" pitchFamily="34" charset="-122"/>
                <a:cs typeface="PT Sans" pitchFamily="34" charset="-120"/>
              </a:rPr>
              <a:t>Los dignatarios que opten por reelección inmediata deben usar licencia sin remuneración desde el inicio de la campaña electoral.</a:t>
            </a:r>
            <a:endParaRPr lang="en-US" sz="1209" dirty="0">
              <a:solidFill>
                <a:prstClr val="black"/>
              </a:solidFill>
              <a:latin typeface="Calibri"/>
            </a:endParaRPr>
          </a:p>
        </p:txBody>
      </p:sp>
      <p:sp>
        <p:nvSpPr>
          <p:cNvPr id="18" name="Text 13"/>
          <p:cNvSpPr/>
          <p:nvPr/>
        </p:nvSpPr>
        <p:spPr>
          <a:xfrm>
            <a:off x="624186" y="3691037"/>
            <a:ext cx="10943630" cy="472877"/>
          </a:xfrm>
          <a:prstGeom prst="rect">
            <a:avLst/>
          </a:prstGeom>
          <a:noFill/>
          <a:ln/>
        </p:spPr>
        <p:txBody>
          <a:bodyPr wrap="square" lIns="0" tIns="0" rIns="0" bIns="0" rtlCol="0" anchor="t"/>
          <a:lstStyle/>
          <a:p>
            <a:pPr defTabSz="609630">
              <a:lnSpc>
                <a:spcPts val="1833"/>
              </a:lnSpc>
            </a:pPr>
            <a:r>
              <a:rPr lang="en-US" sz="1209" dirty="0">
                <a:solidFill>
                  <a:srgbClr val="00002E"/>
                </a:solidFill>
                <a:latin typeface="PT Sans" pitchFamily="34" charset="0"/>
                <a:ea typeface="PT Sans" pitchFamily="34" charset="-122"/>
                <a:cs typeface="PT Sans" pitchFamily="34" charset="-120"/>
              </a:rPr>
              <a:t>El sistema de reelección busca equilibrar la continuidad de políticas públicas con el principio democrático de alternabilidad. La limitación a una sola reelección previene la concentración prolongada de poder y garantiza la renovación de la clase política.</a:t>
            </a:r>
            <a:endParaRPr lang="en-US" sz="1209" dirty="0">
              <a:solidFill>
                <a:prstClr val="black"/>
              </a:solidFill>
              <a:latin typeface="Calibri"/>
            </a:endParaRPr>
          </a:p>
        </p:txBody>
      </p:sp>
      <p:sp>
        <p:nvSpPr>
          <p:cNvPr id="19" name="Text 14"/>
          <p:cNvSpPr/>
          <p:nvPr/>
        </p:nvSpPr>
        <p:spPr>
          <a:xfrm>
            <a:off x="624186" y="4320779"/>
            <a:ext cx="10943630" cy="472877"/>
          </a:xfrm>
          <a:prstGeom prst="rect">
            <a:avLst/>
          </a:prstGeom>
          <a:noFill/>
          <a:ln/>
        </p:spPr>
        <p:txBody>
          <a:bodyPr wrap="square" lIns="0" tIns="0" rIns="0" bIns="0" rtlCol="0" anchor="t"/>
          <a:lstStyle/>
          <a:p>
            <a:pPr defTabSz="609630">
              <a:lnSpc>
                <a:spcPts val="1833"/>
              </a:lnSpc>
            </a:pPr>
            <a:r>
              <a:rPr lang="en-US" sz="1209" dirty="0">
                <a:solidFill>
                  <a:srgbClr val="00002E"/>
                </a:solidFill>
                <a:latin typeface="PT Sans" pitchFamily="34" charset="0"/>
                <a:ea typeface="PT Sans" pitchFamily="34" charset="-122"/>
                <a:cs typeface="PT Sans" pitchFamily="34" charset="-120"/>
              </a:rPr>
              <a:t>La disposición constitucional aplica específicamente a prefectos, alcaldes, concejales y vocales de juntas parroquiales. Este mecanismo permite que las autoridades experimentadas puedan continuar sirviendo a la ciudadanía, pero evita la perpetuación indefinida en el cargo.</a:t>
            </a:r>
            <a:endParaRPr lang="en-US" sz="1209" dirty="0">
              <a:solidFill>
                <a:prstClr val="black"/>
              </a:solidFill>
              <a:latin typeface="Calibri"/>
            </a:endParaRPr>
          </a:p>
        </p:txBody>
      </p:sp>
      <p:sp>
        <p:nvSpPr>
          <p:cNvPr id="20" name="Shape 15"/>
          <p:cNvSpPr/>
          <p:nvPr/>
        </p:nvSpPr>
        <p:spPr>
          <a:xfrm>
            <a:off x="624186" y="4950519"/>
            <a:ext cx="10943630" cy="1091307"/>
          </a:xfrm>
          <a:prstGeom prst="roundRect">
            <a:avLst>
              <a:gd name="adj" fmla="val 21450"/>
            </a:avLst>
          </a:prstGeom>
          <a:solidFill>
            <a:srgbClr val="B7C2FB"/>
          </a:solidFill>
          <a:ln/>
        </p:spPr>
        <p:txBody>
          <a:bodyPr/>
          <a:lstStyle/>
          <a:p>
            <a:pPr defTabSz="609630"/>
            <a:endParaRPr lang="es-EC" sz="1500">
              <a:solidFill>
                <a:prstClr val="black"/>
              </a:solidFill>
              <a:latin typeface="Calibri"/>
            </a:endParaRPr>
          </a:p>
        </p:txBody>
      </p:sp>
      <p:pic>
        <p:nvPicPr>
          <p:cNvPr id="21" name="Image 3" descr="preencoded.png"/>
          <p:cNvPicPr>
            <a:picLocks noChangeAspect="1"/>
          </p:cNvPicPr>
          <p:nvPr/>
        </p:nvPicPr>
        <p:blipFill>
          <a:blip r:embed="rId10"/>
          <a:stretch>
            <a:fillRect/>
          </a:stretch>
        </p:blipFill>
        <p:spPr>
          <a:xfrm>
            <a:off x="780157" y="5180409"/>
            <a:ext cx="195064" cy="155972"/>
          </a:xfrm>
          <a:prstGeom prst="rect">
            <a:avLst/>
          </a:prstGeom>
        </p:spPr>
      </p:pic>
      <p:sp>
        <p:nvSpPr>
          <p:cNvPr id="22" name="Text 16"/>
          <p:cNvSpPr/>
          <p:nvPr/>
        </p:nvSpPr>
        <p:spPr>
          <a:xfrm>
            <a:off x="1131194" y="5129015"/>
            <a:ext cx="10280650" cy="709315"/>
          </a:xfrm>
          <a:prstGeom prst="rect">
            <a:avLst/>
          </a:prstGeom>
          <a:noFill/>
          <a:ln/>
        </p:spPr>
        <p:txBody>
          <a:bodyPr wrap="square" lIns="0" tIns="0" rIns="0" bIns="0" rtlCol="0" anchor="t"/>
          <a:lstStyle/>
          <a:p>
            <a:pPr defTabSz="609630">
              <a:lnSpc>
                <a:spcPts val="1833"/>
              </a:lnSpc>
            </a:pPr>
            <a:r>
              <a:rPr lang="en-US" sz="1209" b="1" dirty="0">
                <a:solidFill>
                  <a:srgbClr val="000000"/>
                </a:solidFill>
                <a:latin typeface="PT Sans" pitchFamily="34" charset="0"/>
                <a:ea typeface="PT Sans" pitchFamily="34" charset="-122"/>
                <a:cs typeface="PT Sans" pitchFamily="34" charset="-120"/>
              </a:rPr>
              <a:t>Excepción importante:</a:t>
            </a:r>
            <a:r>
              <a:rPr lang="en-US" sz="1209" dirty="0">
                <a:solidFill>
                  <a:srgbClr val="000000"/>
                </a:solidFill>
                <a:latin typeface="PT Sans" pitchFamily="34" charset="0"/>
                <a:ea typeface="PT Sans" pitchFamily="34" charset="-122"/>
                <a:cs typeface="PT Sans" pitchFamily="34" charset="-120"/>
              </a:rPr>
              <a:t> Las autoridades de elección popular que ostenten la calidad de suplentes y al momento de la inscripción de su candidatura no estén en el ejercicio de las funciones de principales, no están obligadas a tomar licencia. Sin embargo, si participan para una dignidad diferente de la de su suplencia, no podrán principalizarse durante el proceso electoral y automáticamente perderán su condición de suplente si son electos.</a:t>
            </a:r>
            <a:endParaRPr lang="en-US" sz="1209" dirty="0">
              <a:solidFill>
                <a:prstClr val="black"/>
              </a:solidFill>
              <a:latin typeface="Calibri"/>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 name="Imagen 41">
            <a:extLst>
              <a:ext uri="{FF2B5EF4-FFF2-40B4-BE49-F238E27FC236}">
                <a16:creationId xmlns:a16="http://schemas.microsoft.com/office/drawing/2014/main" id="{E907C3C5-F203-8268-BED2-6D7471DC0BA0}"/>
              </a:ext>
            </a:extLst>
          </p:cNvPr>
          <p:cNvPicPr>
            <a:picLocks noChangeAspect="1"/>
          </p:cNvPicPr>
          <p:nvPr/>
        </p:nvPicPr>
        <p:blipFill>
          <a:blip r:embed="rId3"/>
          <a:stretch>
            <a:fillRect/>
          </a:stretch>
        </p:blipFill>
        <p:spPr>
          <a:xfrm>
            <a:off x="0" y="0"/>
            <a:ext cx="12192000" cy="7086601"/>
          </a:xfrm>
          <a:prstGeom prst="rect">
            <a:avLst/>
          </a:prstGeom>
        </p:spPr>
      </p:pic>
      <p:sp>
        <p:nvSpPr>
          <p:cNvPr id="2" name="Text 0"/>
          <p:cNvSpPr/>
          <p:nvPr/>
        </p:nvSpPr>
        <p:spPr>
          <a:xfrm>
            <a:off x="747713" y="912714"/>
            <a:ext cx="5514777" cy="423863"/>
          </a:xfrm>
          <a:prstGeom prst="rect">
            <a:avLst/>
          </a:prstGeom>
          <a:noFill/>
          <a:ln/>
        </p:spPr>
        <p:txBody>
          <a:bodyPr wrap="none" lIns="0" tIns="0" rIns="0" bIns="0" rtlCol="0" anchor="t"/>
          <a:lstStyle/>
          <a:p>
            <a:pPr defTabSz="609630">
              <a:lnSpc>
                <a:spcPts val="3334"/>
              </a:lnSpc>
            </a:pPr>
            <a:r>
              <a:rPr lang="en-US" sz="2667" dirty="0">
                <a:solidFill>
                  <a:srgbClr val="00002E"/>
                </a:solidFill>
                <a:latin typeface="Nunito Semi Bold" pitchFamily="34" charset="0"/>
                <a:ea typeface="Nunito Semi Bold" pitchFamily="34" charset="-122"/>
                <a:cs typeface="Nunito Semi Bold" pitchFamily="34" charset="-120"/>
              </a:rPr>
              <a:t>Aplicación Práctica de la Reelección</a:t>
            </a:r>
            <a:endParaRPr lang="en-US" sz="2667" dirty="0">
              <a:solidFill>
                <a:prstClr val="black"/>
              </a:solidFill>
              <a:latin typeface="Calibri"/>
            </a:endParaRPr>
          </a:p>
        </p:txBody>
      </p:sp>
      <p:sp>
        <p:nvSpPr>
          <p:cNvPr id="3" name="Shape 1"/>
          <p:cNvSpPr/>
          <p:nvPr/>
        </p:nvSpPr>
        <p:spPr>
          <a:xfrm>
            <a:off x="747713" y="1574503"/>
            <a:ext cx="10696476" cy="2600424"/>
          </a:xfrm>
          <a:prstGeom prst="roundRect">
            <a:avLst>
              <a:gd name="adj" fmla="val 7087"/>
            </a:avLst>
          </a:prstGeom>
          <a:noFill/>
          <a:ln w="7620">
            <a:solidFill>
              <a:srgbClr val="000000">
                <a:alpha val="8000"/>
              </a:srgbClr>
            </a:solidFill>
            <a:prstDash val="solid"/>
          </a:ln>
        </p:spPr>
        <p:txBody>
          <a:bodyPr/>
          <a:lstStyle/>
          <a:p>
            <a:pPr defTabSz="609630"/>
            <a:endParaRPr lang="es-EC" sz="1500">
              <a:solidFill>
                <a:prstClr val="black"/>
              </a:solidFill>
              <a:latin typeface="Calibri"/>
            </a:endParaRPr>
          </a:p>
        </p:txBody>
      </p:sp>
      <p:sp>
        <p:nvSpPr>
          <p:cNvPr id="4" name="Shape 2"/>
          <p:cNvSpPr/>
          <p:nvPr/>
        </p:nvSpPr>
        <p:spPr>
          <a:xfrm>
            <a:off x="754063" y="1580853"/>
            <a:ext cx="10683776" cy="365919"/>
          </a:xfrm>
          <a:prstGeom prst="rect">
            <a:avLst/>
          </a:prstGeom>
          <a:solidFill>
            <a:srgbClr val="FFFFFF">
              <a:alpha val="4000"/>
            </a:srgbClr>
          </a:solidFill>
          <a:ln/>
        </p:spPr>
        <p:txBody>
          <a:bodyPr/>
          <a:lstStyle/>
          <a:p>
            <a:pPr defTabSz="609630"/>
            <a:endParaRPr lang="es-EC" sz="1500">
              <a:solidFill>
                <a:prstClr val="black"/>
              </a:solidFill>
              <a:latin typeface="Calibri"/>
            </a:endParaRPr>
          </a:p>
        </p:txBody>
      </p:sp>
      <p:sp>
        <p:nvSpPr>
          <p:cNvPr id="5" name="Text 3"/>
          <p:cNvSpPr/>
          <p:nvPr/>
        </p:nvSpPr>
        <p:spPr>
          <a:xfrm>
            <a:off x="898526" y="1658541"/>
            <a:ext cx="2379563" cy="210543"/>
          </a:xfrm>
          <a:prstGeom prst="rect">
            <a:avLst/>
          </a:prstGeom>
          <a:noFill/>
          <a:ln/>
        </p:spPr>
        <p:txBody>
          <a:bodyPr wrap="none" lIns="0" tIns="0" rIns="0" bIns="0" rtlCol="0" anchor="t"/>
          <a:lstStyle/>
          <a:p>
            <a:pPr defTabSz="609630">
              <a:lnSpc>
                <a:spcPts val="1625"/>
              </a:lnSpc>
            </a:pPr>
            <a:r>
              <a:rPr lang="en-US" sz="1125" b="1" dirty="0">
                <a:solidFill>
                  <a:srgbClr val="00002E"/>
                </a:solidFill>
                <a:latin typeface="PT Sans" pitchFamily="34" charset="0"/>
                <a:ea typeface="PT Sans" pitchFamily="34" charset="-122"/>
                <a:cs typeface="PT Sans" pitchFamily="34" charset="-120"/>
              </a:rPr>
              <a:t>Autoridad</a:t>
            </a:r>
            <a:endParaRPr lang="en-US" sz="1125" dirty="0">
              <a:solidFill>
                <a:prstClr val="black"/>
              </a:solidFill>
              <a:latin typeface="Calibri"/>
            </a:endParaRPr>
          </a:p>
        </p:txBody>
      </p:sp>
      <p:sp>
        <p:nvSpPr>
          <p:cNvPr id="6" name="Text 4"/>
          <p:cNvSpPr/>
          <p:nvPr/>
        </p:nvSpPr>
        <p:spPr>
          <a:xfrm>
            <a:off x="3572570" y="1658541"/>
            <a:ext cx="1842194" cy="210543"/>
          </a:xfrm>
          <a:prstGeom prst="rect">
            <a:avLst/>
          </a:prstGeom>
          <a:noFill/>
          <a:ln/>
        </p:spPr>
        <p:txBody>
          <a:bodyPr wrap="none" lIns="0" tIns="0" rIns="0" bIns="0" rtlCol="0" anchor="t"/>
          <a:lstStyle/>
          <a:p>
            <a:pPr defTabSz="609630">
              <a:lnSpc>
                <a:spcPts val="1625"/>
              </a:lnSpc>
            </a:pPr>
            <a:r>
              <a:rPr lang="en-US" sz="1125" b="1" dirty="0">
                <a:solidFill>
                  <a:srgbClr val="00002E"/>
                </a:solidFill>
                <a:latin typeface="PT Sans" pitchFamily="34" charset="0"/>
                <a:ea typeface="PT Sans" pitchFamily="34" charset="-122"/>
                <a:cs typeface="PT Sans" pitchFamily="34" charset="-120"/>
              </a:rPr>
              <a:t>Forma de elección</a:t>
            </a:r>
            <a:endParaRPr lang="en-US" sz="1125" dirty="0">
              <a:solidFill>
                <a:prstClr val="black"/>
              </a:solidFill>
              <a:latin typeface="Calibri"/>
            </a:endParaRPr>
          </a:p>
        </p:txBody>
      </p:sp>
      <p:sp>
        <p:nvSpPr>
          <p:cNvPr id="7" name="Text 5"/>
          <p:cNvSpPr/>
          <p:nvPr/>
        </p:nvSpPr>
        <p:spPr>
          <a:xfrm>
            <a:off x="5709246" y="1658541"/>
            <a:ext cx="1308001" cy="210543"/>
          </a:xfrm>
          <a:prstGeom prst="rect">
            <a:avLst/>
          </a:prstGeom>
          <a:noFill/>
          <a:ln/>
        </p:spPr>
        <p:txBody>
          <a:bodyPr wrap="none" lIns="0" tIns="0" rIns="0" bIns="0" rtlCol="0" anchor="t"/>
          <a:lstStyle/>
          <a:p>
            <a:pPr defTabSz="609630">
              <a:lnSpc>
                <a:spcPts val="1625"/>
              </a:lnSpc>
            </a:pPr>
            <a:r>
              <a:rPr lang="en-US" sz="1125" b="1" dirty="0">
                <a:solidFill>
                  <a:srgbClr val="00002E"/>
                </a:solidFill>
                <a:latin typeface="PT Sans" pitchFamily="34" charset="0"/>
                <a:ea typeface="PT Sans" pitchFamily="34" charset="-122"/>
                <a:cs typeface="PT Sans" pitchFamily="34" charset="-120"/>
              </a:rPr>
              <a:t>¿Puede reelegirse?</a:t>
            </a:r>
            <a:endParaRPr lang="en-US" sz="1125" dirty="0">
              <a:solidFill>
                <a:prstClr val="black"/>
              </a:solidFill>
              <a:latin typeface="Calibri"/>
            </a:endParaRPr>
          </a:p>
        </p:txBody>
      </p:sp>
      <p:sp>
        <p:nvSpPr>
          <p:cNvPr id="8" name="Text 6"/>
          <p:cNvSpPr/>
          <p:nvPr/>
        </p:nvSpPr>
        <p:spPr>
          <a:xfrm>
            <a:off x="7311728" y="1658541"/>
            <a:ext cx="1308001" cy="210543"/>
          </a:xfrm>
          <a:prstGeom prst="rect">
            <a:avLst/>
          </a:prstGeom>
          <a:noFill/>
          <a:ln/>
        </p:spPr>
        <p:txBody>
          <a:bodyPr wrap="none" lIns="0" tIns="0" rIns="0" bIns="0" rtlCol="0" anchor="t"/>
          <a:lstStyle/>
          <a:p>
            <a:pPr defTabSz="609630">
              <a:lnSpc>
                <a:spcPts val="1625"/>
              </a:lnSpc>
            </a:pPr>
            <a:r>
              <a:rPr lang="en-US" sz="1125" b="1" dirty="0">
                <a:solidFill>
                  <a:srgbClr val="00002E"/>
                </a:solidFill>
                <a:latin typeface="PT Sans" pitchFamily="34" charset="0"/>
                <a:ea typeface="PT Sans" pitchFamily="34" charset="-122"/>
                <a:cs typeface="PT Sans" pitchFamily="34" charset="-120"/>
              </a:rPr>
              <a:t>Límite</a:t>
            </a:r>
            <a:endParaRPr lang="en-US" sz="1125" dirty="0">
              <a:solidFill>
                <a:prstClr val="black"/>
              </a:solidFill>
              <a:latin typeface="Calibri"/>
            </a:endParaRPr>
          </a:p>
        </p:txBody>
      </p:sp>
      <p:sp>
        <p:nvSpPr>
          <p:cNvPr id="9" name="Text 7"/>
          <p:cNvSpPr/>
          <p:nvPr/>
        </p:nvSpPr>
        <p:spPr>
          <a:xfrm>
            <a:off x="8914210" y="1658541"/>
            <a:ext cx="2379563" cy="210543"/>
          </a:xfrm>
          <a:prstGeom prst="rect">
            <a:avLst/>
          </a:prstGeom>
          <a:noFill/>
          <a:ln/>
        </p:spPr>
        <p:txBody>
          <a:bodyPr wrap="none" lIns="0" tIns="0" rIns="0" bIns="0" rtlCol="0" anchor="t"/>
          <a:lstStyle/>
          <a:p>
            <a:pPr defTabSz="609630">
              <a:lnSpc>
                <a:spcPts val="1625"/>
              </a:lnSpc>
            </a:pPr>
            <a:r>
              <a:rPr lang="en-US" sz="1125" b="1" dirty="0">
                <a:solidFill>
                  <a:srgbClr val="00002E"/>
                </a:solidFill>
                <a:latin typeface="PT Sans" pitchFamily="34" charset="0"/>
                <a:ea typeface="PT Sans" pitchFamily="34" charset="-122"/>
                <a:cs typeface="PT Sans" pitchFamily="34" charset="-120"/>
              </a:rPr>
              <a:t>Condición</a:t>
            </a:r>
            <a:endParaRPr lang="en-US" sz="1125" dirty="0">
              <a:solidFill>
                <a:prstClr val="black"/>
              </a:solidFill>
              <a:latin typeface="Calibri"/>
            </a:endParaRPr>
          </a:p>
        </p:txBody>
      </p:sp>
      <p:sp>
        <p:nvSpPr>
          <p:cNvPr id="10" name="Shape 8"/>
          <p:cNvSpPr/>
          <p:nvPr/>
        </p:nvSpPr>
        <p:spPr>
          <a:xfrm>
            <a:off x="754063" y="1946772"/>
            <a:ext cx="10683776" cy="576461"/>
          </a:xfrm>
          <a:prstGeom prst="rect">
            <a:avLst/>
          </a:prstGeom>
          <a:solidFill>
            <a:srgbClr val="000000">
              <a:alpha val="4000"/>
            </a:srgbClr>
          </a:solidFill>
          <a:ln/>
        </p:spPr>
        <p:txBody>
          <a:bodyPr/>
          <a:lstStyle/>
          <a:p>
            <a:pPr defTabSz="609630"/>
            <a:endParaRPr lang="es-EC" sz="1500">
              <a:solidFill>
                <a:prstClr val="black"/>
              </a:solidFill>
              <a:latin typeface="Calibri"/>
            </a:endParaRPr>
          </a:p>
        </p:txBody>
      </p:sp>
      <p:sp>
        <p:nvSpPr>
          <p:cNvPr id="11" name="Text 9"/>
          <p:cNvSpPr/>
          <p:nvPr/>
        </p:nvSpPr>
        <p:spPr>
          <a:xfrm>
            <a:off x="898526" y="2024459"/>
            <a:ext cx="2379563" cy="210543"/>
          </a:xfrm>
          <a:prstGeom prst="rect">
            <a:avLst/>
          </a:prstGeom>
          <a:noFill/>
          <a:ln/>
        </p:spPr>
        <p:txBody>
          <a:bodyPr wrap="none" lIns="0" tIns="0" rIns="0" bIns="0" rtlCol="0" anchor="t"/>
          <a:lstStyle/>
          <a:p>
            <a:pPr defTabSz="609630">
              <a:lnSpc>
                <a:spcPts val="1625"/>
              </a:lnSpc>
            </a:pPr>
            <a:r>
              <a:rPr lang="en-US" sz="1125" dirty="0">
                <a:solidFill>
                  <a:srgbClr val="00002E"/>
                </a:solidFill>
                <a:latin typeface="PT Sans" pitchFamily="34" charset="0"/>
                <a:ea typeface="PT Sans" pitchFamily="34" charset="-122"/>
                <a:cs typeface="PT Sans" pitchFamily="34" charset="-120"/>
              </a:rPr>
              <a:t>Prefecto</a:t>
            </a:r>
            <a:endParaRPr lang="en-US" sz="1125" dirty="0">
              <a:solidFill>
                <a:prstClr val="black"/>
              </a:solidFill>
              <a:latin typeface="Calibri"/>
            </a:endParaRPr>
          </a:p>
        </p:txBody>
      </p:sp>
      <p:sp>
        <p:nvSpPr>
          <p:cNvPr id="12" name="Text 10"/>
          <p:cNvSpPr/>
          <p:nvPr/>
        </p:nvSpPr>
        <p:spPr>
          <a:xfrm>
            <a:off x="3572570" y="2024459"/>
            <a:ext cx="1842194" cy="210543"/>
          </a:xfrm>
          <a:prstGeom prst="rect">
            <a:avLst/>
          </a:prstGeom>
          <a:noFill/>
          <a:ln/>
        </p:spPr>
        <p:txBody>
          <a:bodyPr wrap="none" lIns="0" tIns="0" rIns="0" bIns="0" rtlCol="0" anchor="t"/>
          <a:lstStyle/>
          <a:p>
            <a:pPr defTabSz="609630">
              <a:lnSpc>
                <a:spcPts val="1625"/>
              </a:lnSpc>
            </a:pPr>
            <a:r>
              <a:rPr lang="en-US" sz="1125" dirty="0">
                <a:solidFill>
                  <a:srgbClr val="00002E"/>
                </a:solidFill>
                <a:latin typeface="PT Sans" pitchFamily="34" charset="0"/>
                <a:ea typeface="PT Sans" pitchFamily="34" charset="-122"/>
                <a:cs typeface="PT Sans" pitchFamily="34" charset="-120"/>
              </a:rPr>
              <a:t>Elección popular directa</a:t>
            </a:r>
            <a:endParaRPr lang="en-US" sz="1125" dirty="0">
              <a:solidFill>
                <a:prstClr val="black"/>
              </a:solidFill>
              <a:latin typeface="Calibri"/>
            </a:endParaRPr>
          </a:p>
        </p:txBody>
      </p:sp>
      <p:sp>
        <p:nvSpPr>
          <p:cNvPr id="13" name="Text 11"/>
          <p:cNvSpPr/>
          <p:nvPr/>
        </p:nvSpPr>
        <p:spPr>
          <a:xfrm>
            <a:off x="5709246" y="2024459"/>
            <a:ext cx="1308001" cy="210543"/>
          </a:xfrm>
          <a:prstGeom prst="rect">
            <a:avLst/>
          </a:prstGeom>
          <a:noFill/>
          <a:ln/>
        </p:spPr>
        <p:txBody>
          <a:bodyPr wrap="none" lIns="0" tIns="0" rIns="0" bIns="0" rtlCol="0" anchor="t"/>
          <a:lstStyle/>
          <a:p>
            <a:pPr defTabSz="609630">
              <a:lnSpc>
                <a:spcPts val="1625"/>
              </a:lnSpc>
            </a:pPr>
            <a:r>
              <a:rPr lang="en-US" sz="1125" dirty="0">
                <a:solidFill>
                  <a:srgbClr val="00002E"/>
                </a:solidFill>
                <a:latin typeface="PT Sans" pitchFamily="34" charset="0"/>
                <a:ea typeface="PT Sans" pitchFamily="34" charset="-122"/>
                <a:cs typeface="PT Sans" pitchFamily="34" charset="-120"/>
              </a:rPr>
              <a:t>Sí</a:t>
            </a:r>
            <a:endParaRPr lang="en-US" sz="1125" dirty="0">
              <a:solidFill>
                <a:prstClr val="black"/>
              </a:solidFill>
              <a:latin typeface="Calibri"/>
            </a:endParaRPr>
          </a:p>
        </p:txBody>
      </p:sp>
      <p:sp>
        <p:nvSpPr>
          <p:cNvPr id="14" name="Text 12"/>
          <p:cNvSpPr/>
          <p:nvPr/>
        </p:nvSpPr>
        <p:spPr>
          <a:xfrm>
            <a:off x="7311728" y="2024459"/>
            <a:ext cx="1308001" cy="210543"/>
          </a:xfrm>
          <a:prstGeom prst="rect">
            <a:avLst/>
          </a:prstGeom>
          <a:noFill/>
          <a:ln/>
        </p:spPr>
        <p:txBody>
          <a:bodyPr wrap="none" lIns="0" tIns="0" rIns="0" bIns="0" rtlCol="0" anchor="t"/>
          <a:lstStyle/>
          <a:p>
            <a:pPr defTabSz="609630">
              <a:lnSpc>
                <a:spcPts val="1625"/>
              </a:lnSpc>
            </a:pPr>
            <a:r>
              <a:rPr lang="en-US" sz="1125" dirty="0">
                <a:solidFill>
                  <a:srgbClr val="00002E"/>
                </a:solidFill>
                <a:latin typeface="PT Sans" pitchFamily="34" charset="0"/>
                <a:ea typeface="PT Sans" pitchFamily="34" charset="-122"/>
                <a:cs typeface="PT Sans" pitchFamily="34" charset="-120"/>
              </a:rPr>
              <a:t>Una vez</a:t>
            </a:r>
            <a:endParaRPr lang="en-US" sz="1125" dirty="0">
              <a:solidFill>
                <a:prstClr val="black"/>
              </a:solidFill>
              <a:latin typeface="Calibri"/>
            </a:endParaRPr>
          </a:p>
        </p:txBody>
      </p:sp>
      <p:sp>
        <p:nvSpPr>
          <p:cNvPr id="15" name="Text 13"/>
          <p:cNvSpPr/>
          <p:nvPr/>
        </p:nvSpPr>
        <p:spPr>
          <a:xfrm>
            <a:off x="8914210" y="2024460"/>
            <a:ext cx="2379563" cy="421084"/>
          </a:xfrm>
          <a:prstGeom prst="rect">
            <a:avLst/>
          </a:prstGeom>
          <a:noFill/>
          <a:ln/>
        </p:spPr>
        <p:txBody>
          <a:bodyPr wrap="square" lIns="0" tIns="0" rIns="0" bIns="0" rtlCol="0" anchor="t"/>
          <a:lstStyle/>
          <a:p>
            <a:pPr defTabSz="609630">
              <a:lnSpc>
                <a:spcPts val="1625"/>
              </a:lnSpc>
            </a:pPr>
            <a:r>
              <a:rPr lang="en-US" sz="1125" dirty="0">
                <a:solidFill>
                  <a:srgbClr val="00002E"/>
                </a:solidFill>
                <a:latin typeface="PT Sans" pitchFamily="34" charset="0"/>
                <a:ea typeface="PT Sans" pitchFamily="34" charset="-122"/>
                <a:cs typeface="PT Sans" pitchFamily="34" charset="-120"/>
              </a:rPr>
              <a:t>Licencia sin remuneración durante campaña</a:t>
            </a:r>
            <a:endParaRPr lang="en-US" sz="1125" dirty="0">
              <a:solidFill>
                <a:prstClr val="black"/>
              </a:solidFill>
              <a:latin typeface="Calibri"/>
            </a:endParaRPr>
          </a:p>
        </p:txBody>
      </p:sp>
      <p:sp>
        <p:nvSpPr>
          <p:cNvPr id="16" name="Shape 14"/>
          <p:cNvSpPr/>
          <p:nvPr/>
        </p:nvSpPr>
        <p:spPr>
          <a:xfrm>
            <a:off x="754063" y="2523232"/>
            <a:ext cx="10683776" cy="576461"/>
          </a:xfrm>
          <a:prstGeom prst="rect">
            <a:avLst/>
          </a:prstGeom>
          <a:solidFill>
            <a:srgbClr val="FFFFFF">
              <a:alpha val="4000"/>
            </a:srgbClr>
          </a:solidFill>
          <a:ln/>
        </p:spPr>
        <p:txBody>
          <a:bodyPr/>
          <a:lstStyle/>
          <a:p>
            <a:pPr defTabSz="609630"/>
            <a:endParaRPr lang="es-EC" sz="1500">
              <a:solidFill>
                <a:prstClr val="black"/>
              </a:solidFill>
              <a:latin typeface="Calibri"/>
            </a:endParaRPr>
          </a:p>
        </p:txBody>
      </p:sp>
      <p:sp>
        <p:nvSpPr>
          <p:cNvPr id="17" name="Text 15"/>
          <p:cNvSpPr/>
          <p:nvPr/>
        </p:nvSpPr>
        <p:spPr>
          <a:xfrm>
            <a:off x="898526" y="2600921"/>
            <a:ext cx="2379563" cy="210543"/>
          </a:xfrm>
          <a:prstGeom prst="rect">
            <a:avLst/>
          </a:prstGeom>
          <a:noFill/>
          <a:ln/>
        </p:spPr>
        <p:txBody>
          <a:bodyPr wrap="none" lIns="0" tIns="0" rIns="0" bIns="0" rtlCol="0" anchor="t"/>
          <a:lstStyle/>
          <a:p>
            <a:pPr defTabSz="609630">
              <a:lnSpc>
                <a:spcPts val="1625"/>
              </a:lnSpc>
            </a:pPr>
            <a:r>
              <a:rPr lang="en-US" sz="1125" dirty="0">
                <a:solidFill>
                  <a:srgbClr val="00002E"/>
                </a:solidFill>
                <a:latin typeface="PT Sans" pitchFamily="34" charset="0"/>
                <a:ea typeface="PT Sans" pitchFamily="34" charset="-122"/>
                <a:cs typeface="PT Sans" pitchFamily="34" charset="-120"/>
              </a:rPr>
              <a:t>Alcalde</a:t>
            </a:r>
            <a:endParaRPr lang="en-US" sz="1125" dirty="0">
              <a:solidFill>
                <a:prstClr val="black"/>
              </a:solidFill>
              <a:latin typeface="Calibri"/>
            </a:endParaRPr>
          </a:p>
        </p:txBody>
      </p:sp>
      <p:sp>
        <p:nvSpPr>
          <p:cNvPr id="18" name="Text 16"/>
          <p:cNvSpPr/>
          <p:nvPr/>
        </p:nvSpPr>
        <p:spPr>
          <a:xfrm>
            <a:off x="3572570" y="2600921"/>
            <a:ext cx="1842194" cy="210543"/>
          </a:xfrm>
          <a:prstGeom prst="rect">
            <a:avLst/>
          </a:prstGeom>
          <a:noFill/>
          <a:ln/>
        </p:spPr>
        <p:txBody>
          <a:bodyPr wrap="none" lIns="0" tIns="0" rIns="0" bIns="0" rtlCol="0" anchor="t"/>
          <a:lstStyle/>
          <a:p>
            <a:pPr defTabSz="609630">
              <a:lnSpc>
                <a:spcPts val="1625"/>
              </a:lnSpc>
            </a:pPr>
            <a:r>
              <a:rPr lang="en-US" sz="1125" dirty="0">
                <a:solidFill>
                  <a:srgbClr val="00002E"/>
                </a:solidFill>
                <a:latin typeface="PT Sans" pitchFamily="34" charset="0"/>
                <a:ea typeface="PT Sans" pitchFamily="34" charset="-122"/>
                <a:cs typeface="PT Sans" pitchFamily="34" charset="-120"/>
              </a:rPr>
              <a:t>Elección popular directa</a:t>
            </a:r>
            <a:endParaRPr lang="en-US" sz="1125" dirty="0">
              <a:solidFill>
                <a:prstClr val="black"/>
              </a:solidFill>
              <a:latin typeface="Calibri"/>
            </a:endParaRPr>
          </a:p>
        </p:txBody>
      </p:sp>
      <p:sp>
        <p:nvSpPr>
          <p:cNvPr id="19" name="Text 17"/>
          <p:cNvSpPr/>
          <p:nvPr/>
        </p:nvSpPr>
        <p:spPr>
          <a:xfrm>
            <a:off x="5709246" y="2600921"/>
            <a:ext cx="1308001" cy="210543"/>
          </a:xfrm>
          <a:prstGeom prst="rect">
            <a:avLst/>
          </a:prstGeom>
          <a:noFill/>
          <a:ln/>
        </p:spPr>
        <p:txBody>
          <a:bodyPr wrap="none" lIns="0" tIns="0" rIns="0" bIns="0" rtlCol="0" anchor="t"/>
          <a:lstStyle/>
          <a:p>
            <a:pPr defTabSz="609630">
              <a:lnSpc>
                <a:spcPts val="1625"/>
              </a:lnSpc>
            </a:pPr>
            <a:r>
              <a:rPr lang="en-US" sz="1125" dirty="0">
                <a:solidFill>
                  <a:srgbClr val="00002E"/>
                </a:solidFill>
                <a:latin typeface="PT Sans" pitchFamily="34" charset="0"/>
                <a:ea typeface="PT Sans" pitchFamily="34" charset="-122"/>
                <a:cs typeface="PT Sans" pitchFamily="34" charset="-120"/>
              </a:rPr>
              <a:t>Sí</a:t>
            </a:r>
            <a:endParaRPr lang="en-US" sz="1125" dirty="0">
              <a:solidFill>
                <a:prstClr val="black"/>
              </a:solidFill>
              <a:latin typeface="Calibri"/>
            </a:endParaRPr>
          </a:p>
        </p:txBody>
      </p:sp>
      <p:sp>
        <p:nvSpPr>
          <p:cNvPr id="20" name="Text 18"/>
          <p:cNvSpPr/>
          <p:nvPr/>
        </p:nvSpPr>
        <p:spPr>
          <a:xfrm>
            <a:off x="7311728" y="2600921"/>
            <a:ext cx="1308001" cy="210543"/>
          </a:xfrm>
          <a:prstGeom prst="rect">
            <a:avLst/>
          </a:prstGeom>
          <a:noFill/>
          <a:ln/>
        </p:spPr>
        <p:txBody>
          <a:bodyPr wrap="none" lIns="0" tIns="0" rIns="0" bIns="0" rtlCol="0" anchor="t"/>
          <a:lstStyle/>
          <a:p>
            <a:pPr defTabSz="609630">
              <a:lnSpc>
                <a:spcPts val="1625"/>
              </a:lnSpc>
            </a:pPr>
            <a:r>
              <a:rPr lang="en-US" sz="1125" dirty="0">
                <a:solidFill>
                  <a:srgbClr val="00002E"/>
                </a:solidFill>
                <a:latin typeface="PT Sans" pitchFamily="34" charset="0"/>
                <a:ea typeface="PT Sans" pitchFamily="34" charset="-122"/>
                <a:cs typeface="PT Sans" pitchFamily="34" charset="-120"/>
              </a:rPr>
              <a:t>Una vez</a:t>
            </a:r>
            <a:endParaRPr lang="en-US" sz="1125" dirty="0">
              <a:solidFill>
                <a:prstClr val="black"/>
              </a:solidFill>
              <a:latin typeface="Calibri"/>
            </a:endParaRPr>
          </a:p>
        </p:txBody>
      </p:sp>
      <p:sp>
        <p:nvSpPr>
          <p:cNvPr id="21" name="Text 19"/>
          <p:cNvSpPr/>
          <p:nvPr/>
        </p:nvSpPr>
        <p:spPr>
          <a:xfrm>
            <a:off x="8914210" y="2600921"/>
            <a:ext cx="2379563" cy="421084"/>
          </a:xfrm>
          <a:prstGeom prst="rect">
            <a:avLst/>
          </a:prstGeom>
          <a:noFill/>
          <a:ln/>
        </p:spPr>
        <p:txBody>
          <a:bodyPr wrap="square" lIns="0" tIns="0" rIns="0" bIns="0" rtlCol="0" anchor="t"/>
          <a:lstStyle/>
          <a:p>
            <a:pPr defTabSz="609630">
              <a:lnSpc>
                <a:spcPts val="1625"/>
              </a:lnSpc>
            </a:pPr>
            <a:r>
              <a:rPr lang="en-US" sz="1125" dirty="0">
                <a:solidFill>
                  <a:srgbClr val="00002E"/>
                </a:solidFill>
                <a:latin typeface="PT Sans" pitchFamily="34" charset="0"/>
                <a:ea typeface="PT Sans" pitchFamily="34" charset="-122"/>
                <a:cs typeface="PT Sans" pitchFamily="34" charset="-120"/>
              </a:rPr>
              <a:t>Licencia sin remuneración durante campaña</a:t>
            </a:r>
            <a:endParaRPr lang="en-US" sz="1125" dirty="0">
              <a:solidFill>
                <a:prstClr val="black"/>
              </a:solidFill>
              <a:latin typeface="Calibri"/>
            </a:endParaRPr>
          </a:p>
        </p:txBody>
      </p:sp>
      <p:sp>
        <p:nvSpPr>
          <p:cNvPr id="22" name="Shape 20"/>
          <p:cNvSpPr/>
          <p:nvPr/>
        </p:nvSpPr>
        <p:spPr>
          <a:xfrm>
            <a:off x="754063" y="3099694"/>
            <a:ext cx="10683776" cy="576461"/>
          </a:xfrm>
          <a:prstGeom prst="rect">
            <a:avLst/>
          </a:prstGeom>
          <a:solidFill>
            <a:srgbClr val="000000">
              <a:alpha val="4000"/>
            </a:srgbClr>
          </a:solidFill>
          <a:ln/>
        </p:spPr>
        <p:txBody>
          <a:bodyPr/>
          <a:lstStyle/>
          <a:p>
            <a:pPr defTabSz="609630"/>
            <a:endParaRPr lang="es-EC" sz="1500">
              <a:solidFill>
                <a:prstClr val="black"/>
              </a:solidFill>
              <a:latin typeface="Calibri"/>
            </a:endParaRPr>
          </a:p>
        </p:txBody>
      </p:sp>
      <p:sp>
        <p:nvSpPr>
          <p:cNvPr id="23" name="Text 21"/>
          <p:cNvSpPr/>
          <p:nvPr/>
        </p:nvSpPr>
        <p:spPr>
          <a:xfrm>
            <a:off x="898526" y="3177382"/>
            <a:ext cx="2379563" cy="210543"/>
          </a:xfrm>
          <a:prstGeom prst="rect">
            <a:avLst/>
          </a:prstGeom>
          <a:noFill/>
          <a:ln/>
        </p:spPr>
        <p:txBody>
          <a:bodyPr wrap="none" lIns="0" tIns="0" rIns="0" bIns="0" rtlCol="0" anchor="t"/>
          <a:lstStyle/>
          <a:p>
            <a:pPr defTabSz="609630">
              <a:lnSpc>
                <a:spcPts val="1625"/>
              </a:lnSpc>
            </a:pPr>
            <a:r>
              <a:rPr lang="en-US" sz="1125" dirty="0">
                <a:solidFill>
                  <a:srgbClr val="00002E"/>
                </a:solidFill>
                <a:latin typeface="PT Sans" pitchFamily="34" charset="0"/>
                <a:ea typeface="PT Sans" pitchFamily="34" charset="-122"/>
                <a:cs typeface="PT Sans" pitchFamily="34" charset="-120"/>
              </a:rPr>
              <a:t>Concejal urbano/rural</a:t>
            </a:r>
            <a:endParaRPr lang="en-US" sz="1125" dirty="0">
              <a:solidFill>
                <a:prstClr val="black"/>
              </a:solidFill>
              <a:latin typeface="Calibri"/>
            </a:endParaRPr>
          </a:p>
        </p:txBody>
      </p:sp>
      <p:sp>
        <p:nvSpPr>
          <p:cNvPr id="24" name="Text 22"/>
          <p:cNvSpPr/>
          <p:nvPr/>
        </p:nvSpPr>
        <p:spPr>
          <a:xfrm>
            <a:off x="3572570" y="3177382"/>
            <a:ext cx="1842194" cy="210543"/>
          </a:xfrm>
          <a:prstGeom prst="rect">
            <a:avLst/>
          </a:prstGeom>
          <a:noFill/>
          <a:ln/>
        </p:spPr>
        <p:txBody>
          <a:bodyPr wrap="none" lIns="0" tIns="0" rIns="0" bIns="0" rtlCol="0" anchor="t"/>
          <a:lstStyle/>
          <a:p>
            <a:pPr defTabSz="609630">
              <a:lnSpc>
                <a:spcPts val="1625"/>
              </a:lnSpc>
            </a:pPr>
            <a:r>
              <a:rPr lang="en-US" sz="1125" dirty="0">
                <a:solidFill>
                  <a:srgbClr val="00002E"/>
                </a:solidFill>
                <a:latin typeface="PT Sans" pitchFamily="34" charset="0"/>
                <a:ea typeface="PT Sans" pitchFamily="34" charset="-122"/>
                <a:cs typeface="PT Sans" pitchFamily="34" charset="-120"/>
              </a:rPr>
              <a:t>Lista pluripersonal</a:t>
            </a:r>
            <a:endParaRPr lang="en-US" sz="1125" dirty="0">
              <a:solidFill>
                <a:prstClr val="black"/>
              </a:solidFill>
              <a:latin typeface="Calibri"/>
            </a:endParaRPr>
          </a:p>
        </p:txBody>
      </p:sp>
      <p:sp>
        <p:nvSpPr>
          <p:cNvPr id="25" name="Text 23"/>
          <p:cNvSpPr/>
          <p:nvPr/>
        </p:nvSpPr>
        <p:spPr>
          <a:xfrm>
            <a:off x="5709246" y="3177382"/>
            <a:ext cx="1308001" cy="210543"/>
          </a:xfrm>
          <a:prstGeom prst="rect">
            <a:avLst/>
          </a:prstGeom>
          <a:noFill/>
          <a:ln/>
        </p:spPr>
        <p:txBody>
          <a:bodyPr wrap="none" lIns="0" tIns="0" rIns="0" bIns="0" rtlCol="0" anchor="t"/>
          <a:lstStyle/>
          <a:p>
            <a:pPr defTabSz="609630">
              <a:lnSpc>
                <a:spcPts val="1625"/>
              </a:lnSpc>
            </a:pPr>
            <a:r>
              <a:rPr lang="en-US" sz="1125" dirty="0">
                <a:solidFill>
                  <a:srgbClr val="00002E"/>
                </a:solidFill>
                <a:latin typeface="PT Sans" pitchFamily="34" charset="0"/>
                <a:ea typeface="PT Sans" pitchFamily="34" charset="-122"/>
                <a:cs typeface="PT Sans" pitchFamily="34" charset="-120"/>
              </a:rPr>
              <a:t>Sí</a:t>
            </a:r>
            <a:endParaRPr lang="en-US" sz="1125" dirty="0">
              <a:solidFill>
                <a:prstClr val="black"/>
              </a:solidFill>
              <a:latin typeface="Calibri"/>
            </a:endParaRPr>
          </a:p>
        </p:txBody>
      </p:sp>
      <p:sp>
        <p:nvSpPr>
          <p:cNvPr id="26" name="Text 24"/>
          <p:cNvSpPr/>
          <p:nvPr/>
        </p:nvSpPr>
        <p:spPr>
          <a:xfrm>
            <a:off x="7311728" y="3177382"/>
            <a:ext cx="1308001" cy="210543"/>
          </a:xfrm>
          <a:prstGeom prst="rect">
            <a:avLst/>
          </a:prstGeom>
          <a:noFill/>
          <a:ln/>
        </p:spPr>
        <p:txBody>
          <a:bodyPr wrap="none" lIns="0" tIns="0" rIns="0" bIns="0" rtlCol="0" anchor="t"/>
          <a:lstStyle/>
          <a:p>
            <a:pPr defTabSz="609630">
              <a:lnSpc>
                <a:spcPts val="1625"/>
              </a:lnSpc>
            </a:pPr>
            <a:r>
              <a:rPr lang="en-US" sz="1125" dirty="0">
                <a:solidFill>
                  <a:srgbClr val="00002E"/>
                </a:solidFill>
                <a:latin typeface="PT Sans" pitchFamily="34" charset="0"/>
                <a:ea typeface="PT Sans" pitchFamily="34" charset="-122"/>
                <a:cs typeface="PT Sans" pitchFamily="34" charset="-120"/>
              </a:rPr>
              <a:t>Una vez</a:t>
            </a:r>
            <a:endParaRPr lang="en-US" sz="1125" dirty="0">
              <a:solidFill>
                <a:prstClr val="black"/>
              </a:solidFill>
              <a:latin typeface="Calibri"/>
            </a:endParaRPr>
          </a:p>
        </p:txBody>
      </p:sp>
      <p:sp>
        <p:nvSpPr>
          <p:cNvPr id="27" name="Text 25"/>
          <p:cNvSpPr/>
          <p:nvPr/>
        </p:nvSpPr>
        <p:spPr>
          <a:xfrm>
            <a:off x="8914210" y="3177382"/>
            <a:ext cx="2379563" cy="421084"/>
          </a:xfrm>
          <a:prstGeom prst="rect">
            <a:avLst/>
          </a:prstGeom>
          <a:noFill/>
          <a:ln/>
        </p:spPr>
        <p:txBody>
          <a:bodyPr wrap="square" lIns="0" tIns="0" rIns="0" bIns="0" rtlCol="0" anchor="t"/>
          <a:lstStyle/>
          <a:p>
            <a:pPr defTabSz="609630">
              <a:lnSpc>
                <a:spcPts val="1625"/>
              </a:lnSpc>
            </a:pPr>
            <a:r>
              <a:rPr lang="en-US" sz="1125" dirty="0">
                <a:solidFill>
                  <a:srgbClr val="00002E"/>
                </a:solidFill>
                <a:latin typeface="PT Sans" pitchFamily="34" charset="0"/>
                <a:ea typeface="PT Sans" pitchFamily="34" charset="-122"/>
                <a:cs typeface="PT Sans" pitchFamily="34" charset="-120"/>
              </a:rPr>
              <a:t>Licencia sin remuneración durante campaña</a:t>
            </a:r>
            <a:endParaRPr lang="en-US" sz="1125" dirty="0">
              <a:solidFill>
                <a:prstClr val="black"/>
              </a:solidFill>
              <a:latin typeface="Calibri"/>
            </a:endParaRPr>
          </a:p>
        </p:txBody>
      </p:sp>
      <p:sp>
        <p:nvSpPr>
          <p:cNvPr id="28" name="Shape 26"/>
          <p:cNvSpPr/>
          <p:nvPr/>
        </p:nvSpPr>
        <p:spPr>
          <a:xfrm>
            <a:off x="754063" y="3676155"/>
            <a:ext cx="10683776" cy="576461"/>
          </a:xfrm>
          <a:prstGeom prst="rect">
            <a:avLst/>
          </a:prstGeom>
          <a:solidFill>
            <a:srgbClr val="FFFFFF">
              <a:alpha val="4000"/>
            </a:srgbClr>
          </a:solidFill>
          <a:ln/>
        </p:spPr>
        <p:txBody>
          <a:bodyPr/>
          <a:lstStyle/>
          <a:p>
            <a:pPr defTabSz="609630"/>
            <a:endParaRPr lang="es-EC" sz="1500">
              <a:solidFill>
                <a:prstClr val="black"/>
              </a:solidFill>
              <a:latin typeface="Calibri"/>
            </a:endParaRPr>
          </a:p>
        </p:txBody>
      </p:sp>
      <p:sp>
        <p:nvSpPr>
          <p:cNvPr id="29" name="Text 27"/>
          <p:cNvSpPr/>
          <p:nvPr/>
        </p:nvSpPr>
        <p:spPr>
          <a:xfrm>
            <a:off x="898526" y="3753843"/>
            <a:ext cx="2379563" cy="210543"/>
          </a:xfrm>
          <a:prstGeom prst="rect">
            <a:avLst/>
          </a:prstGeom>
          <a:noFill/>
          <a:ln/>
        </p:spPr>
        <p:txBody>
          <a:bodyPr wrap="none" lIns="0" tIns="0" rIns="0" bIns="0" rtlCol="0" anchor="t"/>
          <a:lstStyle/>
          <a:p>
            <a:pPr defTabSz="609630">
              <a:lnSpc>
                <a:spcPts val="1625"/>
              </a:lnSpc>
            </a:pPr>
            <a:r>
              <a:rPr lang="en-US" sz="1125" dirty="0">
                <a:solidFill>
                  <a:srgbClr val="00002E"/>
                </a:solidFill>
                <a:latin typeface="PT Sans" pitchFamily="34" charset="0"/>
                <a:ea typeface="PT Sans" pitchFamily="34" charset="-122"/>
                <a:cs typeface="PT Sans" pitchFamily="34" charset="-120"/>
              </a:rPr>
              <a:t>Vocal Junta Parroquial</a:t>
            </a:r>
            <a:endParaRPr lang="en-US" sz="1125" dirty="0">
              <a:solidFill>
                <a:prstClr val="black"/>
              </a:solidFill>
              <a:latin typeface="Calibri"/>
            </a:endParaRPr>
          </a:p>
        </p:txBody>
      </p:sp>
      <p:sp>
        <p:nvSpPr>
          <p:cNvPr id="30" name="Text 28"/>
          <p:cNvSpPr/>
          <p:nvPr/>
        </p:nvSpPr>
        <p:spPr>
          <a:xfrm>
            <a:off x="3572570" y="3753843"/>
            <a:ext cx="1842194" cy="210543"/>
          </a:xfrm>
          <a:prstGeom prst="rect">
            <a:avLst/>
          </a:prstGeom>
          <a:noFill/>
          <a:ln/>
        </p:spPr>
        <p:txBody>
          <a:bodyPr wrap="none" lIns="0" tIns="0" rIns="0" bIns="0" rtlCol="0" anchor="t"/>
          <a:lstStyle/>
          <a:p>
            <a:pPr defTabSz="609630">
              <a:lnSpc>
                <a:spcPts val="1625"/>
              </a:lnSpc>
            </a:pPr>
            <a:r>
              <a:rPr lang="en-US" sz="1125" dirty="0">
                <a:solidFill>
                  <a:srgbClr val="00002E"/>
                </a:solidFill>
                <a:latin typeface="PT Sans" pitchFamily="34" charset="0"/>
                <a:ea typeface="PT Sans" pitchFamily="34" charset="-122"/>
                <a:cs typeface="PT Sans" pitchFamily="34" charset="-120"/>
              </a:rPr>
              <a:t>Lista pluripersonal</a:t>
            </a:r>
            <a:endParaRPr lang="en-US" sz="1125" dirty="0">
              <a:solidFill>
                <a:prstClr val="black"/>
              </a:solidFill>
              <a:latin typeface="Calibri"/>
            </a:endParaRPr>
          </a:p>
        </p:txBody>
      </p:sp>
      <p:sp>
        <p:nvSpPr>
          <p:cNvPr id="31" name="Text 29"/>
          <p:cNvSpPr/>
          <p:nvPr/>
        </p:nvSpPr>
        <p:spPr>
          <a:xfrm>
            <a:off x="5709246" y="3753843"/>
            <a:ext cx="1308001" cy="210543"/>
          </a:xfrm>
          <a:prstGeom prst="rect">
            <a:avLst/>
          </a:prstGeom>
          <a:noFill/>
          <a:ln/>
        </p:spPr>
        <p:txBody>
          <a:bodyPr wrap="none" lIns="0" tIns="0" rIns="0" bIns="0" rtlCol="0" anchor="t"/>
          <a:lstStyle/>
          <a:p>
            <a:pPr defTabSz="609630">
              <a:lnSpc>
                <a:spcPts val="1625"/>
              </a:lnSpc>
            </a:pPr>
            <a:r>
              <a:rPr lang="en-US" sz="1125" dirty="0">
                <a:solidFill>
                  <a:srgbClr val="00002E"/>
                </a:solidFill>
                <a:latin typeface="PT Sans" pitchFamily="34" charset="0"/>
                <a:ea typeface="PT Sans" pitchFamily="34" charset="-122"/>
                <a:cs typeface="PT Sans" pitchFamily="34" charset="-120"/>
              </a:rPr>
              <a:t>Sí</a:t>
            </a:r>
            <a:endParaRPr lang="en-US" sz="1125" dirty="0">
              <a:solidFill>
                <a:prstClr val="black"/>
              </a:solidFill>
              <a:latin typeface="Calibri"/>
            </a:endParaRPr>
          </a:p>
        </p:txBody>
      </p:sp>
      <p:sp>
        <p:nvSpPr>
          <p:cNvPr id="32" name="Text 30"/>
          <p:cNvSpPr/>
          <p:nvPr/>
        </p:nvSpPr>
        <p:spPr>
          <a:xfrm>
            <a:off x="7311728" y="3753843"/>
            <a:ext cx="1308001" cy="210543"/>
          </a:xfrm>
          <a:prstGeom prst="rect">
            <a:avLst/>
          </a:prstGeom>
          <a:noFill/>
          <a:ln/>
        </p:spPr>
        <p:txBody>
          <a:bodyPr wrap="none" lIns="0" tIns="0" rIns="0" bIns="0" rtlCol="0" anchor="t"/>
          <a:lstStyle/>
          <a:p>
            <a:pPr defTabSz="609630">
              <a:lnSpc>
                <a:spcPts val="1625"/>
              </a:lnSpc>
            </a:pPr>
            <a:r>
              <a:rPr lang="en-US" sz="1125" dirty="0">
                <a:solidFill>
                  <a:srgbClr val="00002E"/>
                </a:solidFill>
                <a:latin typeface="PT Sans" pitchFamily="34" charset="0"/>
                <a:ea typeface="PT Sans" pitchFamily="34" charset="-122"/>
                <a:cs typeface="PT Sans" pitchFamily="34" charset="-120"/>
              </a:rPr>
              <a:t>Una vez</a:t>
            </a:r>
            <a:endParaRPr lang="en-US" sz="1125" dirty="0">
              <a:solidFill>
                <a:prstClr val="black"/>
              </a:solidFill>
              <a:latin typeface="Calibri"/>
            </a:endParaRPr>
          </a:p>
        </p:txBody>
      </p:sp>
      <p:sp>
        <p:nvSpPr>
          <p:cNvPr id="33" name="Text 31"/>
          <p:cNvSpPr/>
          <p:nvPr/>
        </p:nvSpPr>
        <p:spPr>
          <a:xfrm>
            <a:off x="8914210" y="3753843"/>
            <a:ext cx="2379563" cy="421084"/>
          </a:xfrm>
          <a:prstGeom prst="rect">
            <a:avLst/>
          </a:prstGeom>
          <a:noFill/>
          <a:ln/>
        </p:spPr>
        <p:txBody>
          <a:bodyPr wrap="square" lIns="0" tIns="0" rIns="0" bIns="0" rtlCol="0" anchor="t"/>
          <a:lstStyle/>
          <a:p>
            <a:pPr defTabSz="609630">
              <a:lnSpc>
                <a:spcPts val="1625"/>
              </a:lnSpc>
            </a:pPr>
            <a:r>
              <a:rPr lang="en-US" sz="1125" dirty="0">
                <a:solidFill>
                  <a:srgbClr val="00002E"/>
                </a:solidFill>
                <a:latin typeface="PT Sans" pitchFamily="34" charset="0"/>
                <a:ea typeface="PT Sans" pitchFamily="34" charset="-122"/>
                <a:cs typeface="PT Sans" pitchFamily="34" charset="-120"/>
              </a:rPr>
              <a:t>Licencia sin remuneración durante campaña</a:t>
            </a:r>
            <a:endParaRPr lang="en-US" sz="1125" dirty="0">
              <a:solidFill>
                <a:prstClr val="black"/>
              </a:solidFill>
              <a:latin typeface="Calibri"/>
            </a:endParaRPr>
          </a:p>
        </p:txBody>
      </p:sp>
      <p:sp>
        <p:nvSpPr>
          <p:cNvPr id="40" name="Text 38"/>
          <p:cNvSpPr/>
          <p:nvPr/>
        </p:nvSpPr>
        <p:spPr>
          <a:xfrm>
            <a:off x="730687" y="4508353"/>
            <a:ext cx="10696476" cy="421084"/>
          </a:xfrm>
          <a:prstGeom prst="rect">
            <a:avLst/>
          </a:prstGeom>
          <a:noFill/>
          <a:ln/>
        </p:spPr>
        <p:txBody>
          <a:bodyPr wrap="square" lIns="0" tIns="0" rIns="0" bIns="0" rtlCol="0" anchor="t"/>
          <a:lstStyle/>
          <a:p>
            <a:pPr defTabSz="609630">
              <a:lnSpc>
                <a:spcPts val="1625"/>
              </a:lnSpc>
            </a:pPr>
            <a:r>
              <a:rPr lang="en-US" sz="1600" dirty="0">
                <a:solidFill>
                  <a:srgbClr val="00002E"/>
                </a:solidFill>
                <a:latin typeface="PT Sans" pitchFamily="34" charset="0"/>
                <a:ea typeface="PT Sans" pitchFamily="34" charset="-122"/>
                <a:cs typeface="PT Sans" pitchFamily="34" charset="-120"/>
              </a:rPr>
              <a:t>El periodo de ejercicio de funciones para todas las autoridades de los GAD (Gobiernos Autónomos Descentralizados) es de </a:t>
            </a:r>
            <a:r>
              <a:rPr lang="en-US" sz="1600" b="1" dirty="0">
                <a:solidFill>
                  <a:srgbClr val="00002E"/>
                </a:solidFill>
                <a:latin typeface="PT Sans" pitchFamily="34" charset="0"/>
                <a:ea typeface="PT Sans" pitchFamily="34" charset="-122"/>
                <a:cs typeface="PT Sans" pitchFamily="34" charset="-120"/>
              </a:rPr>
              <a:t>cuatro años</a:t>
            </a:r>
            <a:r>
              <a:rPr lang="en-US" sz="1600" dirty="0">
                <a:solidFill>
                  <a:srgbClr val="00002E"/>
                </a:solidFill>
                <a:latin typeface="PT Sans" pitchFamily="34" charset="0"/>
                <a:ea typeface="PT Sans" pitchFamily="34" charset="-122"/>
                <a:cs typeface="PT Sans" pitchFamily="34" charset="-120"/>
              </a:rPr>
              <a:t>. Esta duración permite implementar políticas públicas a mediano plazo y evaluar resultados concretos.</a:t>
            </a:r>
            <a:endParaRPr lang="en-US" sz="1600" dirty="0">
              <a:solidFill>
                <a:prstClr val="black"/>
              </a:solidFill>
              <a:latin typeface="Calibri"/>
            </a:endParaRPr>
          </a:p>
        </p:txBody>
      </p:sp>
      <p:sp>
        <p:nvSpPr>
          <p:cNvPr id="41" name="Text 39"/>
          <p:cNvSpPr/>
          <p:nvPr/>
        </p:nvSpPr>
        <p:spPr>
          <a:xfrm>
            <a:off x="730687" y="5136863"/>
            <a:ext cx="10696476" cy="631627"/>
          </a:xfrm>
          <a:prstGeom prst="rect">
            <a:avLst/>
          </a:prstGeom>
          <a:noFill/>
          <a:ln/>
        </p:spPr>
        <p:txBody>
          <a:bodyPr wrap="square" lIns="0" tIns="0" rIns="0" bIns="0" rtlCol="0" anchor="t"/>
          <a:lstStyle/>
          <a:p>
            <a:pPr defTabSz="609630">
              <a:lnSpc>
                <a:spcPts val="1625"/>
              </a:lnSpc>
            </a:pPr>
            <a:r>
              <a:rPr lang="en-US" sz="1600" b="1" dirty="0">
                <a:solidFill>
                  <a:srgbClr val="00002E"/>
                </a:solidFill>
                <a:latin typeface="PT Sans" pitchFamily="34" charset="0"/>
                <a:ea typeface="PT Sans" pitchFamily="34" charset="-122"/>
                <a:cs typeface="PT Sans" pitchFamily="34" charset="-120"/>
              </a:rPr>
              <a:t>Particularidad de las Juntas Parroquiales:</a:t>
            </a:r>
            <a:r>
              <a:rPr lang="en-US" sz="1600" dirty="0">
                <a:solidFill>
                  <a:srgbClr val="00002E"/>
                </a:solidFill>
                <a:latin typeface="PT Sans" pitchFamily="34" charset="0"/>
                <a:ea typeface="PT Sans" pitchFamily="34" charset="-122"/>
                <a:cs typeface="PT Sans" pitchFamily="34" charset="-120"/>
              </a:rPr>
              <a:t> De acuerdo con el COOTAD (Código Orgánico de Organización Territorial, Autonomía y Descentralización), las juntas parroquiales rurales están integradas por 5 vocales (o 7 en parroquias con mayor población). El vocal más votado se convierte en presidente de la junta parroquial. Por esta razón, la reelección se aplica al cargo de vocal, no directamente al de presidente.</a:t>
            </a:r>
            <a:endParaRPr lang="en-US" sz="1600" dirty="0">
              <a:solidFill>
                <a:prstClr val="black"/>
              </a:solidFill>
              <a:latin typeface="Calibri"/>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4A87FF53-D6DC-5F03-1A76-2ACF7DF144F5}"/>
              </a:ext>
            </a:extLst>
          </p:cNvPr>
          <p:cNvPicPr>
            <a:picLocks noChangeAspect="1"/>
          </p:cNvPicPr>
          <p:nvPr/>
        </p:nvPicPr>
        <p:blipFill>
          <a:blip r:embed="rId2"/>
          <a:stretch>
            <a:fillRect/>
          </a:stretch>
        </p:blipFill>
        <p:spPr>
          <a:xfrm>
            <a:off x="15753" y="33139"/>
            <a:ext cx="12192000" cy="7086601"/>
          </a:xfrm>
          <a:prstGeom prst="rect">
            <a:avLst/>
          </a:prstGeom>
        </p:spPr>
      </p:pic>
      <p:sp>
        <p:nvSpPr>
          <p:cNvPr id="3" name="Text 0"/>
          <p:cNvSpPr/>
          <p:nvPr/>
        </p:nvSpPr>
        <p:spPr>
          <a:xfrm>
            <a:off x="1473201" y="1092201"/>
            <a:ext cx="8940799" cy="437487"/>
          </a:xfrm>
          <a:prstGeom prst="rect">
            <a:avLst/>
          </a:prstGeom>
          <a:noFill/>
          <a:ln/>
        </p:spPr>
        <p:txBody>
          <a:bodyPr wrap="none" lIns="0" tIns="0" rIns="0" bIns="0" rtlCol="0" anchor="t"/>
          <a:lstStyle/>
          <a:p>
            <a:pPr algn="ctr" defTabSz="609630">
              <a:lnSpc>
                <a:spcPts val="2209"/>
              </a:lnSpc>
            </a:pPr>
            <a:r>
              <a:rPr lang="en-US" sz="2933" dirty="0" err="1">
                <a:solidFill>
                  <a:srgbClr val="00002E"/>
                </a:solidFill>
                <a:latin typeface="Nunito Semi Bold" pitchFamily="34" charset="0"/>
                <a:ea typeface="Nunito Semi Bold" pitchFamily="34" charset="-122"/>
                <a:cs typeface="Nunito Semi Bold" pitchFamily="34" charset="-120"/>
              </a:rPr>
              <a:t>Inhabilidades</a:t>
            </a:r>
            <a:r>
              <a:rPr lang="en-US" sz="2933" dirty="0">
                <a:solidFill>
                  <a:srgbClr val="00002E"/>
                </a:solidFill>
                <a:latin typeface="Nunito Semi Bold" pitchFamily="34" charset="0"/>
                <a:ea typeface="Nunito Semi Bold" pitchFamily="34" charset="-122"/>
                <a:cs typeface="Nunito Semi Bold" pitchFamily="34" charset="-120"/>
              </a:rPr>
              <a:t> y Prohibiciones para Candidaturas</a:t>
            </a:r>
            <a:endParaRPr lang="en-US" sz="2933" dirty="0">
              <a:solidFill>
                <a:prstClr val="black"/>
              </a:solidFill>
              <a:latin typeface="Calibri"/>
            </a:endParaRPr>
          </a:p>
        </p:txBody>
      </p:sp>
      <p:sp>
        <p:nvSpPr>
          <p:cNvPr id="5" name="Shape 3"/>
          <p:cNvSpPr/>
          <p:nvPr/>
        </p:nvSpPr>
        <p:spPr>
          <a:xfrm>
            <a:off x="498615" y="1683347"/>
            <a:ext cx="5358492" cy="77654"/>
          </a:xfrm>
          <a:prstGeom prst="roundRect">
            <a:avLst>
              <a:gd name="adj" fmla="val 285014"/>
            </a:avLst>
          </a:prstGeom>
          <a:solidFill>
            <a:srgbClr val="2D4DF2"/>
          </a:solidFill>
          <a:ln/>
        </p:spPr>
        <p:txBody>
          <a:bodyPr/>
          <a:lstStyle/>
          <a:p>
            <a:pPr defTabSz="609630"/>
            <a:endParaRPr lang="es-EC" sz="2667">
              <a:solidFill>
                <a:prstClr val="black"/>
              </a:solidFill>
              <a:latin typeface="Calibri"/>
            </a:endParaRPr>
          </a:p>
        </p:txBody>
      </p:sp>
      <p:sp>
        <p:nvSpPr>
          <p:cNvPr id="8" name="Text 6"/>
          <p:cNvSpPr/>
          <p:nvPr/>
        </p:nvSpPr>
        <p:spPr>
          <a:xfrm>
            <a:off x="676383" y="1977286"/>
            <a:ext cx="5034338" cy="919618"/>
          </a:xfrm>
          <a:prstGeom prst="rect">
            <a:avLst/>
          </a:prstGeom>
          <a:noFill/>
          <a:ln/>
        </p:spPr>
        <p:txBody>
          <a:bodyPr wrap="none" lIns="0" tIns="0" rIns="0" bIns="0" rtlCol="0" anchor="t"/>
          <a:lstStyle/>
          <a:p>
            <a:pPr defTabSz="609630">
              <a:lnSpc>
                <a:spcPts val="1083"/>
              </a:lnSpc>
            </a:pPr>
            <a:r>
              <a:rPr lang="en-US" sz="1600" dirty="0">
                <a:solidFill>
                  <a:srgbClr val="00002E"/>
                </a:solidFill>
                <a:latin typeface="Nunito Semi Bold" pitchFamily="34" charset="0"/>
                <a:ea typeface="Nunito Semi Bold" pitchFamily="34" charset="-122"/>
                <a:cs typeface="Nunito Semi Bold" pitchFamily="34" charset="-120"/>
              </a:rPr>
              <a:t>Contratos con </a:t>
            </a:r>
            <a:r>
              <a:rPr lang="en-US" sz="1600" dirty="0" err="1">
                <a:solidFill>
                  <a:srgbClr val="00002E"/>
                </a:solidFill>
                <a:latin typeface="Nunito Semi Bold" pitchFamily="34" charset="0"/>
                <a:ea typeface="Nunito Semi Bold" pitchFamily="34" charset="-122"/>
                <a:cs typeface="Nunito Semi Bold" pitchFamily="34" charset="-120"/>
              </a:rPr>
              <a:t>el</a:t>
            </a:r>
            <a:r>
              <a:rPr lang="en-US" sz="1600" dirty="0">
                <a:solidFill>
                  <a:srgbClr val="00002E"/>
                </a:solidFill>
                <a:latin typeface="Nunito Semi Bold" pitchFamily="34" charset="0"/>
                <a:ea typeface="Nunito Semi Bold" pitchFamily="34" charset="-122"/>
                <a:cs typeface="Nunito Semi Bold" pitchFamily="34" charset="-120"/>
              </a:rPr>
              <a:t> Estado</a:t>
            </a:r>
          </a:p>
          <a:p>
            <a:pPr defTabSz="609630">
              <a:lnSpc>
                <a:spcPts val="1083"/>
              </a:lnSpc>
            </a:pPr>
            <a:endParaRPr lang="en-US" sz="1600" dirty="0">
              <a:solidFill>
                <a:prstClr val="black"/>
              </a:solidFill>
              <a:latin typeface="Calibri"/>
            </a:endParaRPr>
          </a:p>
        </p:txBody>
      </p:sp>
      <p:sp>
        <p:nvSpPr>
          <p:cNvPr id="9" name="Text 7"/>
          <p:cNvSpPr/>
          <p:nvPr/>
        </p:nvSpPr>
        <p:spPr>
          <a:xfrm>
            <a:off x="608421" y="2265975"/>
            <a:ext cx="5029501" cy="1099291"/>
          </a:xfrm>
          <a:prstGeom prst="rect">
            <a:avLst/>
          </a:prstGeom>
          <a:noFill/>
          <a:ln/>
        </p:spPr>
        <p:txBody>
          <a:bodyPr wrap="square" lIns="0" tIns="0" rIns="0" bIns="0" rtlCol="0" anchor="t"/>
          <a:lstStyle/>
          <a:p>
            <a:pPr defTabSz="609630"/>
            <a:r>
              <a:rPr lang="en-US" sz="1333" dirty="0">
                <a:solidFill>
                  <a:srgbClr val="00002E"/>
                </a:solidFill>
                <a:latin typeface="PT Sans" pitchFamily="34" charset="0"/>
                <a:ea typeface="PT Sans" pitchFamily="34" charset="-122"/>
                <a:cs typeface="PT Sans" pitchFamily="34" charset="-120"/>
              </a:rPr>
              <a:t>Personas naturales o representantes de personas jurídicas con contratos para obra pública, servicio público o explotación de recursos naturales.</a:t>
            </a:r>
          </a:p>
          <a:p>
            <a:pPr defTabSz="609630"/>
            <a:endParaRPr lang="en-US" sz="1333" dirty="0">
              <a:solidFill>
                <a:srgbClr val="00002E"/>
              </a:solidFill>
              <a:latin typeface="PT Sans" pitchFamily="34" charset="0"/>
            </a:endParaRPr>
          </a:p>
          <a:p>
            <a:pPr defTabSz="609630"/>
            <a:endParaRPr lang="en-US" sz="1333" dirty="0">
              <a:solidFill>
                <a:srgbClr val="00002E"/>
              </a:solidFill>
              <a:latin typeface="PT Sans" pitchFamily="34" charset="0"/>
            </a:endParaRPr>
          </a:p>
          <a:p>
            <a:pPr defTabSz="609630"/>
            <a:endParaRPr lang="en-US" sz="1333" dirty="0">
              <a:solidFill>
                <a:srgbClr val="00002E"/>
              </a:solidFill>
              <a:latin typeface="PT Sans" pitchFamily="34" charset="0"/>
            </a:endParaRPr>
          </a:p>
          <a:p>
            <a:pPr defTabSz="609630"/>
            <a:endParaRPr lang="en-US" sz="1333" dirty="0">
              <a:solidFill>
                <a:srgbClr val="00002E"/>
              </a:solidFill>
              <a:latin typeface="PT Sans" pitchFamily="34" charset="0"/>
            </a:endParaRPr>
          </a:p>
          <a:p>
            <a:pPr defTabSz="609630"/>
            <a:endParaRPr lang="en-US" sz="1333" dirty="0">
              <a:solidFill>
                <a:prstClr val="black"/>
              </a:solidFill>
              <a:latin typeface="Calibri"/>
            </a:endParaRPr>
          </a:p>
        </p:txBody>
      </p:sp>
      <p:sp>
        <p:nvSpPr>
          <p:cNvPr id="11" name="Shape 9"/>
          <p:cNvSpPr/>
          <p:nvPr/>
        </p:nvSpPr>
        <p:spPr>
          <a:xfrm>
            <a:off x="6376308" y="1683348"/>
            <a:ext cx="5561692" cy="77653"/>
          </a:xfrm>
          <a:prstGeom prst="roundRect">
            <a:avLst>
              <a:gd name="adj" fmla="val 285014"/>
            </a:avLst>
          </a:prstGeom>
          <a:solidFill>
            <a:srgbClr val="018CE1"/>
          </a:solidFill>
          <a:ln/>
        </p:spPr>
        <p:txBody>
          <a:bodyPr/>
          <a:lstStyle/>
          <a:p>
            <a:pPr defTabSz="609630"/>
            <a:endParaRPr lang="es-EC" sz="2667">
              <a:solidFill>
                <a:prstClr val="black"/>
              </a:solidFill>
              <a:latin typeface="Calibri"/>
            </a:endParaRPr>
          </a:p>
        </p:txBody>
      </p:sp>
      <p:sp>
        <p:nvSpPr>
          <p:cNvPr id="14" name="Text 12"/>
          <p:cNvSpPr/>
          <p:nvPr/>
        </p:nvSpPr>
        <p:spPr>
          <a:xfrm>
            <a:off x="6554078" y="1977286"/>
            <a:ext cx="1985153" cy="651113"/>
          </a:xfrm>
          <a:prstGeom prst="rect">
            <a:avLst/>
          </a:prstGeom>
          <a:noFill/>
          <a:ln/>
        </p:spPr>
        <p:txBody>
          <a:bodyPr wrap="none" lIns="0" tIns="0" rIns="0" bIns="0" rtlCol="0" anchor="t"/>
          <a:lstStyle/>
          <a:p>
            <a:pPr defTabSz="609630">
              <a:lnSpc>
                <a:spcPts val="1083"/>
              </a:lnSpc>
            </a:pPr>
            <a:r>
              <a:rPr lang="en-US" sz="1600" dirty="0">
                <a:solidFill>
                  <a:srgbClr val="00002E"/>
                </a:solidFill>
                <a:latin typeface="Nunito Semi Bold" pitchFamily="34" charset="0"/>
                <a:ea typeface="Nunito Semi Bold" pitchFamily="34" charset="-122"/>
                <a:cs typeface="Nunito Semi Bold" pitchFamily="34" charset="-120"/>
              </a:rPr>
              <a:t>Sentencias condenatorias</a:t>
            </a:r>
            <a:endParaRPr lang="en-US" sz="1600" dirty="0">
              <a:solidFill>
                <a:prstClr val="black"/>
              </a:solidFill>
              <a:latin typeface="Calibri"/>
            </a:endParaRPr>
          </a:p>
        </p:txBody>
      </p:sp>
      <p:sp>
        <p:nvSpPr>
          <p:cNvPr id="15" name="Text 13"/>
          <p:cNvSpPr/>
          <p:nvPr/>
        </p:nvSpPr>
        <p:spPr>
          <a:xfrm>
            <a:off x="6554078" y="2178566"/>
            <a:ext cx="5029501" cy="1099291"/>
          </a:xfrm>
          <a:prstGeom prst="rect">
            <a:avLst/>
          </a:prstGeom>
          <a:noFill/>
          <a:ln/>
        </p:spPr>
        <p:txBody>
          <a:bodyPr wrap="square" lIns="0" tIns="0" rIns="0" bIns="0" rtlCol="0" anchor="t"/>
          <a:lstStyle/>
          <a:p>
            <a:pPr defTabSz="609630"/>
            <a:r>
              <a:rPr lang="en-US" sz="1333" dirty="0">
                <a:solidFill>
                  <a:srgbClr val="00002E"/>
                </a:solidFill>
                <a:latin typeface="PT Sans" pitchFamily="34" charset="0"/>
                <a:ea typeface="PT Sans" pitchFamily="34" charset="-122"/>
                <a:cs typeface="PT Sans" pitchFamily="34" charset="-120"/>
              </a:rPr>
              <a:t>Condenas ejecutoriadas por delitos sancionados con reclusión, cohecho, enriquecimiento ilícito o peculado.</a:t>
            </a:r>
            <a:endParaRPr lang="en-US" sz="1333" dirty="0">
              <a:solidFill>
                <a:prstClr val="black"/>
              </a:solidFill>
              <a:latin typeface="Calibri"/>
            </a:endParaRPr>
          </a:p>
        </p:txBody>
      </p:sp>
      <p:sp>
        <p:nvSpPr>
          <p:cNvPr id="17" name="Shape 15"/>
          <p:cNvSpPr/>
          <p:nvPr/>
        </p:nvSpPr>
        <p:spPr>
          <a:xfrm>
            <a:off x="462216" y="3113190"/>
            <a:ext cx="5467686" cy="77654"/>
          </a:xfrm>
          <a:prstGeom prst="roundRect">
            <a:avLst>
              <a:gd name="adj" fmla="val 285014"/>
            </a:avLst>
          </a:prstGeom>
          <a:solidFill>
            <a:srgbClr val="DA33BF"/>
          </a:solidFill>
          <a:ln/>
        </p:spPr>
        <p:txBody>
          <a:bodyPr/>
          <a:lstStyle/>
          <a:p>
            <a:pPr defTabSz="609630"/>
            <a:endParaRPr lang="es-EC" sz="2667">
              <a:solidFill>
                <a:prstClr val="black"/>
              </a:solidFill>
              <a:latin typeface="Calibri"/>
            </a:endParaRPr>
          </a:p>
        </p:txBody>
      </p:sp>
      <p:sp>
        <p:nvSpPr>
          <p:cNvPr id="20" name="Text 18"/>
          <p:cNvSpPr/>
          <p:nvPr/>
        </p:nvSpPr>
        <p:spPr>
          <a:xfrm>
            <a:off x="676383" y="3090694"/>
            <a:ext cx="2168417" cy="549137"/>
          </a:xfrm>
          <a:prstGeom prst="rect">
            <a:avLst/>
          </a:prstGeom>
          <a:noFill/>
          <a:ln/>
        </p:spPr>
        <p:txBody>
          <a:bodyPr wrap="none" lIns="0" tIns="0" rIns="0" bIns="0" rtlCol="0" anchor="t"/>
          <a:lstStyle/>
          <a:p>
            <a:pPr defTabSz="609630">
              <a:lnSpc>
                <a:spcPts val="1083"/>
              </a:lnSpc>
            </a:pPr>
            <a:endParaRPr lang="en-US" sz="1600" dirty="0">
              <a:solidFill>
                <a:srgbClr val="00002E"/>
              </a:solidFill>
              <a:latin typeface="Nunito Semi Bold" pitchFamily="34" charset="0"/>
              <a:ea typeface="Nunito Semi Bold" pitchFamily="34" charset="-122"/>
              <a:cs typeface="Nunito Semi Bold" pitchFamily="34" charset="-120"/>
            </a:endParaRPr>
          </a:p>
          <a:p>
            <a:pPr defTabSz="609630">
              <a:lnSpc>
                <a:spcPts val="1083"/>
              </a:lnSpc>
            </a:pPr>
            <a:endParaRPr lang="en-US" sz="1600" dirty="0">
              <a:solidFill>
                <a:srgbClr val="00002E"/>
              </a:solidFill>
              <a:latin typeface="Nunito Semi Bold" pitchFamily="34" charset="0"/>
              <a:ea typeface="Nunito Semi Bold" pitchFamily="34" charset="-122"/>
              <a:cs typeface="Nunito Semi Bold" pitchFamily="34" charset="-120"/>
            </a:endParaRPr>
          </a:p>
          <a:p>
            <a:pPr defTabSz="609630">
              <a:lnSpc>
                <a:spcPts val="1083"/>
              </a:lnSpc>
            </a:pPr>
            <a:r>
              <a:rPr lang="en-US" sz="1600" dirty="0">
                <a:solidFill>
                  <a:srgbClr val="00002E"/>
                </a:solidFill>
                <a:latin typeface="Nunito Semi Bold" pitchFamily="34" charset="0"/>
                <a:ea typeface="Nunito Semi Bold" pitchFamily="34" charset="-122"/>
                <a:cs typeface="Nunito Semi Bold" pitchFamily="34" charset="-120"/>
              </a:rPr>
              <a:t>Pensiones alimenticias</a:t>
            </a:r>
            <a:endParaRPr lang="en-US" sz="1600" dirty="0">
              <a:solidFill>
                <a:prstClr val="black"/>
              </a:solidFill>
              <a:latin typeface="Calibri"/>
            </a:endParaRPr>
          </a:p>
        </p:txBody>
      </p:sp>
      <p:sp>
        <p:nvSpPr>
          <p:cNvPr id="21" name="Text 19"/>
          <p:cNvSpPr/>
          <p:nvPr/>
        </p:nvSpPr>
        <p:spPr>
          <a:xfrm>
            <a:off x="502159" y="3841621"/>
            <a:ext cx="5029501" cy="549647"/>
          </a:xfrm>
          <a:prstGeom prst="rect">
            <a:avLst/>
          </a:prstGeom>
          <a:noFill/>
          <a:ln/>
        </p:spPr>
        <p:txBody>
          <a:bodyPr wrap="none" lIns="0" tIns="0" rIns="0" bIns="0" rtlCol="0" anchor="t"/>
          <a:lstStyle/>
          <a:p>
            <a:pPr defTabSz="609630">
              <a:lnSpc>
                <a:spcPts val="917"/>
              </a:lnSpc>
            </a:pPr>
            <a:r>
              <a:rPr lang="en-US" sz="1333" dirty="0">
                <a:solidFill>
                  <a:srgbClr val="00002E"/>
                </a:solidFill>
                <a:latin typeface="PT Sans" pitchFamily="34" charset="0"/>
                <a:ea typeface="PT Sans" pitchFamily="34" charset="-122"/>
                <a:cs typeface="PT Sans" pitchFamily="34" charset="-120"/>
              </a:rPr>
              <a:t>Adeudar pensiones alimenticias constituye una prohibición para postularse.</a:t>
            </a:r>
            <a:endParaRPr lang="en-US" sz="1333" dirty="0">
              <a:solidFill>
                <a:prstClr val="black"/>
              </a:solidFill>
              <a:latin typeface="Calibri"/>
            </a:endParaRPr>
          </a:p>
        </p:txBody>
      </p:sp>
      <p:sp>
        <p:nvSpPr>
          <p:cNvPr id="26" name="Text 24"/>
          <p:cNvSpPr/>
          <p:nvPr/>
        </p:nvSpPr>
        <p:spPr>
          <a:xfrm>
            <a:off x="6470717" y="3221764"/>
            <a:ext cx="1711493" cy="651113"/>
          </a:xfrm>
          <a:prstGeom prst="rect">
            <a:avLst/>
          </a:prstGeom>
          <a:noFill/>
          <a:ln/>
        </p:spPr>
        <p:txBody>
          <a:bodyPr wrap="none" lIns="0" tIns="0" rIns="0" bIns="0" rtlCol="0" anchor="t"/>
          <a:lstStyle/>
          <a:p>
            <a:pPr defTabSz="609630">
              <a:lnSpc>
                <a:spcPts val="1083"/>
              </a:lnSpc>
            </a:pPr>
            <a:r>
              <a:rPr lang="en-US" sz="1600" dirty="0">
                <a:solidFill>
                  <a:srgbClr val="00002E"/>
                </a:solidFill>
                <a:latin typeface="Nunito Semi Bold" pitchFamily="34" charset="0"/>
                <a:ea typeface="Nunito Semi Bold" pitchFamily="34" charset="-122"/>
                <a:cs typeface="Nunito Semi Bold" pitchFamily="34" charset="-120"/>
              </a:rPr>
              <a:t>Jueces y magistrados</a:t>
            </a:r>
            <a:endParaRPr lang="en-US" sz="1600" dirty="0">
              <a:solidFill>
                <a:prstClr val="black"/>
              </a:solidFill>
              <a:latin typeface="Calibri"/>
            </a:endParaRPr>
          </a:p>
        </p:txBody>
      </p:sp>
      <p:sp>
        <p:nvSpPr>
          <p:cNvPr id="27" name="Text 25"/>
          <p:cNvSpPr/>
          <p:nvPr/>
        </p:nvSpPr>
        <p:spPr>
          <a:xfrm>
            <a:off x="6518140" y="3547809"/>
            <a:ext cx="5029501" cy="549647"/>
          </a:xfrm>
          <a:prstGeom prst="rect">
            <a:avLst/>
          </a:prstGeom>
          <a:noFill/>
          <a:ln/>
        </p:spPr>
        <p:txBody>
          <a:bodyPr wrap="none" lIns="0" tIns="0" rIns="0" bIns="0" rtlCol="0" anchor="t"/>
          <a:lstStyle/>
          <a:p>
            <a:pPr defTabSz="609630">
              <a:lnSpc>
                <a:spcPts val="917"/>
              </a:lnSpc>
            </a:pPr>
            <a:r>
              <a:rPr lang="en-US" sz="1333" dirty="0">
                <a:solidFill>
                  <a:srgbClr val="00002E"/>
                </a:solidFill>
                <a:latin typeface="PT Sans" pitchFamily="34" charset="0"/>
                <a:ea typeface="PT Sans" pitchFamily="34" charset="-122"/>
                <a:cs typeface="PT Sans" pitchFamily="34" charset="-120"/>
              </a:rPr>
              <a:t>Funcionarios judiciales deben renunciar seis meses antes de la elección.</a:t>
            </a:r>
            <a:endParaRPr lang="en-US" sz="1333" dirty="0">
              <a:solidFill>
                <a:prstClr val="black"/>
              </a:solidFill>
              <a:latin typeface="Calibri"/>
            </a:endParaRPr>
          </a:p>
        </p:txBody>
      </p:sp>
      <p:sp>
        <p:nvSpPr>
          <p:cNvPr id="6" name="Shape 27">
            <a:extLst>
              <a:ext uri="{FF2B5EF4-FFF2-40B4-BE49-F238E27FC236}">
                <a16:creationId xmlns:a16="http://schemas.microsoft.com/office/drawing/2014/main" id="{346E8DB4-6524-FD40-3578-87DEB28C34B5}"/>
              </a:ext>
            </a:extLst>
          </p:cNvPr>
          <p:cNvSpPr/>
          <p:nvPr/>
        </p:nvSpPr>
        <p:spPr>
          <a:xfrm>
            <a:off x="6385336" y="2938396"/>
            <a:ext cx="5790911" cy="58788"/>
          </a:xfrm>
          <a:prstGeom prst="roundRect">
            <a:avLst>
              <a:gd name="adj" fmla="val 285014"/>
            </a:avLst>
          </a:prstGeom>
          <a:solidFill>
            <a:srgbClr val="018CE1"/>
          </a:solidFill>
          <a:ln/>
        </p:spPr>
        <p:txBody>
          <a:bodyPr/>
          <a:lstStyle/>
          <a:p>
            <a:pPr defTabSz="609630"/>
            <a:endParaRPr lang="es-EC" sz="2667" dirty="0">
              <a:solidFill>
                <a:prstClr val="black"/>
              </a:solidFill>
              <a:latin typeface="Calibri"/>
            </a:endParaRPr>
          </a:p>
        </p:txBody>
      </p:sp>
    </p:spTree>
    <p:extLst>
      <p:ext uri="{BB962C8B-B14F-4D97-AF65-F5344CB8AC3E}">
        <p14:creationId xmlns:p14="http://schemas.microsoft.com/office/powerpoint/2010/main" val="124616571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 name="Imagen 54">
            <a:extLst>
              <a:ext uri="{FF2B5EF4-FFF2-40B4-BE49-F238E27FC236}">
                <a16:creationId xmlns:a16="http://schemas.microsoft.com/office/drawing/2014/main" id="{11228E0E-ADE9-E128-F191-C1334CF15944}"/>
              </a:ext>
            </a:extLst>
          </p:cNvPr>
          <p:cNvPicPr>
            <a:picLocks noChangeAspect="1"/>
          </p:cNvPicPr>
          <p:nvPr/>
        </p:nvPicPr>
        <p:blipFill>
          <a:blip r:embed="rId3"/>
          <a:stretch>
            <a:fillRect/>
          </a:stretch>
        </p:blipFill>
        <p:spPr>
          <a:xfrm>
            <a:off x="15753" y="33139"/>
            <a:ext cx="12192000" cy="7086601"/>
          </a:xfrm>
          <a:prstGeom prst="rect">
            <a:avLst/>
          </a:prstGeom>
        </p:spPr>
      </p:pic>
      <p:sp>
        <p:nvSpPr>
          <p:cNvPr id="7" name="Text 5"/>
          <p:cNvSpPr/>
          <p:nvPr/>
        </p:nvSpPr>
        <p:spPr>
          <a:xfrm>
            <a:off x="4233664" y="1772047"/>
            <a:ext cx="115789" cy="144760"/>
          </a:xfrm>
          <a:prstGeom prst="rect">
            <a:avLst/>
          </a:prstGeom>
          <a:noFill/>
          <a:ln/>
        </p:spPr>
        <p:txBody>
          <a:bodyPr wrap="none" lIns="0" tIns="0" rIns="0" bIns="0" rtlCol="0" anchor="t"/>
          <a:lstStyle/>
          <a:p>
            <a:pPr defTabSz="609630">
              <a:lnSpc>
                <a:spcPts val="1125"/>
              </a:lnSpc>
            </a:pPr>
            <a:r>
              <a:rPr lang="en-US" sz="875" dirty="0">
                <a:solidFill>
                  <a:srgbClr val="FFFFFF"/>
                </a:solidFill>
                <a:latin typeface="Nunito Semi Bold" pitchFamily="34" charset="0"/>
                <a:ea typeface="Nunito Semi Bold" pitchFamily="34" charset="-122"/>
                <a:cs typeface="Nunito Semi Bold" pitchFamily="34" charset="-120"/>
              </a:rPr>
              <a:t>1</a:t>
            </a:r>
            <a:endParaRPr lang="en-US" sz="875" dirty="0">
              <a:solidFill>
                <a:prstClr val="black"/>
              </a:solidFill>
              <a:latin typeface="Calibri"/>
            </a:endParaRPr>
          </a:p>
        </p:txBody>
      </p:sp>
      <p:sp>
        <p:nvSpPr>
          <p:cNvPr id="13" name="Text 11"/>
          <p:cNvSpPr/>
          <p:nvPr/>
        </p:nvSpPr>
        <p:spPr>
          <a:xfrm>
            <a:off x="7842250" y="1772047"/>
            <a:ext cx="115789" cy="144760"/>
          </a:xfrm>
          <a:prstGeom prst="rect">
            <a:avLst/>
          </a:prstGeom>
          <a:noFill/>
          <a:ln/>
        </p:spPr>
        <p:txBody>
          <a:bodyPr wrap="none" lIns="0" tIns="0" rIns="0" bIns="0" rtlCol="0" anchor="t"/>
          <a:lstStyle/>
          <a:p>
            <a:pPr defTabSz="609630">
              <a:lnSpc>
                <a:spcPts val="1125"/>
              </a:lnSpc>
            </a:pPr>
            <a:r>
              <a:rPr lang="en-US" sz="875" dirty="0">
                <a:solidFill>
                  <a:srgbClr val="FFFFFF"/>
                </a:solidFill>
                <a:latin typeface="Nunito Semi Bold" pitchFamily="34" charset="0"/>
                <a:ea typeface="Nunito Semi Bold" pitchFamily="34" charset="-122"/>
                <a:cs typeface="Nunito Semi Bold" pitchFamily="34" charset="-120"/>
              </a:rPr>
              <a:t>2</a:t>
            </a:r>
            <a:endParaRPr lang="en-US" sz="875" dirty="0">
              <a:solidFill>
                <a:prstClr val="black"/>
              </a:solidFill>
              <a:latin typeface="Calibri"/>
            </a:endParaRPr>
          </a:p>
        </p:txBody>
      </p:sp>
      <p:sp>
        <p:nvSpPr>
          <p:cNvPr id="19" name="Text 17"/>
          <p:cNvSpPr/>
          <p:nvPr/>
        </p:nvSpPr>
        <p:spPr>
          <a:xfrm>
            <a:off x="4233664" y="2734171"/>
            <a:ext cx="115789" cy="144760"/>
          </a:xfrm>
          <a:prstGeom prst="rect">
            <a:avLst/>
          </a:prstGeom>
          <a:noFill/>
          <a:ln/>
        </p:spPr>
        <p:txBody>
          <a:bodyPr wrap="none" lIns="0" tIns="0" rIns="0" bIns="0" rtlCol="0" anchor="t"/>
          <a:lstStyle/>
          <a:p>
            <a:pPr defTabSz="609630">
              <a:lnSpc>
                <a:spcPts val="1125"/>
              </a:lnSpc>
            </a:pPr>
            <a:r>
              <a:rPr lang="en-US" sz="875" dirty="0">
                <a:solidFill>
                  <a:srgbClr val="FFFFFF"/>
                </a:solidFill>
                <a:latin typeface="Nunito Semi Bold" pitchFamily="34" charset="0"/>
                <a:ea typeface="Nunito Semi Bold" pitchFamily="34" charset="-122"/>
                <a:cs typeface="Nunito Semi Bold" pitchFamily="34" charset="-120"/>
              </a:rPr>
              <a:t>3</a:t>
            </a:r>
            <a:endParaRPr lang="en-US" sz="875" dirty="0">
              <a:solidFill>
                <a:prstClr val="black"/>
              </a:solidFill>
              <a:latin typeface="Calibri"/>
            </a:endParaRPr>
          </a:p>
        </p:txBody>
      </p:sp>
      <p:sp>
        <p:nvSpPr>
          <p:cNvPr id="25" name="Text 23"/>
          <p:cNvSpPr/>
          <p:nvPr/>
        </p:nvSpPr>
        <p:spPr>
          <a:xfrm>
            <a:off x="7842250" y="2734171"/>
            <a:ext cx="115789" cy="144760"/>
          </a:xfrm>
          <a:prstGeom prst="rect">
            <a:avLst/>
          </a:prstGeom>
          <a:noFill/>
          <a:ln/>
        </p:spPr>
        <p:txBody>
          <a:bodyPr wrap="none" lIns="0" tIns="0" rIns="0" bIns="0" rtlCol="0" anchor="t"/>
          <a:lstStyle/>
          <a:p>
            <a:pPr defTabSz="609630">
              <a:lnSpc>
                <a:spcPts val="1125"/>
              </a:lnSpc>
            </a:pPr>
            <a:r>
              <a:rPr lang="en-US" sz="875" dirty="0">
                <a:solidFill>
                  <a:srgbClr val="FFFFFF"/>
                </a:solidFill>
                <a:latin typeface="Nunito Semi Bold" pitchFamily="34" charset="0"/>
                <a:ea typeface="Nunito Semi Bold" pitchFamily="34" charset="-122"/>
                <a:cs typeface="Nunito Semi Bold" pitchFamily="34" charset="-120"/>
              </a:rPr>
              <a:t>4</a:t>
            </a:r>
            <a:endParaRPr lang="en-US" sz="875" dirty="0">
              <a:solidFill>
                <a:prstClr val="black"/>
              </a:solidFill>
              <a:latin typeface="Calibri"/>
            </a:endParaRPr>
          </a:p>
        </p:txBody>
      </p:sp>
      <p:sp>
        <p:nvSpPr>
          <p:cNvPr id="31" name="Text 29"/>
          <p:cNvSpPr/>
          <p:nvPr/>
        </p:nvSpPr>
        <p:spPr>
          <a:xfrm>
            <a:off x="4233664" y="3576439"/>
            <a:ext cx="115789" cy="144760"/>
          </a:xfrm>
          <a:prstGeom prst="rect">
            <a:avLst/>
          </a:prstGeom>
          <a:noFill/>
          <a:ln/>
        </p:spPr>
        <p:txBody>
          <a:bodyPr wrap="none" lIns="0" tIns="0" rIns="0" bIns="0" rtlCol="0" anchor="t"/>
          <a:lstStyle/>
          <a:p>
            <a:pPr defTabSz="609630">
              <a:lnSpc>
                <a:spcPts val="1125"/>
              </a:lnSpc>
            </a:pPr>
            <a:r>
              <a:rPr lang="en-US" sz="875" dirty="0">
                <a:solidFill>
                  <a:srgbClr val="FFFFFF"/>
                </a:solidFill>
                <a:latin typeface="Nunito Semi Bold" pitchFamily="34" charset="0"/>
                <a:ea typeface="Nunito Semi Bold" pitchFamily="34" charset="-122"/>
                <a:cs typeface="Nunito Semi Bold" pitchFamily="34" charset="-120"/>
              </a:rPr>
              <a:t>5</a:t>
            </a:r>
            <a:endParaRPr lang="en-US" sz="875" dirty="0">
              <a:solidFill>
                <a:prstClr val="black"/>
              </a:solidFill>
              <a:latin typeface="Calibri"/>
            </a:endParaRPr>
          </a:p>
        </p:txBody>
      </p:sp>
      <p:sp>
        <p:nvSpPr>
          <p:cNvPr id="37" name="Text 35"/>
          <p:cNvSpPr/>
          <p:nvPr/>
        </p:nvSpPr>
        <p:spPr>
          <a:xfrm>
            <a:off x="7842250" y="3576439"/>
            <a:ext cx="115789" cy="144760"/>
          </a:xfrm>
          <a:prstGeom prst="rect">
            <a:avLst/>
          </a:prstGeom>
          <a:noFill/>
          <a:ln/>
        </p:spPr>
        <p:txBody>
          <a:bodyPr wrap="none" lIns="0" tIns="0" rIns="0" bIns="0" rtlCol="0" anchor="t"/>
          <a:lstStyle/>
          <a:p>
            <a:pPr defTabSz="609630">
              <a:lnSpc>
                <a:spcPts val="1125"/>
              </a:lnSpc>
            </a:pPr>
            <a:r>
              <a:rPr lang="en-US" sz="875" dirty="0">
                <a:solidFill>
                  <a:srgbClr val="FFFFFF"/>
                </a:solidFill>
                <a:latin typeface="Nunito Semi Bold" pitchFamily="34" charset="0"/>
                <a:ea typeface="Nunito Semi Bold" pitchFamily="34" charset="-122"/>
                <a:cs typeface="Nunito Semi Bold" pitchFamily="34" charset="-120"/>
              </a:rPr>
              <a:t>6</a:t>
            </a:r>
            <a:endParaRPr lang="en-US" sz="875" dirty="0">
              <a:solidFill>
                <a:prstClr val="black"/>
              </a:solidFill>
              <a:latin typeface="Calibri"/>
            </a:endParaRPr>
          </a:p>
        </p:txBody>
      </p:sp>
      <p:sp>
        <p:nvSpPr>
          <p:cNvPr id="43" name="Text 41"/>
          <p:cNvSpPr/>
          <p:nvPr/>
        </p:nvSpPr>
        <p:spPr>
          <a:xfrm>
            <a:off x="4233664" y="4538563"/>
            <a:ext cx="115789" cy="144760"/>
          </a:xfrm>
          <a:prstGeom prst="rect">
            <a:avLst/>
          </a:prstGeom>
          <a:noFill/>
          <a:ln/>
        </p:spPr>
        <p:txBody>
          <a:bodyPr wrap="none" lIns="0" tIns="0" rIns="0" bIns="0" rtlCol="0" anchor="t"/>
          <a:lstStyle/>
          <a:p>
            <a:pPr defTabSz="609630">
              <a:lnSpc>
                <a:spcPts val="1125"/>
              </a:lnSpc>
            </a:pPr>
            <a:r>
              <a:rPr lang="en-US" sz="875" dirty="0">
                <a:solidFill>
                  <a:srgbClr val="FFFFFF"/>
                </a:solidFill>
                <a:latin typeface="Nunito Semi Bold" pitchFamily="34" charset="0"/>
                <a:ea typeface="Nunito Semi Bold" pitchFamily="34" charset="-122"/>
                <a:cs typeface="Nunito Semi Bold" pitchFamily="34" charset="-120"/>
              </a:rPr>
              <a:t>7</a:t>
            </a:r>
            <a:endParaRPr lang="en-US" sz="875" dirty="0">
              <a:solidFill>
                <a:prstClr val="black"/>
              </a:solidFill>
              <a:latin typeface="Calibri"/>
            </a:endParaRPr>
          </a:p>
        </p:txBody>
      </p:sp>
      <p:sp>
        <p:nvSpPr>
          <p:cNvPr id="49" name="Text 47"/>
          <p:cNvSpPr/>
          <p:nvPr/>
        </p:nvSpPr>
        <p:spPr>
          <a:xfrm>
            <a:off x="7842250" y="4538563"/>
            <a:ext cx="115789" cy="144760"/>
          </a:xfrm>
          <a:prstGeom prst="rect">
            <a:avLst/>
          </a:prstGeom>
          <a:noFill/>
          <a:ln/>
        </p:spPr>
        <p:txBody>
          <a:bodyPr wrap="none" lIns="0" tIns="0" rIns="0" bIns="0" rtlCol="0" anchor="t"/>
          <a:lstStyle/>
          <a:p>
            <a:pPr defTabSz="609630">
              <a:lnSpc>
                <a:spcPts val="1125"/>
              </a:lnSpc>
            </a:pPr>
            <a:r>
              <a:rPr lang="en-US" sz="875" dirty="0">
                <a:solidFill>
                  <a:srgbClr val="FFFFFF"/>
                </a:solidFill>
                <a:latin typeface="Nunito Semi Bold" pitchFamily="34" charset="0"/>
                <a:ea typeface="Nunito Semi Bold" pitchFamily="34" charset="-122"/>
                <a:cs typeface="Nunito Semi Bold" pitchFamily="34" charset="-120"/>
              </a:rPr>
              <a:t>8</a:t>
            </a:r>
            <a:endParaRPr lang="en-US" sz="875" dirty="0">
              <a:solidFill>
                <a:prstClr val="black"/>
              </a:solidFill>
              <a:latin typeface="Calibri"/>
            </a:endParaRPr>
          </a:p>
        </p:txBody>
      </p:sp>
      <p:pic>
        <p:nvPicPr>
          <p:cNvPr id="53" name="Image 0" descr="preencoded.png"/>
          <p:cNvPicPr>
            <a:picLocks noChangeAspect="1"/>
          </p:cNvPicPr>
          <p:nvPr/>
        </p:nvPicPr>
        <p:blipFill>
          <a:blip r:embed="rId4"/>
          <a:stretch>
            <a:fillRect/>
          </a:stretch>
        </p:blipFill>
        <p:spPr>
          <a:xfrm>
            <a:off x="2610446" y="5560120"/>
            <a:ext cx="120650" cy="96441"/>
          </a:xfrm>
          <a:prstGeom prst="rect">
            <a:avLst/>
          </a:prstGeom>
        </p:spPr>
      </p:pic>
      <p:grpSp>
        <p:nvGrpSpPr>
          <p:cNvPr id="58" name="Grupo 57">
            <a:extLst>
              <a:ext uri="{FF2B5EF4-FFF2-40B4-BE49-F238E27FC236}">
                <a16:creationId xmlns:a16="http://schemas.microsoft.com/office/drawing/2014/main" id="{D8593713-792B-729E-E452-A27D89291867}"/>
              </a:ext>
            </a:extLst>
          </p:cNvPr>
          <p:cNvGrpSpPr/>
          <p:nvPr/>
        </p:nvGrpSpPr>
        <p:grpSpPr>
          <a:xfrm>
            <a:off x="277451" y="1750536"/>
            <a:ext cx="11668604" cy="3139046"/>
            <a:chOff x="3771008" y="5454254"/>
            <a:chExt cx="10745838" cy="4068794"/>
          </a:xfrm>
        </p:grpSpPr>
        <p:sp>
          <p:nvSpPr>
            <p:cNvPr id="29" name="Shape 27"/>
            <p:cNvSpPr/>
            <p:nvPr/>
          </p:nvSpPr>
          <p:spPr>
            <a:xfrm>
              <a:off x="3771008" y="5454254"/>
              <a:ext cx="5332959" cy="76200"/>
            </a:xfrm>
            <a:prstGeom prst="roundRect">
              <a:avLst>
                <a:gd name="adj" fmla="val 285014"/>
              </a:avLst>
            </a:prstGeom>
            <a:solidFill>
              <a:srgbClr val="018CE1"/>
            </a:solidFill>
            <a:ln/>
          </p:spPr>
          <p:txBody>
            <a:bodyPr/>
            <a:lstStyle/>
            <a:p>
              <a:pPr defTabSz="609630"/>
              <a:endParaRPr lang="es-EC" sz="2667" dirty="0">
                <a:solidFill>
                  <a:prstClr val="black"/>
                </a:solidFill>
                <a:latin typeface="Calibri"/>
              </a:endParaRPr>
            </a:p>
          </p:txBody>
        </p:sp>
        <p:sp>
          <p:nvSpPr>
            <p:cNvPr id="32" name="Text 30"/>
            <p:cNvSpPr/>
            <p:nvPr/>
          </p:nvSpPr>
          <p:spPr>
            <a:xfrm>
              <a:off x="3934718" y="5835254"/>
              <a:ext cx="2012751" cy="212973"/>
            </a:xfrm>
            <a:prstGeom prst="rect">
              <a:avLst/>
            </a:prstGeom>
            <a:noFill/>
            <a:ln/>
          </p:spPr>
          <p:txBody>
            <a:bodyPr wrap="none" lIns="0" tIns="0" rIns="0" bIns="0" rtlCol="0" anchor="t"/>
            <a:lstStyle/>
            <a:p>
              <a:pPr defTabSz="609630">
                <a:lnSpc>
                  <a:spcPts val="1083"/>
                </a:lnSpc>
              </a:pPr>
              <a:r>
                <a:rPr lang="en-US" sz="1600" dirty="0">
                  <a:solidFill>
                    <a:srgbClr val="00002E"/>
                  </a:solidFill>
                  <a:latin typeface="Nunito Semi Bold" pitchFamily="34" charset="0"/>
                  <a:ea typeface="Nunito Semi Bold" pitchFamily="34" charset="-122"/>
                  <a:cs typeface="Nunito Semi Bold" pitchFamily="34" charset="-120"/>
                </a:rPr>
                <a:t>Funcionarios diplomáticos</a:t>
              </a:r>
              <a:endParaRPr lang="en-US" sz="1600" dirty="0">
                <a:solidFill>
                  <a:prstClr val="black"/>
                </a:solidFill>
                <a:latin typeface="Calibri"/>
              </a:endParaRPr>
            </a:p>
          </p:txBody>
        </p:sp>
        <p:sp>
          <p:nvSpPr>
            <p:cNvPr id="33" name="Text 31"/>
            <p:cNvSpPr/>
            <p:nvPr/>
          </p:nvSpPr>
          <p:spPr>
            <a:xfrm>
              <a:off x="3934718" y="6096149"/>
              <a:ext cx="5005536" cy="618386"/>
            </a:xfrm>
            <a:prstGeom prst="rect">
              <a:avLst/>
            </a:prstGeom>
            <a:noFill/>
            <a:ln/>
          </p:spPr>
          <p:txBody>
            <a:bodyPr wrap="square" lIns="0" tIns="0" rIns="0" bIns="0" rtlCol="0" anchor="t"/>
            <a:lstStyle/>
            <a:p>
              <a:pPr defTabSz="609630"/>
              <a:r>
                <a:rPr lang="en-US" sz="1333" dirty="0">
                  <a:solidFill>
                    <a:srgbClr val="00002E"/>
                  </a:solidFill>
                  <a:latin typeface="PT Sans" pitchFamily="34" charset="0"/>
                  <a:ea typeface="PT Sans" pitchFamily="34" charset="-122"/>
                  <a:cs typeface="PT Sans" pitchFamily="34" charset="-120"/>
                </a:rPr>
                <a:t>Miembros del servicio exterior deben renunciar seis meses antes si postulan en representación de ecuatorianos en el exterior.</a:t>
              </a:r>
              <a:endParaRPr lang="en-US" sz="1333" dirty="0">
                <a:solidFill>
                  <a:prstClr val="black"/>
                </a:solidFill>
                <a:latin typeface="Calibri"/>
              </a:endParaRPr>
            </a:p>
          </p:txBody>
        </p:sp>
        <p:sp>
          <p:nvSpPr>
            <p:cNvPr id="35" name="Shape 33"/>
            <p:cNvSpPr/>
            <p:nvPr/>
          </p:nvSpPr>
          <p:spPr>
            <a:xfrm>
              <a:off x="9183887" y="5454254"/>
              <a:ext cx="5332959" cy="76200"/>
            </a:xfrm>
            <a:prstGeom prst="roundRect">
              <a:avLst>
                <a:gd name="adj" fmla="val 285014"/>
              </a:avLst>
            </a:prstGeom>
            <a:solidFill>
              <a:srgbClr val="DA33BF"/>
            </a:solidFill>
            <a:ln/>
          </p:spPr>
          <p:txBody>
            <a:bodyPr/>
            <a:lstStyle/>
            <a:p>
              <a:pPr defTabSz="609630"/>
              <a:endParaRPr lang="es-EC" sz="2667">
                <a:solidFill>
                  <a:prstClr val="black"/>
                </a:solidFill>
                <a:latin typeface="Calibri"/>
              </a:endParaRPr>
            </a:p>
          </p:txBody>
        </p:sp>
        <p:sp>
          <p:nvSpPr>
            <p:cNvPr id="38" name="Text 36"/>
            <p:cNvSpPr/>
            <p:nvPr/>
          </p:nvSpPr>
          <p:spPr>
            <a:xfrm>
              <a:off x="9347597" y="5835254"/>
              <a:ext cx="1703338" cy="212973"/>
            </a:xfrm>
            <a:prstGeom prst="rect">
              <a:avLst/>
            </a:prstGeom>
            <a:noFill/>
            <a:ln/>
          </p:spPr>
          <p:txBody>
            <a:bodyPr wrap="none" lIns="0" tIns="0" rIns="0" bIns="0" rtlCol="0" anchor="t"/>
            <a:lstStyle/>
            <a:p>
              <a:pPr defTabSz="609630">
                <a:lnSpc>
                  <a:spcPts val="1083"/>
                </a:lnSpc>
              </a:pPr>
              <a:r>
                <a:rPr lang="en-US" sz="1600" dirty="0">
                  <a:solidFill>
                    <a:srgbClr val="00002E"/>
                  </a:solidFill>
                  <a:latin typeface="Nunito Semi Bold" pitchFamily="34" charset="0"/>
                  <a:ea typeface="Nunito Semi Bold" pitchFamily="34" charset="-122"/>
                  <a:cs typeface="Nunito Semi Bold" pitchFamily="34" charset="-120"/>
                </a:rPr>
                <a:t>Servidores públicos</a:t>
              </a:r>
              <a:endParaRPr lang="en-US" sz="1600" dirty="0">
                <a:solidFill>
                  <a:prstClr val="black"/>
                </a:solidFill>
                <a:latin typeface="Calibri"/>
              </a:endParaRPr>
            </a:p>
          </p:txBody>
        </p:sp>
        <p:sp>
          <p:nvSpPr>
            <p:cNvPr id="39" name="Text 37"/>
            <p:cNvSpPr/>
            <p:nvPr/>
          </p:nvSpPr>
          <p:spPr>
            <a:xfrm>
              <a:off x="9347598" y="6096149"/>
              <a:ext cx="5005536" cy="537694"/>
            </a:xfrm>
            <a:prstGeom prst="rect">
              <a:avLst/>
            </a:prstGeom>
            <a:noFill/>
            <a:ln/>
          </p:spPr>
          <p:txBody>
            <a:bodyPr wrap="square" lIns="0" tIns="0" rIns="0" bIns="0" rtlCol="0" anchor="t"/>
            <a:lstStyle/>
            <a:p>
              <a:pPr defTabSz="609630"/>
              <a:r>
                <a:rPr lang="en-US" sz="1333" dirty="0">
                  <a:solidFill>
                    <a:srgbClr val="00002E"/>
                  </a:solidFill>
                  <a:latin typeface="PT Sans" pitchFamily="34" charset="0"/>
                  <a:ea typeface="PT Sans" pitchFamily="34" charset="-122"/>
                  <a:cs typeface="PT Sans" pitchFamily="34" charset="-120"/>
                </a:rPr>
                <a:t>Funcionarios de libre nombramiento y remoción, y de periodo fijo, deben renunciar con anterioridad a la inscripción de candidatura.</a:t>
              </a:r>
              <a:endParaRPr lang="en-US" sz="1333" dirty="0">
                <a:solidFill>
                  <a:prstClr val="black"/>
                </a:solidFill>
                <a:latin typeface="Calibri"/>
              </a:endParaRPr>
            </a:p>
          </p:txBody>
        </p:sp>
        <p:sp>
          <p:nvSpPr>
            <p:cNvPr id="41" name="Shape 39"/>
            <p:cNvSpPr/>
            <p:nvPr/>
          </p:nvSpPr>
          <p:spPr>
            <a:xfrm>
              <a:off x="3771008" y="6897440"/>
              <a:ext cx="5332959" cy="76200"/>
            </a:xfrm>
            <a:prstGeom prst="roundRect">
              <a:avLst>
                <a:gd name="adj" fmla="val 285014"/>
              </a:avLst>
            </a:prstGeom>
            <a:solidFill>
              <a:srgbClr val="2D4DF2"/>
            </a:solidFill>
            <a:ln/>
          </p:spPr>
          <p:txBody>
            <a:bodyPr/>
            <a:lstStyle/>
            <a:p>
              <a:pPr defTabSz="609630"/>
              <a:endParaRPr lang="es-EC" sz="2667">
                <a:solidFill>
                  <a:prstClr val="black"/>
                </a:solidFill>
                <a:latin typeface="Calibri"/>
              </a:endParaRPr>
            </a:p>
          </p:txBody>
        </p:sp>
        <p:sp>
          <p:nvSpPr>
            <p:cNvPr id="44" name="Text 42"/>
            <p:cNvSpPr/>
            <p:nvPr/>
          </p:nvSpPr>
          <p:spPr>
            <a:xfrm>
              <a:off x="3934717" y="7278440"/>
              <a:ext cx="1703338" cy="212973"/>
            </a:xfrm>
            <a:prstGeom prst="rect">
              <a:avLst/>
            </a:prstGeom>
            <a:noFill/>
            <a:ln/>
          </p:spPr>
          <p:txBody>
            <a:bodyPr wrap="none" lIns="0" tIns="0" rIns="0" bIns="0" rtlCol="0" anchor="t"/>
            <a:lstStyle/>
            <a:p>
              <a:pPr defTabSz="609630">
                <a:lnSpc>
                  <a:spcPts val="1083"/>
                </a:lnSpc>
              </a:pPr>
              <a:r>
                <a:rPr lang="en-US" sz="1600" dirty="0">
                  <a:solidFill>
                    <a:srgbClr val="00002E"/>
                  </a:solidFill>
                  <a:latin typeface="Nunito Semi Bold" pitchFamily="34" charset="0"/>
                  <a:ea typeface="Nunito Semi Bold" pitchFamily="34" charset="-122"/>
                  <a:cs typeface="Nunito Semi Bold" pitchFamily="34" charset="-120"/>
                </a:rPr>
                <a:t>Gobiernos de facto</a:t>
              </a:r>
              <a:endParaRPr lang="en-US" sz="1600" dirty="0">
                <a:solidFill>
                  <a:prstClr val="black"/>
                </a:solidFill>
                <a:latin typeface="Calibri"/>
              </a:endParaRPr>
            </a:p>
          </p:txBody>
        </p:sp>
        <p:sp>
          <p:nvSpPr>
            <p:cNvPr id="45" name="Text 43"/>
            <p:cNvSpPr/>
            <p:nvPr/>
          </p:nvSpPr>
          <p:spPr>
            <a:xfrm>
              <a:off x="3934717" y="7539335"/>
              <a:ext cx="5005536" cy="494552"/>
            </a:xfrm>
            <a:prstGeom prst="rect">
              <a:avLst/>
            </a:prstGeom>
            <a:noFill/>
            <a:ln/>
          </p:spPr>
          <p:txBody>
            <a:bodyPr wrap="square" lIns="0" tIns="0" rIns="0" bIns="0" rtlCol="0" anchor="t"/>
            <a:lstStyle/>
            <a:p>
              <a:pPr defTabSz="609630"/>
              <a:r>
                <a:rPr lang="en-US" sz="1333" dirty="0">
                  <a:solidFill>
                    <a:srgbClr val="00002E"/>
                  </a:solidFill>
                  <a:latin typeface="PT Sans" pitchFamily="34" charset="0"/>
                  <a:ea typeface="PT Sans" pitchFamily="34" charset="-122"/>
                  <a:cs typeface="PT Sans" pitchFamily="34" charset="-120"/>
                </a:rPr>
                <a:t>Quienes hayan ejercido autoridad ejecutiva en gobiernos de facto no pueden postularse.</a:t>
              </a:r>
              <a:endParaRPr lang="en-US" sz="1333" dirty="0">
                <a:solidFill>
                  <a:prstClr val="black"/>
                </a:solidFill>
                <a:latin typeface="Calibri"/>
              </a:endParaRPr>
            </a:p>
          </p:txBody>
        </p:sp>
        <p:sp>
          <p:nvSpPr>
            <p:cNvPr id="50" name="Text 48"/>
            <p:cNvSpPr/>
            <p:nvPr/>
          </p:nvSpPr>
          <p:spPr>
            <a:xfrm>
              <a:off x="9347597" y="7278440"/>
              <a:ext cx="1703338" cy="212973"/>
            </a:xfrm>
            <a:prstGeom prst="rect">
              <a:avLst/>
            </a:prstGeom>
            <a:noFill/>
            <a:ln/>
          </p:spPr>
          <p:txBody>
            <a:bodyPr wrap="none" lIns="0" tIns="0" rIns="0" bIns="0" rtlCol="0" anchor="t"/>
            <a:lstStyle/>
            <a:p>
              <a:pPr defTabSz="609630">
                <a:lnSpc>
                  <a:spcPts val="1083"/>
                </a:lnSpc>
              </a:pPr>
              <a:r>
                <a:rPr lang="en-US" sz="1600" dirty="0">
                  <a:solidFill>
                    <a:srgbClr val="00002E"/>
                  </a:solidFill>
                  <a:latin typeface="Nunito Semi Bold" pitchFamily="34" charset="0"/>
                  <a:ea typeface="Nunito Semi Bold" pitchFamily="34" charset="-122"/>
                  <a:cs typeface="Nunito Semi Bold" pitchFamily="34" charset="-120"/>
                </a:rPr>
                <a:t>Militares y policías</a:t>
              </a:r>
              <a:endParaRPr lang="en-US" sz="1600" dirty="0">
                <a:solidFill>
                  <a:prstClr val="black"/>
                </a:solidFill>
                <a:latin typeface="Calibri"/>
              </a:endParaRPr>
            </a:p>
          </p:txBody>
        </p:sp>
        <p:sp>
          <p:nvSpPr>
            <p:cNvPr id="51" name="Text 49"/>
            <p:cNvSpPr/>
            <p:nvPr/>
          </p:nvSpPr>
          <p:spPr>
            <a:xfrm>
              <a:off x="9347598" y="7539335"/>
              <a:ext cx="5005536" cy="179785"/>
            </a:xfrm>
            <a:prstGeom prst="rect">
              <a:avLst/>
            </a:prstGeom>
            <a:noFill/>
            <a:ln/>
          </p:spPr>
          <p:txBody>
            <a:bodyPr wrap="none" lIns="0" tIns="0" rIns="0" bIns="0" rtlCol="0" anchor="t"/>
            <a:lstStyle/>
            <a:p>
              <a:pPr defTabSz="609630">
                <a:lnSpc>
                  <a:spcPts val="917"/>
                </a:lnSpc>
              </a:pPr>
              <a:r>
                <a:rPr lang="en-US" sz="1333" dirty="0">
                  <a:solidFill>
                    <a:srgbClr val="00002E"/>
                  </a:solidFill>
                  <a:latin typeface="PT Sans" pitchFamily="34" charset="0"/>
                  <a:ea typeface="PT Sans" pitchFamily="34" charset="-122"/>
                  <a:cs typeface="PT Sans" pitchFamily="34" charset="-120"/>
                </a:rPr>
                <a:t>Miembros de las Fuerzas Armadas y Policía Nacional en servicio activo.</a:t>
              </a:r>
              <a:endParaRPr lang="en-US" sz="1333" dirty="0">
                <a:solidFill>
                  <a:prstClr val="black"/>
                </a:solidFill>
                <a:latin typeface="Calibri"/>
              </a:endParaRPr>
            </a:p>
          </p:txBody>
        </p:sp>
        <p:sp>
          <p:nvSpPr>
            <p:cNvPr id="54" name="Text 51"/>
            <p:cNvSpPr/>
            <p:nvPr/>
          </p:nvSpPr>
          <p:spPr>
            <a:xfrm>
              <a:off x="4282157" y="8903030"/>
              <a:ext cx="10130879" cy="620018"/>
            </a:xfrm>
            <a:prstGeom prst="rect">
              <a:avLst/>
            </a:prstGeom>
            <a:noFill/>
            <a:ln/>
          </p:spPr>
          <p:txBody>
            <a:bodyPr wrap="square" lIns="0" tIns="0" rIns="0" bIns="0" rtlCol="0" anchor="t"/>
            <a:lstStyle/>
            <a:p>
              <a:pPr defTabSz="609630"/>
              <a:r>
                <a:rPr lang="en-US" sz="1600" b="1" dirty="0">
                  <a:solidFill>
                    <a:srgbClr val="000000"/>
                  </a:solidFill>
                  <a:latin typeface="PT Sans" pitchFamily="34" charset="0"/>
                  <a:ea typeface="PT Sans" pitchFamily="34" charset="-122"/>
                  <a:cs typeface="PT Sans" pitchFamily="34" charset="-120"/>
                </a:rPr>
                <a:t>Nueva prohibición del Código de la Democracia:</a:t>
              </a:r>
              <a:r>
                <a:rPr lang="en-US" sz="1600" dirty="0">
                  <a:solidFill>
                    <a:srgbClr val="000000"/>
                  </a:solidFill>
                  <a:latin typeface="PT Sans" pitchFamily="34" charset="0"/>
                  <a:ea typeface="PT Sans" pitchFamily="34" charset="-122"/>
                  <a:cs typeface="PT Sans" pitchFamily="34" charset="-120"/>
                </a:rPr>
                <a:t> Artículo 96 añade dos prohibiciones adicionales: 9) Tener bienes o capitales en paraísos fiscales, y 10) No presentar declaración juramentada que incluya lugar y tiempo de residencia y declaración de no encontrarse en prohibiciones.</a:t>
              </a:r>
              <a:endParaRPr lang="en-US" sz="1600" dirty="0">
                <a:solidFill>
                  <a:prstClr val="black"/>
                </a:solidFill>
                <a:latin typeface="Calibri"/>
              </a:endParaRPr>
            </a:p>
          </p:txBody>
        </p:sp>
      </p:grpSp>
      <p:sp>
        <p:nvSpPr>
          <p:cNvPr id="60" name="Shape 27">
            <a:extLst>
              <a:ext uri="{FF2B5EF4-FFF2-40B4-BE49-F238E27FC236}">
                <a16:creationId xmlns:a16="http://schemas.microsoft.com/office/drawing/2014/main" id="{E694366A-83F8-ADF0-A648-1592073907EB}"/>
              </a:ext>
            </a:extLst>
          </p:cNvPr>
          <p:cNvSpPr/>
          <p:nvPr/>
        </p:nvSpPr>
        <p:spPr>
          <a:xfrm>
            <a:off x="6155145" y="2858835"/>
            <a:ext cx="5790911" cy="58788"/>
          </a:xfrm>
          <a:prstGeom prst="roundRect">
            <a:avLst>
              <a:gd name="adj" fmla="val 285014"/>
            </a:avLst>
          </a:prstGeom>
          <a:solidFill>
            <a:srgbClr val="018CE1"/>
          </a:solidFill>
          <a:ln/>
        </p:spPr>
        <p:txBody>
          <a:bodyPr/>
          <a:lstStyle/>
          <a:p>
            <a:pPr defTabSz="609630"/>
            <a:endParaRPr lang="es-EC" sz="2667" dirty="0">
              <a:solidFill>
                <a:prstClr val="black"/>
              </a:solidFill>
              <a:latin typeface="Calibri"/>
            </a:endParaRPr>
          </a:p>
        </p:txBody>
      </p:sp>
      <p:sp>
        <p:nvSpPr>
          <p:cNvPr id="2" name="Text 0">
            <a:extLst>
              <a:ext uri="{FF2B5EF4-FFF2-40B4-BE49-F238E27FC236}">
                <a16:creationId xmlns:a16="http://schemas.microsoft.com/office/drawing/2014/main" id="{CFFB1F6C-2EE9-D160-C409-65FEFD4C7ADE}"/>
              </a:ext>
            </a:extLst>
          </p:cNvPr>
          <p:cNvSpPr/>
          <p:nvPr/>
        </p:nvSpPr>
        <p:spPr>
          <a:xfrm>
            <a:off x="1473201" y="1092201"/>
            <a:ext cx="8940799" cy="437487"/>
          </a:xfrm>
          <a:prstGeom prst="rect">
            <a:avLst/>
          </a:prstGeom>
          <a:noFill/>
          <a:ln/>
        </p:spPr>
        <p:txBody>
          <a:bodyPr wrap="none" lIns="0" tIns="0" rIns="0" bIns="0" rtlCol="0" anchor="t"/>
          <a:lstStyle/>
          <a:p>
            <a:pPr algn="ctr" defTabSz="609630">
              <a:lnSpc>
                <a:spcPts val="2209"/>
              </a:lnSpc>
            </a:pPr>
            <a:r>
              <a:rPr lang="en-US" sz="2933" dirty="0" err="1">
                <a:solidFill>
                  <a:srgbClr val="00002E"/>
                </a:solidFill>
                <a:latin typeface="Nunito Semi Bold" pitchFamily="34" charset="0"/>
                <a:ea typeface="Nunito Semi Bold" pitchFamily="34" charset="-122"/>
                <a:cs typeface="Nunito Semi Bold" pitchFamily="34" charset="-120"/>
              </a:rPr>
              <a:t>Inhabilidades</a:t>
            </a:r>
            <a:r>
              <a:rPr lang="en-US" sz="2933" dirty="0">
                <a:solidFill>
                  <a:srgbClr val="00002E"/>
                </a:solidFill>
                <a:latin typeface="Nunito Semi Bold" pitchFamily="34" charset="0"/>
                <a:ea typeface="Nunito Semi Bold" pitchFamily="34" charset="-122"/>
                <a:cs typeface="Nunito Semi Bold" pitchFamily="34" charset="-120"/>
              </a:rPr>
              <a:t> y Prohibiciones para Candidaturas</a:t>
            </a:r>
            <a:endParaRPr lang="en-US" sz="2933" dirty="0">
              <a:solidFill>
                <a:prstClr val="black"/>
              </a:solidFill>
              <a:latin typeface="Calibri"/>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n 9">
            <a:extLst>
              <a:ext uri="{FF2B5EF4-FFF2-40B4-BE49-F238E27FC236}">
                <a16:creationId xmlns:a16="http://schemas.microsoft.com/office/drawing/2014/main" id="{D83701EE-3AAE-8BCF-B316-8D1066491134}"/>
              </a:ext>
            </a:extLst>
          </p:cNvPr>
          <p:cNvPicPr>
            <a:picLocks noChangeAspect="1"/>
          </p:cNvPicPr>
          <p:nvPr/>
        </p:nvPicPr>
        <p:blipFill>
          <a:blip r:embed="rId3"/>
          <a:stretch>
            <a:fillRect/>
          </a:stretch>
        </p:blipFill>
        <p:spPr>
          <a:xfrm>
            <a:off x="0" y="0"/>
            <a:ext cx="12192000" cy="7086601"/>
          </a:xfrm>
          <a:prstGeom prst="rect">
            <a:avLst/>
          </a:prstGeom>
        </p:spPr>
      </p:pic>
      <p:sp>
        <p:nvSpPr>
          <p:cNvPr id="2" name="Text 0"/>
          <p:cNvSpPr/>
          <p:nvPr/>
        </p:nvSpPr>
        <p:spPr>
          <a:xfrm>
            <a:off x="698104" y="1129407"/>
            <a:ext cx="8168283" cy="513259"/>
          </a:xfrm>
          <a:prstGeom prst="rect">
            <a:avLst/>
          </a:prstGeom>
          <a:noFill/>
          <a:ln/>
        </p:spPr>
        <p:txBody>
          <a:bodyPr wrap="none" lIns="0" tIns="0" rIns="0" bIns="0" rtlCol="0" anchor="t"/>
          <a:lstStyle/>
          <a:p>
            <a:pPr defTabSz="609630">
              <a:lnSpc>
                <a:spcPts val="4042"/>
              </a:lnSpc>
            </a:pPr>
            <a:r>
              <a:rPr lang="en-US" sz="3209" dirty="0">
                <a:solidFill>
                  <a:srgbClr val="00002E"/>
                </a:solidFill>
                <a:latin typeface="Nunito Semi Bold" pitchFamily="34" charset="0"/>
                <a:ea typeface="Nunito Semi Bold" pitchFamily="34" charset="-122"/>
                <a:cs typeface="Nunito Semi Bold" pitchFamily="34" charset="-120"/>
              </a:rPr>
              <a:t>Declaraciones y Documentación Obligatoria</a:t>
            </a:r>
            <a:endParaRPr lang="en-US" sz="3209" dirty="0">
              <a:solidFill>
                <a:prstClr val="black"/>
              </a:solidFill>
              <a:latin typeface="Calibri"/>
            </a:endParaRPr>
          </a:p>
        </p:txBody>
      </p:sp>
      <p:sp>
        <p:nvSpPr>
          <p:cNvPr id="3" name="Text 1"/>
          <p:cNvSpPr/>
          <p:nvPr/>
        </p:nvSpPr>
        <p:spPr>
          <a:xfrm>
            <a:off x="698104" y="2078932"/>
            <a:ext cx="3132534" cy="308074"/>
          </a:xfrm>
          <a:prstGeom prst="rect">
            <a:avLst/>
          </a:prstGeom>
          <a:noFill/>
          <a:ln/>
        </p:spPr>
        <p:txBody>
          <a:bodyPr wrap="none" lIns="0" tIns="0" rIns="0" bIns="0" rtlCol="0" anchor="t"/>
          <a:lstStyle/>
          <a:p>
            <a:pPr defTabSz="609630">
              <a:lnSpc>
                <a:spcPts val="2417"/>
              </a:lnSpc>
            </a:pPr>
            <a:r>
              <a:rPr lang="en-US" sz="1917" dirty="0">
                <a:solidFill>
                  <a:srgbClr val="00002E"/>
                </a:solidFill>
                <a:latin typeface="Nunito Semi Bold" pitchFamily="34" charset="0"/>
                <a:ea typeface="Nunito Semi Bold" pitchFamily="34" charset="-122"/>
                <a:cs typeface="Nunito Semi Bold" pitchFamily="34" charset="-120"/>
              </a:rPr>
              <a:t>Artículo 97: Plan de Trabajo</a:t>
            </a:r>
            <a:endParaRPr lang="en-US" sz="1917" dirty="0">
              <a:solidFill>
                <a:prstClr val="black"/>
              </a:solidFill>
              <a:latin typeface="Calibri"/>
            </a:endParaRPr>
          </a:p>
        </p:txBody>
      </p:sp>
      <p:sp>
        <p:nvSpPr>
          <p:cNvPr id="4" name="Text 2"/>
          <p:cNvSpPr/>
          <p:nvPr/>
        </p:nvSpPr>
        <p:spPr>
          <a:xfrm>
            <a:off x="698104" y="2561531"/>
            <a:ext cx="6307137" cy="558403"/>
          </a:xfrm>
          <a:prstGeom prst="rect">
            <a:avLst/>
          </a:prstGeom>
          <a:noFill/>
          <a:ln/>
        </p:spPr>
        <p:txBody>
          <a:bodyPr wrap="square" lIns="0" tIns="0" rIns="0" bIns="0" rtlCol="0" anchor="t"/>
          <a:lstStyle/>
          <a:p>
            <a:pPr defTabSz="609630">
              <a:lnSpc>
                <a:spcPts val="2167"/>
              </a:lnSpc>
            </a:pPr>
            <a:r>
              <a:rPr lang="en-US" sz="1333" dirty="0">
                <a:solidFill>
                  <a:srgbClr val="00002E"/>
                </a:solidFill>
                <a:latin typeface="PT Sans" pitchFamily="34" charset="0"/>
                <a:ea typeface="PT Sans" pitchFamily="34" charset="-122"/>
                <a:cs typeface="PT Sans" pitchFamily="34" charset="-120"/>
              </a:rPr>
              <a:t>Todos los candidatos a dignidades ejecutivas deben presentar junto con el formulario de inscripción un plan de trabajo que incluya:</a:t>
            </a:r>
            <a:endParaRPr lang="en-US" sz="1333" dirty="0">
              <a:solidFill>
                <a:prstClr val="black"/>
              </a:solidFill>
              <a:latin typeface="Calibri"/>
            </a:endParaRPr>
          </a:p>
        </p:txBody>
      </p:sp>
      <p:sp>
        <p:nvSpPr>
          <p:cNvPr id="5" name="Text 3"/>
          <p:cNvSpPr/>
          <p:nvPr/>
        </p:nvSpPr>
        <p:spPr>
          <a:xfrm>
            <a:off x="698104" y="3276997"/>
            <a:ext cx="6307137" cy="1299865"/>
          </a:xfrm>
          <a:prstGeom prst="rect">
            <a:avLst/>
          </a:prstGeom>
          <a:noFill/>
          <a:ln/>
        </p:spPr>
        <p:txBody>
          <a:bodyPr wrap="square" lIns="0" tIns="0" rIns="0" bIns="0" rtlCol="0" anchor="t"/>
          <a:lstStyle/>
          <a:p>
            <a:pPr marL="285764" indent="-285764" defTabSz="609630">
              <a:lnSpc>
                <a:spcPts val="2167"/>
              </a:lnSpc>
              <a:buSzPct val="100000"/>
              <a:buFont typeface="+mj-lt"/>
              <a:buAutoNum type="arabicPeriod"/>
            </a:pPr>
            <a:r>
              <a:rPr lang="en-US" sz="1333" b="1" dirty="0">
                <a:solidFill>
                  <a:srgbClr val="00002E"/>
                </a:solidFill>
                <a:latin typeface="PT Sans" pitchFamily="34" charset="0"/>
                <a:ea typeface="PT Sans" pitchFamily="34" charset="-122"/>
                <a:cs typeface="PT Sans" pitchFamily="34" charset="-120"/>
              </a:rPr>
              <a:t>Diagnóstico:</a:t>
            </a:r>
            <a:r>
              <a:rPr lang="en-US" sz="1333" dirty="0">
                <a:solidFill>
                  <a:srgbClr val="00002E"/>
                </a:solidFill>
                <a:latin typeface="PT Sans" pitchFamily="34" charset="0"/>
                <a:ea typeface="PT Sans" pitchFamily="34" charset="-122"/>
                <a:cs typeface="PT Sans" pitchFamily="34" charset="-120"/>
              </a:rPr>
              <a:t> Análisis de la situación actual del territorio</a:t>
            </a:r>
            <a:endParaRPr lang="en-US" sz="1333" dirty="0">
              <a:solidFill>
                <a:prstClr val="black"/>
              </a:solidFill>
              <a:latin typeface="Calibri"/>
            </a:endParaRPr>
          </a:p>
          <a:p>
            <a:pPr marL="285764" indent="-285764" defTabSz="609630">
              <a:lnSpc>
                <a:spcPts val="2167"/>
              </a:lnSpc>
              <a:buSzPct val="100000"/>
              <a:buFont typeface="+mj-lt"/>
              <a:buAutoNum type="arabicPeriod" startAt="2"/>
            </a:pPr>
            <a:r>
              <a:rPr lang="en-US" sz="1333" b="1" dirty="0">
                <a:solidFill>
                  <a:srgbClr val="00002E"/>
                </a:solidFill>
                <a:latin typeface="PT Sans" pitchFamily="34" charset="0"/>
                <a:ea typeface="PT Sans" pitchFamily="34" charset="-122"/>
                <a:cs typeface="PT Sans" pitchFamily="34" charset="-120"/>
              </a:rPr>
              <a:t>Objetivos:</a:t>
            </a:r>
            <a:r>
              <a:rPr lang="en-US" sz="1333" dirty="0">
                <a:solidFill>
                  <a:srgbClr val="00002E"/>
                </a:solidFill>
                <a:latin typeface="PT Sans" pitchFamily="34" charset="0"/>
                <a:ea typeface="PT Sans" pitchFamily="34" charset="-122"/>
                <a:cs typeface="PT Sans" pitchFamily="34" charset="-120"/>
              </a:rPr>
              <a:t> Generales y específicos para la gestión</a:t>
            </a:r>
            <a:endParaRPr lang="en-US" sz="1333" dirty="0">
              <a:solidFill>
                <a:prstClr val="black"/>
              </a:solidFill>
              <a:latin typeface="Calibri"/>
            </a:endParaRPr>
          </a:p>
          <a:p>
            <a:pPr marL="285764" indent="-285764" defTabSz="609630">
              <a:lnSpc>
                <a:spcPts val="2167"/>
              </a:lnSpc>
              <a:buSzPct val="100000"/>
              <a:buFont typeface="+mj-lt"/>
              <a:buAutoNum type="arabicPeriod" startAt="3"/>
            </a:pPr>
            <a:r>
              <a:rPr lang="en-US" sz="1333" b="1" dirty="0">
                <a:solidFill>
                  <a:srgbClr val="00002E"/>
                </a:solidFill>
                <a:latin typeface="PT Sans" pitchFamily="34" charset="0"/>
                <a:ea typeface="PT Sans" pitchFamily="34" charset="-122"/>
                <a:cs typeface="PT Sans" pitchFamily="34" charset="-120"/>
              </a:rPr>
              <a:t>Plan plurianual:</a:t>
            </a:r>
            <a:r>
              <a:rPr lang="en-US" sz="1333" dirty="0">
                <a:solidFill>
                  <a:srgbClr val="00002E"/>
                </a:solidFill>
                <a:latin typeface="PT Sans" pitchFamily="34" charset="0"/>
                <a:ea typeface="PT Sans" pitchFamily="34" charset="-122"/>
                <a:cs typeface="PT Sans" pitchFamily="34" charset="-120"/>
              </a:rPr>
              <a:t> Propuestas y estrategias a ejecutarse</a:t>
            </a:r>
            <a:endParaRPr lang="en-US" sz="1333" dirty="0">
              <a:solidFill>
                <a:prstClr val="black"/>
              </a:solidFill>
              <a:latin typeface="Calibri"/>
            </a:endParaRPr>
          </a:p>
          <a:p>
            <a:pPr marL="285764" indent="-285764" defTabSz="609630">
              <a:lnSpc>
                <a:spcPts val="2167"/>
              </a:lnSpc>
              <a:buSzPct val="100000"/>
              <a:buFont typeface="+mj-lt"/>
              <a:buAutoNum type="arabicPeriod" startAt="4"/>
            </a:pPr>
            <a:r>
              <a:rPr lang="en-US" sz="1333" b="1" dirty="0">
                <a:solidFill>
                  <a:srgbClr val="00002E"/>
                </a:solidFill>
                <a:latin typeface="PT Sans" pitchFamily="34" charset="0"/>
                <a:ea typeface="PT Sans" pitchFamily="34" charset="-122"/>
                <a:cs typeface="PT Sans" pitchFamily="34" charset="-120"/>
              </a:rPr>
              <a:t>Rendición de cuentas:</a:t>
            </a:r>
            <a:r>
              <a:rPr lang="en-US" sz="1333" dirty="0">
                <a:solidFill>
                  <a:srgbClr val="00002E"/>
                </a:solidFill>
                <a:latin typeface="PT Sans" pitchFamily="34" charset="0"/>
                <a:ea typeface="PT Sans" pitchFamily="34" charset="-122"/>
                <a:cs typeface="PT Sans" pitchFamily="34" charset="-120"/>
              </a:rPr>
              <a:t> Mecanismos periódicos y públicos</a:t>
            </a:r>
            <a:endParaRPr lang="en-US" sz="1333" dirty="0">
              <a:solidFill>
                <a:prstClr val="black"/>
              </a:solidFill>
              <a:latin typeface="Calibri"/>
            </a:endParaRPr>
          </a:p>
        </p:txBody>
      </p:sp>
      <p:sp>
        <p:nvSpPr>
          <p:cNvPr id="6" name="Text 4"/>
          <p:cNvSpPr/>
          <p:nvPr/>
        </p:nvSpPr>
        <p:spPr>
          <a:xfrm>
            <a:off x="698104" y="4733925"/>
            <a:ext cx="6307137" cy="837605"/>
          </a:xfrm>
          <a:prstGeom prst="rect">
            <a:avLst/>
          </a:prstGeom>
          <a:noFill/>
          <a:ln/>
        </p:spPr>
        <p:txBody>
          <a:bodyPr wrap="square" lIns="0" tIns="0" rIns="0" bIns="0" rtlCol="0" anchor="t"/>
          <a:lstStyle/>
          <a:p>
            <a:pPr defTabSz="609630">
              <a:lnSpc>
                <a:spcPts val="2167"/>
              </a:lnSpc>
            </a:pPr>
            <a:r>
              <a:rPr lang="en-US" sz="1333" dirty="0">
                <a:solidFill>
                  <a:srgbClr val="00002E"/>
                </a:solidFill>
                <a:latin typeface="PT Sans" pitchFamily="34" charset="0"/>
                <a:ea typeface="PT Sans" pitchFamily="34" charset="-122"/>
                <a:cs typeface="PT Sans" pitchFamily="34" charset="-120"/>
              </a:rPr>
              <a:t>Los candidatos de listas pluripersonales presentan una propuesta única. En la solicitud se incluyen datos del responsable económico de campaña con su firma de aceptación. Todos los candidatos principales presentan su hoja de vida.</a:t>
            </a:r>
            <a:endParaRPr lang="en-US" sz="1333" dirty="0">
              <a:solidFill>
                <a:prstClr val="black"/>
              </a:solidFill>
              <a:latin typeface="Calibri"/>
            </a:endParaRPr>
          </a:p>
        </p:txBody>
      </p:sp>
      <p:sp>
        <p:nvSpPr>
          <p:cNvPr id="7" name="Text 5"/>
          <p:cNvSpPr/>
          <p:nvPr/>
        </p:nvSpPr>
        <p:spPr>
          <a:xfrm>
            <a:off x="7437438" y="2078932"/>
            <a:ext cx="2464197" cy="308074"/>
          </a:xfrm>
          <a:prstGeom prst="rect">
            <a:avLst/>
          </a:prstGeom>
          <a:noFill/>
          <a:ln/>
        </p:spPr>
        <p:txBody>
          <a:bodyPr wrap="none" lIns="0" tIns="0" rIns="0" bIns="0" rtlCol="0" anchor="t"/>
          <a:lstStyle/>
          <a:p>
            <a:pPr defTabSz="609630">
              <a:lnSpc>
                <a:spcPts val="2417"/>
              </a:lnSpc>
            </a:pPr>
            <a:r>
              <a:rPr lang="en-US" sz="1917" dirty="0">
                <a:solidFill>
                  <a:srgbClr val="00002E"/>
                </a:solidFill>
                <a:latin typeface="Nunito Semi Bold" pitchFamily="34" charset="0"/>
                <a:ea typeface="Nunito Semi Bold" pitchFamily="34" charset="-122"/>
                <a:cs typeface="Nunito Semi Bold" pitchFamily="34" charset="-120"/>
              </a:rPr>
              <a:t>Artículo 98: Plazos</a:t>
            </a:r>
            <a:endParaRPr lang="en-US" sz="1917" dirty="0">
              <a:solidFill>
                <a:prstClr val="black"/>
              </a:solidFill>
              <a:latin typeface="Calibri"/>
            </a:endParaRPr>
          </a:p>
        </p:txBody>
      </p:sp>
      <p:sp>
        <p:nvSpPr>
          <p:cNvPr id="8" name="Text 6"/>
          <p:cNvSpPr/>
          <p:nvPr/>
        </p:nvSpPr>
        <p:spPr>
          <a:xfrm>
            <a:off x="7437438" y="2561531"/>
            <a:ext cx="4062809" cy="558403"/>
          </a:xfrm>
          <a:prstGeom prst="rect">
            <a:avLst/>
          </a:prstGeom>
          <a:noFill/>
          <a:ln/>
        </p:spPr>
        <p:txBody>
          <a:bodyPr wrap="square" lIns="0" tIns="0" rIns="0" bIns="0" rtlCol="0" anchor="t"/>
          <a:lstStyle/>
          <a:p>
            <a:pPr defTabSz="609630">
              <a:lnSpc>
                <a:spcPts val="2167"/>
              </a:lnSpc>
            </a:pPr>
            <a:r>
              <a:rPr lang="en-US" sz="1333" dirty="0">
                <a:solidFill>
                  <a:srgbClr val="00002E"/>
                </a:solidFill>
                <a:latin typeface="PT Sans" pitchFamily="34" charset="0"/>
                <a:ea typeface="PT Sans" pitchFamily="34" charset="-122"/>
                <a:cs typeface="PT Sans" pitchFamily="34" charset="-120"/>
              </a:rPr>
              <a:t>La inscripción de candidaturas debe realizarse cuando menos </a:t>
            </a:r>
            <a:r>
              <a:rPr lang="en-US" sz="1600" b="1" dirty="0">
                <a:solidFill>
                  <a:srgbClr val="00B050"/>
                </a:solidFill>
                <a:latin typeface="PT Sans" pitchFamily="34" charset="0"/>
                <a:ea typeface="PT Sans" pitchFamily="34" charset="-122"/>
                <a:cs typeface="PT Sans" pitchFamily="34" charset="-120"/>
              </a:rPr>
              <a:t>cien días antes</a:t>
            </a:r>
            <a:r>
              <a:rPr lang="en-US" sz="1600" dirty="0">
                <a:solidFill>
                  <a:srgbClr val="00B050"/>
                </a:solidFill>
                <a:latin typeface="PT Sans" pitchFamily="34" charset="0"/>
                <a:ea typeface="PT Sans" pitchFamily="34" charset="-122"/>
                <a:cs typeface="PT Sans" pitchFamily="34" charset="-120"/>
              </a:rPr>
              <a:t> </a:t>
            </a:r>
            <a:r>
              <a:rPr lang="en-US" sz="1333" dirty="0">
                <a:solidFill>
                  <a:srgbClr val="00002E"/>
                </a:solidFill>
                <a:latin typeface="PT Sans" pitchFamily="34" charset="0"/>
                <a:ea typeface="PT Sans" pitchFamily="34" charset="-122"/>
                <a:cs typeface="PT Sans" pitchFamily="34" charset="-120"/>
              </a:rPr>
              <a:t>del día de las elecciones.</a:t>
            </a:r>
            <a:endParaRPr lang="en-US" sz="1333" dirty="0">
              <a:solidFill>
                <a:prstClr val="black"/>
              </a:solidFill>
              <a:latin typeface="Calibri"/>
            </a:endParaRPr>
          </a:p>
        </p:txBody>
      </p:sp>
      <p:sp>
        <p:nvSpPr>
          <p:cNvPr id="9" name="Text 7"/>
          <p:cNvSpPr/>
          <p:nvPr/>
        </p:nvSpPr>
        <p:spPr>
          <a:xfrm>
            <a:off x="7437438" y="3276997"/>
            <a:ext cx="4062809" cy="837605"/>
          </a:xfrm>
          <a:prstGeom prst="rect">
            <a:avLst/>
          </a:prstGeom>
          <a:noFill/>
          <a:ln/>
        </p:spPr>
        <p:txBody>
          <a:bodyPr wrap="square" lIns="0" tIns="0" rIns="0" bIns="0" rtlCol="0" anchor="t"/>
          <a:lstStyle/>
          <a:p>
            <a:pPr defTabSz="609630">
              <a:lnSpc>
                <a:spcPts val="2167"/>
              </a:lnSpc>
            </a:pPr>
            <a:r>
              <a:rPr lang="en-US" sz="1333" dirty="0">
                <a:solidFill>
                  <a:srgbClr val="00002E"/>
                </a:solidFill>
                <a:latin typeface="PT Sans" pitchFamily="34" charset="0"/>
                <a:ea typeface="PT Sans" pitchFamily="34" charset="-122"/>
                <a:cs typeface="PT Sans" pitchFamily="34" charset="-120"/>
              </a:rPr>
              <a:t>Esta fecha marca el inicio de la instalación en sesión permanente del Consejo Nacional Electoral y las juntas electorales para la calificación de candidaturas.</a:t>
            </a:r>
            <a:endParaRPr lang="en-US" sz="1333" dirty="0">
              <a:solidFill>
                <a:prstClr val="black"/>
              </a:solidFill>
              <a:latin typeface="Calibri"/>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Imagen 20">
            <a:extLst>
              <a:ext uri="{FF2B5EF4-FFF2-40B4-BE49-F238E27FC236}">
                <a16:creationId xmlns:a16="http://schemas.microsoft.com/office/drawing/2014/main" id="{EFAD6A3D-CEC1-9658-751D-B16CF6A8E06E}"/>
              </a:ext>
            </a:extLst>
          </p:cNvPr>
          <p:cNvPicPr>
            <a:picLocks noChangeAspect="1"/>
          </p:cNvPicPr>
          <p:nvPr/>
        </p:nvPicPr>
        <p:blipFill>
          <a:blip r:embed="rId3"/>
          <a:stretch>
            <a:fillRect/>
          </a:stretch>
        </p:blipFill>
        <p:spPr>
          <a:xfrm>
            <a:off x="0" y="0"/>
            <a:ext cx="12192000" cy="7086601"/>
          </a:xfrm>
          <a:prstGeom prst="rect">
            <a:avLst/>
          </a:prstGeom>
        </p:spPr>
      </p:pic>
      <p:sp>
        <p:nvSpPr>
          <p:cNvPr id="2" name="Text 0"/>
          <p:cNvSpPr/>
          <p:nvPr/>
        </p:nvSpPr>
        <p:spPr>
          <a:xfrm>
            <a:off x="1524000" y="817514"/>
            <a:ext cx="8696424" cy="505023"/>
          </a:xfrm>
          <a:prstGeom prst="rect">
            <a:avLst/>
          </a:prstGeom>
          <a:noFill/>
          <a:ln/>
        </p:spPr>
        <p:txBody>
          <a:bodyPr wrap="none" lIns="0" tIns="0" rIns="0" bIns="0" rtlCol="0" anchor="t"/>
          <a:lstStyle/>
          <a:p>
            <a:pPr defTabSz="609630">
              <a:lnSpc>
                <a:spcPts val="3959"/>
              </a:lnSpc>
            </a:pPr>
            <a:r>
              <a:rPr lang="en-US" sz="3167" dirty="0">
                <a:solidFill>
                  <a:srgbClr val="00002E"/>
                </a:solidFill>
                <a:latin typeface="Nunito Semi Bold" pitchFamily="34" charset="0"/>
                <a:ea typeface="Nunito Semi Bold" pitchFamily="34" charset="-122"/>
                <a:cs typeface="Nunito Semi Bold" pitchFamily="34" charset="-120"/>
              </a:rPr>
              <a:t>Democracia Interna en Organizaciones Políticas</a:t>
            </a:r>
            <a:endParaRPr lang="en-US" sz="3167" dirty="0">
              <a:solidFill>
                <a:prstClr val="black"/>
              </a:solidFill>
              <a:latin typeface="Calibri"/>
            </a:endParaRPr>
          </a:p>
        </p:txBody>
      </p:sp>
      <p:sp>
        <p:nvSpPr>
          <p:cNvPr id="3" name="Text 1"/>
          <p:cNvSpPr/>
          <p:nvPr/>
        </p:nvSpPr>
        <p:spPr>
          <a:xfrm>
            <a:off x="686694" y="1471315"/>
            <a:ext cx="10818614" cy="817067"/>
          </a:xfrm>
          <a:prstGeom prst="rect">
            <a:avLst/>
          </a:prstGeom>
          <a:noFill/>
          <a:ln/>
        </p:spPr>
        <p:txBody>
          <a:bodyPr wrap="square" lIns="0" tIns="0" rIns="0" bIns="0" rtlCol="0" anchor="t"/>
          <a:lstStyle/>
          <a:p>
            <a:pPr defTabSz="609630">
              <a:lnSpc>
                <a:spcPts val="2125"/>
              </a:lnSpc>
            </a:pPr>
            <a:r>
              <a:rPr lang="en-US" sz="1333" dirty="0">
                <a:solidFill>
                  <a:srgbClr val="00002E"/>
                </a:solidFill>
                <a:latin typeface="PT Sans" pitchFamily="34" charset="0"/>
                <a:ea typeface="PT Sans" pitchFamily="34" charset="-122"/>
                <a:cs typeface="PT Sans" pitchFamily="34" charset="-120"/>
              </a:rPr>
              <a:t>La Constitución y el Código de la Democracia garantizan que las organizaciones políticas operen con estructuras democráticas que aseguren la alternabilidad, la paridad y la participación ciudadana. Este marco normativo previene la concentración de poder dentro de los partidos y movimientos políticos.</a:t>
            </a:r>
            <a:endParaRPr lang="en-US" sz="1333" dirty="0">
              <a:solidFill>
                <a:prstClr val="black"/>
              </a:solidFill>
              <a:latin typeface="Calibri"/>
            </a:endParaRPr>
          </a:p>
        </p:txBody>
      </p:sp>
      <p:sp>
        <p:nvSpPr>
          <p:cNvPr id="4" name="Text 2"/>
          <p:cNvSpPr/>
          <p:nvPr/>
        </p:nvSpPr>
        <p:spPr>
          <a:xfrm>
            <a:off x="686694" y="2478287"/>
            <a:ext cx="171649" cy="214511"/>
          </a:xfrm>
          <a:prstGeom prst="rect">
            <a:avLst/>
          </a:prstGeom>
          <a:noFill/>
          <a:ln/>
        </p:spPr>
        <p:txBody>
          <a:bodyPr wrap="none" lIns="0" tIns="0" rIns="0" bIns="0" rtlCol="0" anchor="t"/>
          <a:lstStyle/>
          <a:p>
            <a:pPr defTabSz="609630">
              <a:lnSpc>
                <a:spcPts val="2125"/>
              </a:lnSpc>
            </a:pPr>
            <a:r>
              <a:rPr lang="en-US" sz="1333" dirty="0">
                <a:solidFill>
                  <a:srgbClr val="00002E"/>
                </a:solidFill>
                <a:latin typeface="Nunito Light" pitchFamily="34" charset="0"/>
                <a:ea typeface="Nunito Light" pitchFamily="34" charset="-122"/>
                <a:cs typeface="Nunito Light" pitchFamily="34" charset="-120"/>
              </a:rPr>
              <a:t>01</a:t>
            </a:r>
            <a:endParaRPr lang="en-US" sz="1333" dirty="0">
              <a:solidFill>
                <a:prstClr val="black"/>
              </a:solidFill>
              <a:latin typeface="Calibri"/>
            </a:endParaRPr>
          </a:p>
        </p:txBody>
      </p:sp>
      <p:sp>
        <p:nvSpPr>
          <p:cNvPr id="5" name="Shape 3"/>
          <p:cNvSpPr/>
          <p:nvPr/>
        </p:nvSpPr>
        <p:spPr>
          <a:xfrm>
            <a:off x="686693" y="2750940"/>
            <a:ext cx="5324872" cy="19050"/>
          </a:xfrm>
          <a:prstGeom prst="rect">
            <a:avLst/>
          </a:prstGeom>
          <a:solidFill>
            <a:srgbClr val="2D4DF2"/>
          </a:solidFill>
          <a:ln/>
        </p:spPr>
        <p:txBody>
          <a:bodyPr/>
          <a:lstStyle/>
          <a:p>
            <a:pPr defTabSz="609630"/>
            <a:endParaRPr lang="es-EC" sz="1500">
              <a:solidFill>
                <a:prstClr val="black"/>
              </a:solidFill>
              <a:latin typeface="Calibri"/>
            </a:endParaRPr>
          </a:p>
        </p:txBody>
      </p:sp>
      <p:sp>
        <p:nvSpPr>
          <p:cNvPr id="6" name="Text 4"/>
          <p:cNvSpPr/>
          <p:nvPr/>
        </p:nvSpPr>
        <p:spPr>
          <a:xfrm>
            <a:off x="686694" y="2874863"/>
            <a:ext cx="2118717" cy="252512"/>
          </a:xfrm>
          <a:prstGeom prst="rect">
            <a:avLst/>
          </a:prstGeom>
          <a:noFill/>
          <a:ln/>
        </p:spPr>
        <p:txBody>
          <a:bodyPr wrap="none" lIns="0" tIns="0" rIns="0" bIns="0" rtlCol="0" anchor="t"/>
          <a:lstStyle/>
          <a:p>
            <a:pPr defTabSz="609630">
              <a:lnSpc>
                <a:spcPts val="1959"/>
              </a:lnSpc>
            </a:pPr>
            <a:r>
              <a:rPr lang="en-US" sz="1583" dirty="0">
                <a:solidFill>
                  <a:srgbClr val="00002E"/>
                </a:solidFill>
                <a:latin typeface="Nunito Semi Bold" pitchFamily="34" charset="0"/>
                <a:ea typeface="Nunito Semi Bold" pitchFamily="34" charset="-122"/>
                <a:cs typeface="Nunito Semi Bold" pitchFamily="34" charset="-120"/>
              </a:rPr>
              <a:t>Estructura democrática</a:t>
            </a:r>
            <a:endParaRPr lang="en-US" sz="1583" dirty="0">
              <a:solidFill>
                <a:prstClr val="black"/>
              </a:solidFill>
              <a:latin typeface="Calibri"/>
            </a:endParaRPr>
          </a:p>
        </p:txBody>
      </p:sp>
      <p:sp>
        <p:nvSpPr>
          <p:cNvPr id="7" name="Text 5"/>
          <p:cNvSpPr/>
          <p:nvPr/>
        </p:nvSpPr>
        <p:spPr>
          <a:xfrm>
            <a:off x="686693" y="3228678"/>
            <a:ext cx="5324872" cy="544711"/>
          </a:xfrm>
          <a:prstGeom prst="rect">
            <a:avLst/>
          </a:prstGeom>
          <a:noFill/>
          <a:ln/>
        </p:spPr>
        <p:txBody>
          <a:bodyPr wrap="square" lIns="0" tIns="0" rIns="0" bIns="0" rtlCol="0" anchor="t"/>
          <a:lstStyle/>
          <a:p>
            <a:pPr defTabSz="609630">
              <a:lnSpc>
                <a:spcPts val="2125"/>
              </a:lnSpc>
            </a:pPr>
            <a:r>
              <a:rPr lang="en-US" sz="1333" dirty="0">
                <a:solidFill>
                  <a:srgbClr val="00002E"/>
                </a:solidFill>
                <a:latin typeface="PT Sans" pitchFamily="34" charset="0"/>
                <a:ea typeface="PT Sans" pitchFamily="34" charset="-122"/>
                <a:cs typeface="PT Sans" pitchFamily="34" charset="-120"/>
              </a:rPr>
              <a:t>Las organizaciones aplican principios de alternabilidad y conformación paritaria entre mujeres y hombres en sus directivas.</a:t>
            </a:r>
            <a:endParaRPr lang="en-US" sz="1333" dirty="0">
              <a:solidFill>
                <a:prstClr val="black"/>
              </a:solidFill>
              <a:latin typeface="Calibri"/>
            </a:endParaRPr>
          </a:p>
        </p:txBody>
      </p:sp>
      <p:sp>
        <p:nvSpPr>
          <p:cNvPr id="8" name="Text 6"/>
          <p:cNvSpPr/>
          <p:nvPr/>
        </p:nvSpPr>
        <p:spPr>
          <a:xfrm>
            <a:off x="6180435" y="2478287"/>
            <a:ext cx="171649" cy="214511"/>
          </a:xfrm>
          <a:prstGeom prst="rect">
            <a:avLst/>
          </a:prstGeom>
          <a:noFill/>
          <a:ln/>
        </p:spPr>
        <p:txBody>
          <a:bodyPr wrap="none" lIns="0" tIns="0" rIns="0" bIns="0" rtlCol="0" anchor="t"/>
          <a:lstStyle/>
          <a:p>
            <a:pPr defTabSz="609630">
              <a:lnSpc>
                <a:spcPts val="2125"/>
              </a:lnSpc>
            </a:pPr>
            <a:r>
              <a:rPr lang="en-US" sz="1333" dirty="0">
                <a:solidFill>
                  <a:srgbClr val="00002E"/>
                </a:solidFill>
                <a:latin typeface="Nunito Light" pitchFamily="34" charset="0"/>
                <a:ea typeface="Nunito Light" pitchFamily="34" charset="-122"/>
                <a:cs typeface="Nunito Light" pitchFamily="34" charset="-120"/>
              </a:rPr>
              <a:t>02</a:t>
            </a:r>
            <a:endParaRPr lang="en-US" sz="1333" dirty="0">
              <a:solidFill>
                <a:prstClr val="black"/>
              </a:solidFill>
              <a:latin typeface="Calibri"/>
            </a:endParaRPr>
          </a:p>
        </p:txBody>
      </p:sp>
      <p:sp>
        <p:nvSpPr>
          <p:cNvPr id="9" name="Shape 7"/>
          <p:cNvSpPr/>
          <p:nvPr/>
        </p:nvSpPr>
        <p:spPr>
          <a:xfrm>
            <a:off x="6180435" y="2750940"/>
            <a:ext cx="5324872" cy="19050"/>
          </a:xfrm>
          <a:prstGeom prst="rect">
            <a:avLst/>
          </a:prstGeom>
          <a:solidFill>
            <a:srgbClr val="018CE1"/>
          </a:solidFill>
          <a:ln/>
        </p:spPr>
        <p:txBody>
          <a:bodyPr/>
          <a:lstStyle/>
          <a:p>
            <a:pPr defTabSz="609630"/>
            <a:endParaRPr lang="es-EC" sz="1500">
              <a:solidFill>
                <a:prstClr val="black"/>
              </a:solidFill>
              <a:latin typeface="Calibri"/>
            </a:endParaRPr>
          </a:p>
        </p:txBody>
      </p:sp>
      <p:sp>
        <p:nvSpPr>
          <p:cNvPr id="10" name="Text 8"/>
          <p:cNvSpPr/>
          <p:nvPr/>
        </p:nvSpPr>
        <p:spPr>
          <a:xfrm>
            <a:off x="6180435" y="2874863"/>
            <a:ext cx="2234407" cy="252512"/>
          </a:xfrm>
          <a:prstGeom prst="rect">
            <a:avLst/>
          </a:prstGeom>
          <a:noFill/>
          <a:ln/>
        </p:spPr>
        <p:txBody>
          <a:bodyPr wrap="none" lIns="0" tIns="0" rIns="0" bIns="0" rtlCol="0" anchor="t"/>
          <a:lstStyle/>
          <a:p>
            <a:pPr defTabSz="609630">
              <a:lnSpc>
                <a:spcPts val="1959"/>
              </a:lnSpc>
            </a:pPr>
            <a:r>
              <a:rPr lang="en-US" sz="1583" dirty="0">
                <a:solidFill>
                  <a:srgbClr val="00002E"/>
                </a:solidFill>
                <a:latin typeface="Nunito Semi Bold" pitchFamily="34" charset="0"/>
                <a:ea typeface="Nunito Semi Bold" pitchFamily="34" charset="-122"/>
                <a:cs typeface="Nunito Semi Bold" pitchFamily="34" charset="-120"/>
              </a:rPr>
              <a:t>Órgano electoral central</a:t>
            </a:r>
            <a:endParaRPr lang="en-US" sz="1583" dirty="0">
              <a:solidFill>
                <a:prstClr val="black"/>
              </a:solidFill>
              <a:latin typeface="Calibri"/>
            </a:endParaRPr>
          </a:p>
        </p:txBody>
      </p:sp>
      <p:sp>
        <p:nvSpPr>
          <p:cNvPr id="11" name="Text 9"/>
          <p:cNvSpPr/>
          <p:nvPr/>
        </p:nvSpPr>
        <p:spPr>
          <a:xfrm>
            <a:off x="6180435" y="3228678"/>
            <a:ext cx="5324872" cy="544711"/>
          </a:xfrm>
          <a:prstGeom prst="rect">
            <a:avLst/>
          </a:prstGeom>
          <a:noFill/>
          <a:ln/>
        </p:spPr>
        <p:txBody>
          <a:bodyPr wrap="square" lIns="0" tIns="0" rIns="0" bIns="0" rtlCol="0" anchor="t"/>
          <a:lstStyle/>
          <a:p>
            <a:pPr defTabSz="609630">
              <a:lnSpc>
                <a:spcPts val="2125"/>
              </a:lnSpc>
            </a:pPr>
            <a:r>
              <a:rPr lang="en-US" sz="1333" dirty="0">
                <a:solidFill>
                  <a:srgbClr val="00002E"/>
                </a:solidFill>
                <a:latin typeface="PT Sans" pitchFamily="34" charset="0"/>
                <a:ea typeface="PT Sans" pitchFamily="34" charset="-122"/>
                <a:cs typeface="PT Sans" pitchFamily="34" charset="-120"/>
              </a:rPr>
              <a:t>Conformado por mínimo tres miembros, dirige procesos electorales internos incluyendo convocatoria, inscripción, cómputo y proclamación.</a:t>
            </a:r>
            <a:endParaRPr lang="en-US" sz="1333" dirty="0">
              <a:solidFill>
                <a:prstClr val="black"/>
              </a:solidFill>
              <a:latin typeface="Calibri"/>
            </a:endParaRPr>
          </a:p>
        </p:txBody>
      </p:sp>
      <p:sp>
        <p:nvSpPr>
          <p:cNvPr id="12" name="Text 10"/>
          <p:cNvSpPr/>
          <p:nvPr/>
        </p:nvSpPr>
        <p:spPr>
          <a:xfrm>
            <a:off x="686694" y="4070945"/>
            <a:ext cx="171649" cy="214511"/>
          </a:xfrm>
          <a:prstGeom prst="rect">
            <a:avLst/>
          </a:prstGeom>
          <a:noFill/>
          <a:ln/>
        </p:spPr>
        <p:txBody>
          <a:bodyPr wrap="none" lIns="0" tIns="0" rIns="0" bIns="0" rtlCol="0" anchor="t"/>
          <a:lstStyle/>
          <a:p>
            <a:pPr defTabSz="609630">
              <a:lnSpc>
                <a:spcPts val="2125"/>
              </a:lnSpc>
            </a:pPr>
            <a:r>
              <a:rPr lang="en-US" sz="1333" dirty="0">
                <a:solidFill>
                  <a:srgbClr val="00002E"/>
                </a:solidFill>
                <a:latin typeface="Nunito Light" pitchFamily="34" charset="0"/>
                <a:ea typeface="Nunito Light" pitchFamily="34" charset="-122"/>
                <a:cs typeface="Nunito Light" pitchFamily="34" charset="-120"/>
              </a:rPr>
              <a:t>03</a:t>
            </a:r>
            <a:endParaRPr lang="en-US" sz="1333" dirty="0">
              <a:solidFill>
                <a:prstClr val="black"/>
              </a:solidFill>
              <a:latin typeface="Calibri"/>
            </a:endParaRPr>
          </a:p>
        </p:txBody>
      </p:sp>
      <p:sp>
        <p:nvSpPr>
          <p:cNvPr id="13" name="Shape 11"/>
          <p:cNvSpPr/>
          <p:nvPr/>
        </p:nvSpPr>
        <p:spPr>
          <a:xfrm>
            <a:off x="686693" y="4343599"/>
            <a:ext cx="5324872" cy="19050"/>
          </a:xfrm>
          <a:prstGeom prst="rect">
            <a:avLst/>
          </a:prstGeom>
          <a:solidFill>
            <a:srgbClr val="DA33BF"/>
          </a:solidFill>
          <a:ln/>
        </p:spPr>
        <p:txBody>
          <a:bodyPr/>
          <a:lstStyle/>
          <a:p>
            <a:pPr defTabSz="609630"/>
            <a:endParaRPr lang="es-EC" sz="1500">
              <a:solidFill>
                <a:prstClr val="black"/>
              </a:solidFill>
              <a:latin typeface="Calibri"/>
            </a:endParaRPr>
          </a:p>
        </p:txBody>
      </p:sp>
      <p:sp>
        <p:nvSpPr>
          <p:cNvPr id="14" name="Text 12"/>
          <p:cNvSpPr/>
          <p:nvPr/>
        </p:nvSpPr>
        <p:spPr>
          <a:xfrm>
            <a:off x="686694" y="4467523"/>
            <a:ext cx="2019796" cy="252512"/>
          </a:xfrm>
          <a:prstGeom prst="rect">
            <a:avLst/>
          </a:prstGeom>
          <a:noFill/>
          <a:ln/>
        </p:spPr>
        <p:txBody>
          <a:bodyPr wrap="none" lIns="0" tIns="0" rIns="0" bIns="0" rtlCol="0" anchor="t"/>
          <a:lstStyle/>
          <a:p>
            <a:pPr defTabSz="609630">
              <a:lnSpc>
                <a:spcPts val="1959"/>
              </a:lnSpc>
            </a:pPr>
            <a:r>
              <a:rPr lang="en-US" sz="1583" dirty="0">
                <a:solidFill>
                  <a:srgbClr val="00002E"/>
                </a:solidFill>
                <a:latin typeface="Nunito Semi Bold" pitchFamily="34" charset="0"/>
                <a:ea typeface="Nunito Semi Bold" pitchFamily="34" charset="-122"/>
                <a:cs typeface="Nunito Semi Bold" pitchFamily="34" charset="-120"/>
              </a:rPr>
              <a:t>Supervisión del CNE</a:t>
            </a:r>
            <a:endParaRPr lang="en-US" sz="1583" dirty="0">
              <a:solidFill>
                <a:prstClr val="black"/>
              </a:solidFill>
              <a:latin typeface="Calibri"/>
            </a:endParaRPr>
          </a:p>
        </p:txBody>
      </p:sp>
      <p:sp>
        <p:nvSpPr>
          <p:cNvPr id="15" name="Text 13"/>
          <p:cNvSpPr/>
          <p:nvPr/>
        </p:nvSpPr>
        <p:spPr>
          <a:xfrm>
            <a:off x="686693" y="4821337"/>
            <a:ext cx="5324872" cy="544711"/>
          </a:xfrm>
          <a:prstGeom prst="rect">
            <a:avLst/>
          </a:prstGeom>
          <a:noFill/>
          <a:ln/>
        </p:spPr>
        <p:txBody>
          <a:bodyPr wrap="square" lIns="0" tIns="0" rIns="0" bIns="0" rtlCol="0" anchor="t"/>
          <a:lstStyle/>
          <a:p>
            <a:pPr defTabSz="609630">
              <a:lnSpc>
                <a:spcPts val="2125"/>
              </a:lnSpc>
            </a:pPr>
            <a:r>
              <a:rPr lang="en-US" sz="1333" dirty="0">
                <a:solidFill>
                  <a:srgbClr val="00002E"/>
                </a:solidFill>
                <a:latin typeface="PT Sans" pitchFamily="34" charset="0"/>
                <a:ea typeface="PT Sans" pitchFamily="34" charset="-122"/>
                <a:cs typeface="PT Sans" pitchFamily="34" charset="-120"/>
              </a:rPr>
              <a:t>El Consejo Nacional Electoral brinda apoyo, asistencia técnica y supervisión en todas las etapas del proceso electoral interno.</a:t>
            </a:r>
            <a:endParaRPr lang="en-US" sz="1333" dirty="0">
              <a:solidFill>
                <a:prstClr val="black"/>
              </a:solidFill>
              <a:latin typeface="Calibri"/>
            </a:endParaRPr>
          </a:p>
        </p:txBody>
      </p:sp>
      <p:sp>
        <p:nvSpPr>
          <p:cNvPr id="16" name="Text 14"/>
          <p:cNvSpPr/>
          <p:nvPr/>
        </p:nvSpPr>
        <p:spPr>
          <a:xfrm>
            <a:off x="6180435" y="4070945"/>
            <a:ext cx="171649" cy="214511"/>
          </a:xfrm>
          <a:prstGeom prst="rect">
            <a:avLst/>
          </a:prstGeom>
          <a:noFill/>
          <a:ln/>
        </p:spPr>
        <p:txBody>
          <a:bodyPr wrap="none" lIns="0" tIns="0" rIns="0" bIns="0" rtlCol="0" anchor="t"/>
          <a:lstStyle/>
          <a:p>
            <a:pPr defTabSz="609630">
              <a:lnSpc>
                <a:spcPts val="2125"/>
              </a:lnSpc>
            </a:pPr>
            <a:r>
              <a:rPr lang="en-US" sz="1333" dirty="0">
                <a:solidFill>
                  <a:srgbClr val="00002E"/>
                </a:solidFill>
                <a:latin typeface="Nunito Light" pitchFamily="34" charset="0"/>
                <a:ea typeface="Nunito Light" pitchFamily="34" charset="-122"/>
                <a:cs typeface="Nunito Light" pitchFamily="34" charset="-120"/>
              </a:rPr>
              <a:t>04</a:t>
            </a:r>
            <a:endParaRPr lang="en-US" sz="1333" dirty="0">
              <a:solidFill>
                <a:prstClr val="black"/>
              </a:solidFill>
              <a:latin typeface="Calibri"/>
            </a:endParaRPr>
          </a:p>
        </p:txBody>
      </p:sp>
      <p:sp>
        <p:nvSpPr>
          <p:cNvPr id="17" name="Shape 15"/>
          <p:cNvSpPr/>
          <p:nvPr/>
        </p:nvSpPr>
        <p:spPr>
          <a:xfrm>
            <a:off x="6180435" y="4343599"/>
            <a:ext cx="5324872" cy="19050"/>
          </a:xfrm>
          <a:prstGeom prst="rect">
            <a:avLst/>
          </a:prstGeom>
          <a:solidFill>
            <a:srgbClr val="2D4DF2"/>
          </a:solidFill>
          <a:ln/>
        </p:spPr>
        <p:txBody>
          <a:bodyPr/>
          <a:lstStyle/>
          <a:p>
            <a:pPr defTabSz="609630"/>
            <a:endParaRPr lang="es-EC" sz="1500">
              <a:solidFill>
                <a:prstClr val="black"/>
              </a:solidFill>
              <a:latin typeface="Calibri"/>
            </a:endParaRPr>
          </a:p>
        </p:txBody>
      </p:sp>
      <p:sp>
        <p:nvSpPr>
          <p:cNvPr id="18" name="Text 16"/>
          <p:cNvSpPr/>
          <p:nvPr/>
        </p:nvSpPr>
        <p:spPr>
          <a:xfrm>
            <a:off x="6180435" y="4467523"/>
            <a:ext cx="2019796" cy="252512"/>
          </a:xfrm>
          <a:prstGeom prst="rect">
            <a:avLst/>
          </a:prstGeom>
          <a:noFill/>
          <a:ln/>
        </p:spPr>
        <p:txBody>
          <a:bodyPr wrap="none" lIns="0" tIns="0" rIns="0" bIns="0" rtlCol="0" anchor="t"/>
          <a:lstStyle/>
          <a:p>
            <a:pPr defTabSz="609630">
              <a:lnSpc>
                <a:spcPts val="1959"/>
              </a:lnSpc>
            </a:pPr>
            <a:r>
              <a:rPr lang="en-US" sz="1583" dirty="0">
                <a:solidFill>
                  <a:srgbClr val="00002E"/>
                </a:solidFill>
                <a:latin typeface="Nunito Semi Bold" pitchFamily="34" charset="0"/>
                <a:ea typeface="Nunito Semi Bold" pitchFamily="34" charset="-122"/>
                <a:cs typeface="Nunito Semi Bold" pitchFamily="34" charset="-120"/>
              </a:rPr>
              <a:t>Plazo obligatorio</a:t>
            </a:r>
            <a:endParaRPr lang="en-US" sz="1583" dirty="0">
              <a:solidFill>
                <a:prstClr val="black"/>
              </a:solidFill>
              <a:latin typeface="Calibri"/>
            </a:endParaRPr>
          </a:p>
        </p:txBody>
      </p:sp>
      <p:sp>
        <p:nvSpPr>
          <p:cNvPr id="19" name="Text 17"/>
          <p:cNvSpPr/>
          <p:nvPr/>
        </p:nvSpPr>
        <p:spPr>
          <a:xfrm>
            <a:off x="6180435" y="4821337"/>
            <a:ext cx="5324872" cy="544711"/>
          </a:xfrm>
          <a:prstGeom prst="rect">
            <a:avLst/>
          </a:prstGeom>
          <a:noFill/>
          <a:ln/>
        </p:spPr>
        <p:txBody>
          <a:bodyPr wrap="square" lIns="0" tIns="0" rIns="0" bIns="0" rtlCol="0" anchor="t"/>
          <a:lstStyle/>
          <a:p>
            <a:pPr defTabSz="609630">
              <a:lnSpc>
                <a:spcPts val="2125"/>
              </a:lnSpc>
            </a:pPr>
            <a:r>
              <a:rPr lang="en-US" sz="1333" dirty="0">
                <a:solidFill>
                  <a:srgbClr val="00002E"/>
                </a:solidFill>
                <a:latin typeface="PT Sans" pitchFamily="34" charset="0"/>
                <a:ea typeface="PT Sans" pitchFamily="34" charset="-122"/>
                <a:cs typeface="PT Sans" pitchFamily="34" charset="-120"/>
              </a:rPr>
              <a:t>Los procesos se realizan en un periodo de quince días que inicia sesenta días previos al cierre de inscripción de candidaturas ante el CNE.</a:t>
            </a:r>
            <a:endParaRPr lang="en-US" sz="1333" dirty="0">
              <a:solidFill>
                <a:prstClr val="black"/>
              </a:solidFill>
              <a:latin typeface="Calibri"/>
            </a:endParaRPr>
          </a:p>
        </p:txBody>
      </p:sp>
      <p:sp>
        <p:nvSpPr>
          <p:cNvPr id="20" name="Text 18"/>
          <p:cNvSpPr/>
          <p:nvPr/>
        </p:nvSpPr>
        <p:spPr>
          <a:xfrm>
            <a:off x="686694" y="5824737"/>
            <a:ext cx="10818614" cy="544711"/>
          </a:xfrm>
          <a:prstGeom prst="rect">
            <a:avLst/>
          </a:prstGeom>
          <a:noFill/>
          <a:ln/>
        </p:spPr>
        <p:txBody>
          <a:bodyPr wrap="square" lIns="0" tIns="0" rIns="0" bIns="0" rtlCol="0" anchor="t"/>
          <a:lstStyle/>
          <a:p>
            <a:pPr algn="ctr" defTabSz="609630">
              <a:lnSpc>
                <a:spcPts val="2125"/>
              </a:lnSpc>
            </a:pPr>
            <a:r>
              <a:rPr lang="en-US" sz="1333" dirty="0">
                <a:solidFill>
                  <a:srgbClr val="00002E"/>
                </a:solidFill>
                <a:latin typeface="PT Sans" pitchFamily="34" charset="0"/>
                <a:ea typeface="PT Sans" pitchFamily="34" charset="-122"/>
                <a:cs typeface="PT Sans" pitchFamily="34" charset="-120"/>
              </a:rPr>
              <a:t>El máximo órgano de dirección, el órgano electoral central o un mínimo de diez por ciento de afiliados pueden solicitar al CNE la asistencia técnica o una auditoría. El CNE emitirá informes y, de constatar irregularidades, puede ordenar repetir el proceso electoral interno.</a:t>
            </a:r>
            <a:endParaRPr lang="en-US" sz="1333" dirty="0">
              <a:solidFill>
                <a:prstClr val="black"/>
              </a:solidFill>
              <a:latin typeface="Calibri"/>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Imagen 18">
            <a:extLst>
              <a:ext uri="{FF2B5EF4-FFF2-40B4-BE49-F238E27FC236}">
                <a16:creationId xmlns:a16="http://schemas.microsoft.com/office/drawing/2014/main" id="{269E3415-D3D9-0D56-F973-169D6708CDEC}"/>
              </a:ext>
            </a:extLst>
          </p:cNvPr>
          <p:cNvPicPr>
            <a:picLocks noChangeAspect="1"/>
          </p:cNvPicPr>
          <p:nvPr/>
        </p:nvPicPr>
        <p:blipFill>
          <a:blip r:embed="rId3"/>
          <a:stretch>
            <a:fillRect/>
          </a:stretch>
        </p:blipFill>
        <p:spPr>
          <a:xfrm>
            <a:off x="14177" y="0"/>
            <a:ext cx="12192000" cy="7086601"/>
          </a:xfrm>
          <a:prstGeom prst="rect">
            <a:avLst/>
          </a:prstGeom>
        </p:spPr>
      </p:pic>
      <p:pic>
        <p:nvPicPr>
          <p:cNvPr id="7" name="Image 1" descr="preencoded.png"/>
          <p:cNvPicPr>
            <a:picLocks noChangeAspect="1"/>
          </p:cNvPicPr>
          <p:nvPr/>
        </p:nvPicPr>
        <p:blipFill>
          <a:blip r:embed="rId4"/>
          <a:stretch>
            <a:fillRect/>
          </a:stretch>
        </p:blipFill>
        <p:spPr>
          <a:xfrm>
            <a:off x="7772401" y="2023925"/>
            <a:ext cx="2087007" cy="1945429"/>
          </a:xfrm>
          <a:prstGeom prst="rect">
            <a:avLst/>
          </a:prstGeom>
        </p:spPr>
      </p:pic>
      <p:grpSp>
        <p:nvGrpSpPr>
          <p:cNvPr id="20" name="Grupo 19">
            <a:extLst>
              <a:ext uri="{FF2B5EF4-FFF2-40B4-BE49-F238E27FC236}">
                <a16:creationId xmlns:a16="http://schemas.microsoft.com/office/drawing/2014/main" id="{AC2834C6-D00D-8E25-D5E4-4C576BE947B8}"/>
              </a:ext>
            </a:extLst>
          </p:cNvPr>
          <p:cNvGrpSpPr/>
          <p:nvPr/>
        </p:nvGrpSpPr>
        <p:grpSpPr>
          <a:xfrm>
            <a:off x="533393" y="878823"/>
            <a:ext cx="11399789" cy="4972007"/>
            <a:chOff x="2484418" y="887583"/>
            <a:chExt cx="13307914" cy="7615025"/>
          </a:xfrm>
        </p:grpSpPr>
        <p:sp>
          <p:nvSpPr>
            <p:cNvPr id="2" name="Text 0"/>
            <p:cNvSpPr/>
            <p:nvPr/>
          </p:nvSpPr>
          <p:spPr>
            <a:xfrm>
              <a:off x="5266403" y="887583"/>
              <a:ext cx="6886873" cy="527298"/>
            </a:xfrm>
            <a:prstGeom prst="rect">
              <a:avLst/>
            </a:prstGeom>
            <a:noFill/>
            <a:ln/>
          </p:spPr>
          <p:txBody>
            <a:bodyPr wrap="none" lIns="0" tIns="0" rIns="0" bIns="0" rtlCol="0" anchor="t"/>
            <a:lstStyle/>
            <a:p>
              <a:pPr defTabSz="609630">
                <a:lnSpc>
                  <a:spcPts val="2750"/>
                </a:lnSpc>
              </a:pPr>
              <a:r>
                <a:rPr lang="en-US" sz="2933" dirty="0">
                  <a:solidFill>
                    <a:srgbClr val="00002E"/>
                  </a:solidFill>
                  <a:latin typeface="Nunito Semi Bold" pitchFamily="34" charset="0"/>
                  <a:ea typeface="Nunito Semi Bold" pitchFamily="34" charset="-122"/>
                  <a:cs typeface="Nunito Semi Bold" pitchFamily="34" charset="-120"/>
                </a:rPr>
                <a:t>Modalidades de Democracia Interna</a:t>
              </a:r>
              <a:endParaRPr lang="en-US" sz="2933" dirty="0">
                <a:solidFill>
                  <a:prstClr val="black"/>
                </a:solidFill>
                <a:latin typeface="Calibri"/>
              </a:endParaRPr>
            </a:p>
          </p:txBody>
        </p:sp>
        <p:sp>
          <p:nvSpPr>
            <p:cNvPr id="3" name="Text 1"/>
            <p:cNvSpPr/>
            <p:nvPr/>
          </p:nvSpPr>
          <p:spPr>
            <a:xfrm>
              <a:off x="2484418" y="1629236"/>
              <a:ext cx="13307914" cy="483394"/>
            </a:xfrm>
            <a:prstGeom prst="rect">
              <a:avLst/>
            </a:prstGeom>
            <a:noFill/>
            <a:ln/>
          </p:spPr>
          <p:txBody>
            <a:bodyPr wrap="square" lIns="0" tIns="0" rIns="0" bIns="0" rtlCol="0" anchor="t"/>
            <a:lstStyle/>
            <a:p>
              <a:pPr defTabSz="609630"/>
              <a:r>
                <a:rPr lang="en-US" sz="1600" dirty="0">
                  <a:solidFill>
                    <a:srgbClr val="00002E"/>
                  </a:solidFill>
                  <a:latin typeface="PT Sans" pitchFamily="34" charset="0"/>
                  <a:ea typeface="PT Sans" pitchFamily="34" charset="-122"/>
                  <a:cs typeface="PT Sans" pitchFamily="34" charset="-120"/>
                </a:rPr>
                <a:t>Las organizaciones políticas pueden elegir entre diferentes modalidades para seleccionar sus candidatos, siempre respetando los principios de transparencia, paridad y participación ciudadana establecidos en la normativa electoral ecuatoriana.</a:t>
              </a:r>
              <a:endParaRPr lang="en-US" sz="1600" dirty="0">
                <a:solidFill>
                  <a:prstClr val="black"/>
                </a:solidFill>
                <a:latin typeface="Calibri"/>
              </a:endParaRPr>
            </a:p>
          </p:txBody>
        </p:sp>
        <p:pic>
          <p:nvPicPr>
            <p:cNvPr id="4" name="Image 0" descr="preencoded.png"/>
            <p:cNvPicPr>
              <a:picLocks noChangeAspect="1"/>
            </p:cNvPicPr>
            <p:nvPr/>
          </p:nvPicPr>
          <p:blipFill>
            <a:blip r:embed="rId5"/>
            <a:stretch>
              <a:fillRect/>
            </a:stretch>
          </p:blipFill>
          <p:spPr>
            <a:xfrm>
              <a:off x="4174563" y="2668130"/>
              <a:ext cx="2436336" cy="3040467"/>
            </a:xfrm>
            <a:prstGeom prst="rect">
              <a:avLst/>
            </a:prstGeom>
          </p:spPr>
        </p:pic>
        <p:sp>
          <p:nvSpPr>
            <p:cNvPr id="5" name="Text 2"/>
            <p:cNvSpPr/>
            <p:nvPr/>
          </p:nvSpPr>
          <p:spPr>
            <a:xfrm>
              <a:off x="4378923" y="5962219"/>
              <a:ext cx="2109490" cy="263576"/>
            </a:xfrm>
            <a:prstGeom prst="rect">
              <a:avLst/>
            </a:prstGeom>
            <a:noFill/>
            <a:ln/>
          </p:spPr>
          <p:txBody>
            <a:bodyPr wrap="none" lIns="0" tIns="0" rIns="0" bIns="0" rtlCol="0" anchor="t"/>
            <a:lstStyle/>
            <a:p>
              <a:pPr defTabSz="609630">
                <a:lnSpc>
                  <a:spcPts val="1375"/>
                </a:lnSpc>
              </a:pPr>
              <a:r>
                <a:rPr lang="en-US" sz="1867" b="1" dirty="0">
                  <a:solidFill>
                    <a:srgbClr val="00002E"/>
                  </a:solidFill>
                  <a:latin typeface="Nunito Semi Bold" pitchFamily="34" charset="0"/>
                  <a:ea typeface="Nunito Semi Bold" pitchFamily="34" charset="-122"/>
                  <a:cs typeface="Nunito Semi Bold" pitchFamily="34" charset="-120"/>
                </a:rPr>
                <a:t>Primarias Abiertas</a:t>
              </a:r>
              <a:endParaRPr lang="en-US" sz="1867" b="1" dirty="0">
                <a:solidFill>
                  <a:prstClr val="black"/>
                </a:solidFill>
                <a:latin typeface="Calibri"/>
              </a:endParaRPr>
            </a:p>
          </p:txBody>
        </p:sp>
        <p:sp>
          <p:nvSpPr>
            <p:cNvPr id="6" name="Text 3"/>
            <p:cNvSpPr/>
            <p:nvPr/>
          </p:nvSpPr>
          <p:spPr>
            <a:xfrm>
              <a:off x="3957033" y="6633229"/>
              <a:ext cx="3057180" cy="1418715"/>
            </a:xfrm>
            <a:prstGeom prst="rect">
              <a:avLst/>
            </a:prstGeom>
            <a:noFill/>
            <a:ln/>
          </p:spPr>
          <p:txBody>
            <a:bodyPr wrap="square" lIns="0" tIns="0" rIns="0" bIns="0" rtlCol="0" anchor="t"/>
            <a:lstStyle/>
            <a:p>
              <a:pPr algn="just" defTabSz="609630"/>
              <a:r>
                <a:rPr lang="en-US" sz="1600" dirty="0">
                  <a:solidFill>
                    <a:srgbClr val="00002E"/>
                  </a:solidFill>
                  <a:latin typeface="PT Sans" pitchFamily="34" charset="0"/>
                  <a:ea typeface="PT Sans" pitchFamily="34" charset="-122"/>
                  <a:cs typeface="PT Sans" pitchFamily="34" charset="-120"/>
                </a:rPr>
                <a:t>Proceso participativo con voto universal, libre, igual, voluntario, directo, secreto y escrutado públicamente. Participan afiliados y sufragantes no afiliados. </a:t>
              </a:r>
              <a:endParaRPr lang="en-US" sz="1600" dirty="0">
                <a:solidFill>
                  <a:prstClr val="black"/>
                </a:solidFill>
                <a:latin typeface="Calibri"/>
              </a:endParaRPr>
            </a:p>
          </p:txBody>
        </p:sp>
        <p:sp>
          <p:nvSpPr>
            <p:cNvPr id="8" name="Text 4"/>
            <p:cNvSpPr/>
            <p:nvPr/>
          </p:nvSpPr>
          <p:spPr>
            <a:xfrm>
              <a:off x="11098531" y="5962220"/>
              <a:ext cx="2109490" cy="263576"/>
            </a:xfrm>
            <a:prstGeom prst="rect">
              <a:avLst/>
            </a:prstGeom>
            <a:noFill/>
            <a:ln/>
          </p:spPr>
          <p:txBody>
            <a:bodyPr wrap="none" lIns="0" tIns="0" rIns="0" bIns="0" rtlCol="0" anchor="t"/>
            <a:lstStyle/>
            <a:p>
              <a:pPr defTabSz="609630">
                <a:lnSpc>
                  <a:spcPts val="1375"/>
                </a:lnSpc>
              </a:pPr>
              <a:r>
                <a:rPr lang="en-US" sz="1867" b="1" dirty="0">
                  <a:solidFill>
                    <a:srgbClr val="00002E"/>
                  </a:solidFill>
                  <a:latin typeface="Nunito Semi Bold" pitchFamily="34" charset="0"/>
                  <a:ea typeface="Nunito Semi Bold" pitchFamily="34" charset="-122"/>
                  <a:cs typeface="Nunito Semi Bold" pitchFamily="34" charset="-120"/>
                </a:rPr>
                <a:t>Primarias Cerradas</a:t>
              </a:r>
              <a:endParaRPr lang="en-US" sz="1867" b="1" dirty="0">
                <a:solidFill>
                  <a:prstClr val="black"/>
                </a:solidFill>
                <a:latin typeface="Calibri"/>
              </a:endParaRPr>
            </a:p>
          </p:txBody>
        </p:sp>
        <p:sp>
          <p:nvSpPr>
            <p:cNvPr id="9" name="Text 5"/>
            <p:cNvSpPr/>
            <p:nvPr/>
          </p:nvSpPr>
          <p:spPr>
            <a:xfrm>
              <a:off x="10946141" y="6576988"/>
              <a:ext cx="3665755" cy="1925620"/>
            </a:xfrm>
            <a:prstGeom prst="rect">
              <a:avLst/>
            </a:prstGeom>
            <a:noFill/>
            <a:ln/>
          </p:spPr>
          <p:txBody>
            <a:bodyPr wrap="square" lIns="0" tIns="0" rIns="0" bIns="0" rtlCol="0" anchor="t"/>
            <a:lstStyle/>
            <a:p>
              <a:pPr algn="just" defTabSz="609630"/>
              <a:r>
                <a:rPr lang="en-US" sz="1600" dirty="0">
                  <a:solidFill>
                    <a:srgbClr val="00002E"/>
                  </a:solidFill>
                  <a:latin typeface="PT Sans" pitchFamily="34" charset="0"/>
                  <a:ea typeface="PT Sans" pitchFamily="34" charset="-122"/>
                  <a:cs typeface="PT Sans" pitchFamily="34" charset="-120"/>
                </a:rPr>
                <a:t>Voto libre, igual, voluntario, directo, secreto y escrutado públicamente exclusivamente de afiliados a partidos o adherentes permanentes a movimientos políticos. Utiliza el padrón interno de la organización.</a:t>
              </a:r>
              <a:endParaRPr lang="en-US" sz="1600" dirty="0">
                <a:solidFill>
                  <a:prstClr val="black"/>
                </a:solidFill>
                <a:latin typeface="Calibri"/>
              </a:endParaRPr>
            </a:p>
          </p:txBody>
        </p:sp>
      </p:gr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28716272-2C20-2EDA-96B8-A24F18F376FF}"/>
              </a:ext>
            </a:extLst>
          </p:cNvPr>
          <p:cNvPicPr>
            <a:picLocks noChangeAspect="1"/>
          </p:cNvPicPr>
          <p:nvPr/>
        </p:nvPicPr>
        <p:blipFill>
          <a:blip r:embed="rId2"/>
          <a:stretch>
            <a:fillRect/>
          </a:stretch>
        </p:blipFill>
        <p:spPr>
          <a:xfrm>
            <a:off x="14177" y="0"/>
            <a:ext cx="12192000" cy="7086601"/>
          </a:xfrm>
          <a:prstGeom prst="rect">
            <a:avLst/>
          </a:prstGeom>
        </p:spPr>
      </p:pic>
      <p:pic>
        <p:nvPicPr>
          <p:cNvPr id="10" name="Image 2" descr="preencoded.png"/>
          <p:cNvPicPr>
            <a:picLocks noChangeAspect="1"/>
          </p:cNvPicPr>
          <p:nvPr/>
        </p:nvPicPr>
        <p:blipFill>
          <a:blip r:embed="rId3"/>
          <a:stretch>
            <a:fillRect/>
          </a:stretch>
        </p:blipFill>
        <p:spPr>
          <a:xfrm>
            <a:off x="406401" y="1163970"/>
            <a:ext cx="2087007" cy="1988400"/>
          </a:xfrm>
          <a:prstGeom prst="rect">
            <a:avLst/>
          </a:prstGeom>
        </p:spPr>
      </p:pic>
      <p:sp>
        <p:nvSpPr>
          <p:cNvPr id="11" name="Text 6"/>
          <p:cNvSpPr/>
          <p:nvPr/>
        </p:nvSpPr>
        <p:spPr>
          <a:xfrm>
            <a:off x="3135765" y="1077923"/>
            <a:ext cx="2244311" cy="172094"/>
          </a:xfrm>
          <a:prstGeom prst="rect">
            <a:avLst/>
          </a:prstGeom>
          <a:noFill/>
          <a:ln/>
        </p:spPr>
        <p:txBody>
          <a:bodyPr wrap="none" lIns="0" tIns="0" rIns="0" bIns="0" rtlCol="0" anchor="t"/>
          <a:lstStyle/>
          <a:p>
            <a:pPr algn="ctr" defTabSz="609630">
              <a:lnSpc>
                <a:spcPts val="1375"/>
              </a:lnSpc>
            </a:pPr>
            <a:r>
              <a:rPr lang="en-US" sz="1867" b="1" dirty="0">
                <a:solidFill>
                  <a:srgbClr val="00002E"/>
                </a:solidFill>
                <a:latin typeface="Nunito Semi Bold" pitchFamily="34" charset="0"/>
                <a:ea typeface="Nunito Semi Bold" pitchFamily="34" charset="-122"/>
                <a:cs typeface="Nunito Semi Bold" pitchFamily="34" charset="-120"/>
              </a:rPr>
              <a:t>Asambleas o Convenciones</a:t>
            </a:r>
            <a:endParaRPr lang="en-US" sz="1867" b="1" dirty="0">
              <a:solidFill>
                <a:prstClr val="black"/>
              </a:solidFill>
              <a:latin typeface="Calibri"/>
            </a:endParaRPr>
          </a:p>
        </p:txBody>
      </p:sp>
      <p:sp>
        <p:nvSpPr>
          <p:cNvPr id="12" name="Text 7"/>
          <p:cNvSpPr/>
          <p:nvPr/>
        </p:nvSpPr>
        <p:spPr>
          <a:xfrm>
            <a:off x="2885631" y="1550721"/>
            <a:ext cx="2751335" cy="1878279"/>
          </a:xfrm>
          <a:prstGeom prst="rect">
            <a:avLst/>
          </a:prstGeom>
          <a:noFill/>
          <a:ln/>
        </p:spPr>
        <p:txBody>
          <a:bodyPr wrap="square" lIns="0" tIns="0" rIns="0" bIns="0" rtlCol="0" anchor="t"/>
          <a:lstStyle/>
          <a:p>
            <a:pPr algn="just" defTabSz="609630"/>
            <a:r>
              <a:rPr lang="en-US" sz="1867" dirty="0">
                <a:solidFill>
                  <a:srgbClr val="00002E"/>
                </a:solidFill>
                <a:latin typeface="PT Sans" pitchFamily="34" charset="0"/>
                <a:ea typeface="PT Sans" pitchFamily="34" charset="-122"/>
                <a:cs typeface="PT Sans" pitchFamily="34" charset="-120"/>
              </a:rPr>
              <a:t>Selección mediante reunión formal de delegados o representantes de la organización. Participan delegados designados o electos previamente. Las decisiones se toman por mayoría de votos.</a:t>
            </a:r>
            <a:endParaRPr lang="en-US" sz="1867" dirty="0">
              <a:solidFill>
                <a:prstClr val="black"/>
              </a:solidFill>
              <a:latin typeface="Calibri"/>
            </a:endParaRPr>
          </a:p>
        </p:txBody>
      </p:sp>
      <p:pic>
        <p:nvPicPr>
          <p:cNvPr id="13" name="Image 3" descr="preencoded.png"/>
          <p:cNvPicPr>
            <a:picLocks noChangeAspect="1"/>
          </p:cNvPicPr>
          <p:nvPr/>
        </p:nvPicPr>
        <p:blipFill>
          <a:blip r:embed="rId4"/>
          <a:stretch>
            <a:fillRect/>
          </a:stretch>
        </p:blipFill>
        <p:spPr>
          <a:xfrm>
            <a:off x="6488620" y="1018671"/>
            <a:ext cx="2155453" cy="2053592"/>
          </a:xfrm>
          <a:prstGeom prst="rect">
            <a:avLst/>
          </a:prstGeom>
        </p:spPr>
      </p:pic>
      <p:sp>
        <p:nvSpPr>
          <p:cNvPr id="14" name="Text 8"/>
          <p:cNvSpPr/>
          <p:nvPr/>
        </p:nvSpPr>
        <p:spPr>
          <a:xfrm>
            <a:off x="9194800" y="1034325"/>
            <a:ext cx="1829718" cy="172094"/>
          </a:xfrm>
          <a:prstGeom prst="rect">
            <a:avLst/>
          </a:prstGeom>
          <a:noFill/>
          <a:ln/>
        </p:spPr>
        <p:txBody>
          <a:bodyPr wrap="none" lIns="0" tIns="0" rIns="0" bIns="0" rtlCol="0" anchor="t"/>
          <a:lstStyle/>
          <a:p>
            <a:pPr defTabSz="609630">
              <a:lnSpc>
                <a:spcPts val="1375"/>
              </a:lnSpc>
            </a:pPr>
            <a:r>
              <a:rPr lang="en-US" sz="1867" b="1" dirty="0">
                <a:solidFill>
                  <a:srgbClr val="00002E"/>
                </a:solidFill>
                <a:latin typeface="Nunito Semi Bold" pitchFamily="34" charset="0"/>
                <a:ea typeface="Nunito Semi Bold" pitchFamily="34" charset="-122"/>
                <a:cs typeface="Nunito Semi Bold" pitchFamily="34" charset="-120"/>
              </a:rPr>
              <a:t>Elecciones con Padrón</a:t>
            </a:r>
            <a:endParaRPr lang="en-US" sz="1867" b="1" dirty="0">
              <a:solidFill>
                <a:prstClr val="black"/>
              </a:solidFill>
              <a:latin typeface="Calibri"/>
            </a:endParaRPr>
          </a:p>
        </p:txBody>
      </p:sp>
      <p:sp>
        <p:nvSpPr>
          <p:cNvPr id="15" name="Text 9"/>
          <p:cNvSpPr/>
          <p:nvPr/>
        </p:nvSpPr>
        <p:spPr>
          <a:xfrm>
            <a:off x="8945404" y="1505781"/>
            <a:ext cx="2751462" cy="1611423"/>
          </a:xfrm>
          <a:prstGeom prst="rect">
            <a:avLst/>
          </a:prstGeom>
          <a:noFill/>
          <a:ln/>
        </p:spPr>
        <p:txBody>
          <a:bodyPr wrap="square" lIns="0" tIns="0" rIns="0" bIns="0" rtlCol="0" anchor="t"/>
          <a:lstStyle/>
          <a:p>
            <a:pPr algn="just" defTabSz="609630"/>
            <a:r>
              <a:rPr lang="en-US" sz="1867" dirty="0">
                <a:solidFill>
                  <a:srgbClr val="00002E"/>
                </a:solidFill>
                <a:latin typeface="PT Sans" pitchFamily="34" charset="0"/>
                <a:ea typeface="PT Sans" pitchFamily="34" charset="-122"/>
                <a:cs typeface="PT Sans" pitchFamily="34" charset="-120"/>
              </a:rPr>
              <a:t>Proceso electoral interno organizado por la organización política donde participan exclusivamente afiliados inscritos en el padrón oficial registrado ante el CNE. Votaciones internas con varias listas o precandidatos.</a:t>
            </a:r>
            <a:endParaRPr lang="en-US" sz="1867" dirty="0">
              <a:solidFill>
                <a:prstClr val="black"/>
              </a:solidFill>
              <a:latin typeface="Calibri"/>
            </a:endParaRPr>
          </a:p>
        </p:txBody>
      </p:sp>
      <p:sp>
        <p:nvSpPr>
          <p:cNvPr id="18" name="Text 11"/>
          <p:cNvSpPr/>
          <p:nvPr/>
        </p:nvSpPr>
        <p:spPr>
          <a:xfrm>
            <a:off x="331320" y="5110741"/>
            <a:ext cx="11529361" cy="1166578"/>
          </a:xfrm>
          <a:prstGeom prst="rect">
            <a:avLst/>
          </a:prstGeom>
          <a:noFill/>
          <a:ln/>
        </p:spPr>
        <p:txBody>
          <a:bodyPr wrap="square" lIns="0" tIns="0" rIns="0" bIns="0" rtlCol="0" anchor="t"/>
          <a:lstStyle/>
          <a:p>
            <a:pPr algn="just" defTabSz="609630"/>
            <a:r>
              <a:rPr lang="en-US" sz="1867" b="1" dirty="0">
                <a:solidFill>
                  <a:srgbClr val="000000"/>
                </a:solidFill>
                <a:latin typeface="PT Sans" pitchFamily="34" charset="0"/>
                <a:ea typeface="PT Sans" pitchFamily="34" charset="-122"/>
                <a:cs typeface="PT Sans" pitchFamily="34" charset="-120"/>
              </a:rPr>
              <a:t>Formas ancestrales:</a:t>
            </a:r>
            <a:r>
              <a:rPr lang="en-US" sz="1867" dirty="0">
                <a:solidFill>
                  <a:srgbClr val="000000"/>
                </a:solidFill>
                <a:latin typeface="PT Sans" pitchFamily="34" charset="0"/>
                <a:ea typeface="PT Sans" pitchFamily="34" charset="-122"/>
                <a:cs typeface="PT Sans" pitchFamily="34" charset="-120"/>
              </a:rPr>
              <a:t> En lugares con presencia de comunas, comunidades, pueblos y nacionalidades indígenas, pueblo afroecuatoriano y pueblo montubio, las organizaciones políticas pueden designar autoridades y candidaturas basándose en sus formas tradicionales o ancestrales de elección y representación, reglamentadas por el CNE.</a:t>
            </a:r>
            <a:endParaRPr lang="en-US" sz="1867" dirty="0">
              <a:solidFill>
                <a:prstClr val="black"/>
              </a:solidFill>
              <a:latin typeface="Calibri"/>
            </a:endParaRPr>
          </a:p>
        </p:txBody>
      </p:sp>
    </p:spTree>
    <p:extLst>
      <p:ext uri="{BB962C8B-B14F-4D97-AF65-F5344CB8AC3E}">
        <p14:creationId xmlns:p14="http://schemas.microsoft.com/office/powerpoint/2010/main" val="123267617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Imagen 35">
            <a:extLst>
              <a:ext uri="{FF2B5EF4-FFF2-40B4-BE49-F238E27FC236}">
                <a16:creationId xmlns:a16="http://schemas.microsoft.com/office/drawing/2014/main" id="{F89DE902-EC46-65C9-3E6C-5CCDFA0A4931}"/>
              </a:ext>
            </a:extLst>
          </p:cNvPr>
          <p:cNvPicPr>
            <a:picLocks noChangeAspect="1"/>
          </p:cNvPicPr>
          <p:nvPr/>
        </p:nvPicPr>
        <p:blipFill>
          <a:blip r:embed="rId3"/>
          <a:stretch>
            <a:fillRect/>
          </a:stretch>
        </p:blipFill>
        <p:spPr>
          <a:xfrm>
            <a:off x="-5543" y="0"/>
            <a:ext cx="12192000" cy="7086601"/>
          </a:xfrm>
          <a:prstGeom prst="rect">
            <a:avLst/>
          </a:prstGeom>
        </p:spPr>
      </p:pic>
      <p:grpSp>
        <p:nvGrpSpPr>
          <p:cNvPr id="39" name="Grupo 38">
            <a:extLst>
              <a:ext uri="{FF2B5EF4-FFF2-40B4-BE49-F238E27FC236}">
                <a16:creationId xmlns:a16="http://schemas.microsoft.com/office/drawing/2014/main" id="{7A296181-3551-CB9D-9311-2EE624F6BB4B}"/>
              </a:ext>
            </a:extLst>
          </p:cNvPr>
          <p:cNvGrpSpPr/>
          <p:nvPr/>
        </p:nvGrpSpPr>
        <p:grpSpPr>
          <a:xfrm>
            <a:off x="1202099" y="853306"/>
            <a:ext cx="9669101" cy="1754959"/>
            <a:chOff x="4277712" y="789944"/>
            <a:chExt cx="9871537" cy="2570858"/>
          </a:xfrm>
        </p:grpSpPr>
        <p:pic>
          <p:nvPicPr>
            <p:cNvPr id="3" name="Image 0" descr="preencoded.png"/>
            <p:cNvPicPr>
              <a:picLocks noChangeAspect="1"/>
            </p:cNvPicPr>
            <p:nvPr/>
          </p:nvPicPr>
          <p:blipFill>
            <a:blip r:embed="rId4"/>
            <a:stretch>
              <a:fillRect/>
            </a:stretch>
          </p:blipFill>
          <p:spPr>
            <a:xfrm>
              <a:off x="4277712" y="789944"/>
              <a:ext cx="9871537" cy="2570858"/>
            </a:xfrm>
            <a:prstGeom prst="rect">
              <a:avLst/>
            </a:prstGeom>
          </p:spPr>
        </p:pic>
        <p:sp>
          <p:nvSpPr>
            <p:cNvPr id="4" name="Text 1"/>
            <p:cNvSpPr/>
            <p:nvPr/>
          </p:nvSpPr>
          <p:spPr>
            <a:xfrm>
              <a:off x="5035474" y="1513587"/>
              <a:ext cx="1468634" cy="247329"/>
            </a:xfrm>
            <a:prstGeom prst="rect">
              <a:avLst/>
            </a:prstGeom>
            <a:noFill/>
            <a:ln/>
          </p:spPr>
          <p:txBody>
            <a:bodyPr wrap="none" lIns="0" tIns="0" rIns="0" bIns="0" rtlCol="0" anchor="t"/>
            <a:lstStyle/>
            <a:p>
              <a:pPr algn="ctr" defTabSz="609630">
                <a:lnSpc>
                  <a:spcPts val="1292"/>
                </a:lnSpc>
              </a:pPr>
              <a:r>
                <a:rPr lang="en-US" sz="1200" b="1" dirty="0">
                  <a:solidFill>
                    <a:srgbClr val="00002E"/>
                  </a:solidFill>
                  <a:latin typeface="Nunito Semi Bold" pitchFamily="34" charset="0"/>
                  <a:ea typeface="Nunito Semi Bold" pitchFamily="34" charset="-122"/>
                  <a:cs typeface="Nunito Semi Bold" pitchFamily="34" charset="-120"/>
                </a:rPr>
                <a:t>Convocatoria</a:t>
              </a:r>
              <a:endParaRPr lang="en-US" sz="1000" b="1" dirty="0">
                <a:solidFill>
                  <a:prstClr val="black"/>
                </a:solidFill>
                <a:latin typeface="Calibri"/>
              </a:endParaRPr>
            </a:p>
          </p:txBody>
        </p:sp>
        <p:sp>
          <p:nvSpPr>
            <p:cNvPr id="5" name="Text 2"/>
            <p:cNvSpPr/>
            <p:nvPr/>
          </p:nvSpPr>
          <p:spPr>
            <a:xfrm>
              <a:off x="5026124" y="1961639"/>
              <a:ext cx="1468634" cy="836056"/>
            </a:xfrm>
            <a:prstGeom prst="rect">
              <a:avLst/>
            </a:prstGeom>
            <a:noFill/>
            <a:ln/>
          </p:spPr>
          <p:txBody>
            <a:bodyPr wrap="square" lIns="0" tIns="0" rIns="0" bIns="0" rtlCol="0" anchor="t"/>
            <a:lstStyle/>
            <a:p>
              <a:pPr algn="ctr" defTabSz="609630"/>
              <a:r>
                <a:rPr lang="en-US" sz="1200" dirty="0">
                  <a:solidFill>
                    <a:srgbClr val="00002E"/>
                  </a:solidFill>
                  <a:latin typeface="PT Sans" pitchFamily="34" charset="0"/>
                  <a:ea typeface="PT Sans" pitchFamily="34" charset="-122"/>
                  <a:cs typeface="PT Sans" pitchFamily="34" charset="-120"/>
                </a:rPr>
                <a:t>Emisión oficial con cronograma y requisitos</a:t>
              </a:r>
              <a:endParaRPr lang="en-US" sz="1200" dirty="0">
                <a:solidFill>
                  <a:prstClr val="black"/>
                </a:solidFill>
                <a:latin typeface="Calibri"/>
              </a:endParaRPr>
            </a:p>
          </p:txBody>
        </p:sp>
        <p:sp>
          <p:nvSpPr>
            <p:cNvPr id="6" name="Text 3"/>
            <p:cNvSpPr/>
            <p:nvPr/>
          </p:nvSpPr>
          <p:spPr>
            <a:xfrm>
              <a:off x="6707238" y="1637250"/>
              <a:ext cx="1468634" cy="247329"/>
            </a:xfrm>
            <a:prstGeom prst="rect">
              <a:avLst/>
            </a:prstGeom>
            <a:noFill/>
            <a:ln/>
          </p:spPr>
          <p:txBody>
            <a:bodyPr wrap="none" lIns="0" tIns="0" rIns="0" bIns="0" rtlCol="0" anchor="t"/>
            <a:lstStyle/>
            <a:p>
              <a:pPr algn="ctr" defTabSz="609630">
                <a:lnSpc>
                  <a:spcPts val="1292"/>
                </a:lnSpc>
              </a:pPr>
              <a:r>
                <a:rPr lang="en-US" sz="1333" b="1" dirty="0">
                  <a:solidFill>
                    <a:srgbClr val="00002E"/>
                  </a:solidFill>
                  <a:latin typeface="Nunito Semi Bold" pitchFamily="34" charset="0"/>
                  <a:ea typeface="Nunito Semi Bold" pitchFamily="34" charset="-122"/>
                  <a:cs typeface="Nunito Semi Bold" pitchFamily="34" charset="-120"/>
                </a:rPr>
                <a:t>Inscripción</a:t>
              </a:r>
              <a:endParaRPr lang="en-US" sz="1333" b="1" dirty="0">
                <a:solidFill>
                  <a:prstClr val="black"/>
                </a:solidFill>
                <a:latin typeface="Calibri"/>
              </a:endParaRPr>
            </a:p>
          </p:txBody>
        </p:sp>
        <p:sp>
          <p:nvSpPr>
            <p:cNvPr id="7" name="Text 4"/>
            <p:cNvSpPr/>
            <p:nvPr/>
          </p:nvSpPr>
          <p:spPr>
            <a:xfrm>
              <a:off x="6718421" y="2017172"/>
              <a:ext cx="1468634" cy="473329"/>
            </a:xfrm>
            <a:prstGeom prst="rect">
              <a:avLst/>
            </a:prstGeom>
            <a:noFill/>
            <a:ln/>
          </p:spPr>
          <p:txBody>
            <a:bodyPr wrap="square" lIns="0" tIns="0" rIns="0" bIns="0" rtlCol="0" anchor="t"/>
            <a:lstStyle/>
            <a:p>
              <a:pPr algn="ctr" defTabSz="609630"/>
              <a:r>
                <a:rPr lang="en-US" sz="1067" dirty="0">
                  <a:solidFill>
                    <a:srgbClr val="00002E"/>
                  </a:solidFill>
                  <a:latin typeface="PT Sans" pitchFamily="34" charset="0"/>
                  <a:ea typeface="PT Sans" pitchFamily="34" charset="-122"/>
                  <a:cs typeface="PT Sans" pitchFamily="34" charset="-120"/>
                </a:rPr>
                <a:t>Registro de precandidaturas y documentación</a:t>
              </a:r>
              <a:endParaRPr lang="en-US" sz="1067" dirty="0">
                <a:solidFill>
                  <a:prstClr val="black"/>
                </a:solidFill>
                <a:latin typeface="Calibri"/>
              </a:endParaRPr>
            </a:p>
          </p:txBody>
        </p:sp>
        <p:sp>
          <p:nvSpPr>
            <p:cNvPr id="8" name="Text 5"/>
            <p:cNvSpPr/>
            <p:nvPr/>
          </p:nvSpPr>
          <p:spPr>
            <a:xfrm>
              <a:off x="8379002" y="1637250"/>
              <a:ext cx="1468635" cy="494658"/>
            </a:xfrm>
            <a:prstGeom prst="rect">
              <a:avLst/>
            </a:prstGeom>
            <a:noFill/>
            <a:ln/>
          </p:spPr>
          <p:txBody>
            <a:bodyPr wrap="square" lIns="0" tIns="0" rIns="0" bIns="0" rtlCol="0" anchor="t"/>
            <a:lstStyle/>
            <a:p>
              <a:pPr algn="ctr" defTabSz="609630">
                <a:lnSpc>
                  <a:spcPts val="1292"/>
                </a:lnSpc>
              </a:pPr>
              <a:r>
                <a:rPr lang="en-US" sz="1333" b="1" dirty="0">
                  <a:solidFill>
                    <a:srgbClr val="00002E"/>
                  </a:solidFill>
                  <a:latin typeface="Nunito Semi Bold" pitchFamily="34" charset="0"/>
                  <a:ea typeface="Nunito Semi Bold" pitchFamily="34" charset="-122"/>
                  <a:cs typeface="Nunito Semi Bold" pitchFamily="34" charset="-120"/>
                </a:rPr>
                <a:t>Campaña interna</a:t>
              </a:r>
              <a:endParaRPr lang="en-US" sz="1333" b="1" dirty="0">
                <a:solidFill>
                  <a:prstClr val="black"/>
                </a:solidFill>
                <a:latin typeface="Calibri"/>
              </a:endParaRPr>
            </a:p>
          </p:txBody>
        </p:sp>
        <p:sp>
          <p:nvSpPr>
            <p:cNvPr id="9" name="Text 6"/>
            <p:cNvSpPr/>
            <p:nvPr/>
          </p:nvSpPr>
          <p:spPr>
            <a:xfrm>
              <a:off x="8386813" y="2251622"/>
              <a:ext cx="1468635" cy="473329"/>
            </a:xfrm>
            <a:prstGeom prst="rect">
              <a:avLst/>
            </a:prstGeom>
            <a:noFill/>
            <a:ln/>
          </p:spPr>
          <p:txBody>
            <a:bodyPr wrap="square" lIns="0" tIns="0" rIns="0" bIns="0" rtlCol="0" anchor="t"/>
            <a:lstStyle/>
            <a:p>
              <a:pPr algn="ctr" defTabSz="609630"/>
              <a:r>
                <a:rPr lang="en-US" sz="1067" dirty="0">
                  <a:solidFill>
                    <a:srgbClr val="00002E"/>
                  </a:solidFill>
                  <a:latin typeface="PT Sans" pitchFamily="34" charset="0"/>
                  <a:ea typeface="PT Sans" pitchFamily="34" charset="-122"/>
                  <a:cs typeface="PT Sans" pitchFamily="34" charset="-120"/>
                </a:rPr>
                <a:t>Actividad de promoción dentro del partido</a:t>
              </a:r>
              <a:endParaRPr lang="en-US" sz="1067" dirty="0">
                <a:solidFill>
                  <a:prstClr val="black"/>
                </a:solidFill>
                <a:latin typeface="Calibri"/>
              </a:endParaRPr>
            </a:p>
          </p:txBody>
        </p:sp>
        <p:sp>
          <p:nvSpPr>
            <p:cNvPr id="10" name="Text 7"/>
            <p:cNvSpPr/>
            <p:nvPr/>
          </p:nvSpPr>
          <p:spPr>
            <a:xfrm>
              <a:off x="10084316" y="1606703"/>
              <a:ext cx="1468634" cy="247329"/>
            </a:xfrm>
            <a:prstGeom prst="rect">
              <a:avLst/>
            </a:prstGeom>
            <a:noFill/>
            <a:ln/>
          </p:spPr>
          <p:txBody>
            <a:bodyPr wrap="none" lIns="0" tIns="0" rIns="0" bIns="0" rtlCol="0" anchor="t"/>
            <a:lstStyle/>
            <a:p>
              <a:pPr algn="ctr" defTabSz="609630">
                <a:lnSpc>
                  <a:spcPts val="1292"/>
                </a:lnSpc>
              </a:pPr>
              <a:r>
                <a:rPr lang="en-US" sz="1333" b="1" dirty="0">
                  <a:solidFill>
                    <a:srgbClr val="00002E"/>
                  </a:solidFill>
                  <a:latin typeface="Nunito Semi Bold" pitchFamily="34" charset="0"/>
                  <a:ea typeface="Nunito Semi Bold" pitchFamily="34" charset="-122"/>
                  <a:cs typeface="Nunito Semi Bold" pitchFamily="34" charset="-120"/>
                </a:rPr>
                <a:t>Votación</a:t>
              </a:r>
              <a:endParaRPr lang="en-US" sz="1000" b="1" dirty="0">
                <a:solidFill>
                  <a:prstClr val="black"/>
                </a:solidFill>
                <a:latin typeface="Calibri"/>
              </a:endParaRPr>
            </a:p>
          </p:txBody>
        </p:sp>
        <p:sp>
          <p:nvSpPr>
            <p:cNvPr id="11" name="Text 8"/>
            <p:cNvSpPr/>
            <p:nvPr/>
          </p:nvSpPr>
          <p:spPr>
            <a:xfrm>
              <a:off x="10084316" y="2247078"/>
              <a:ext cx="1468634" cy="473329"/>
            </a:xfrm>
            <a:prstGeom prst="rect">
              <a:avLst/>
            </a:prstGeom>
            <a:noFill/>
            <a:ln/>
          </p:spPr>
          <p:txBody>
            <a:bodyPr wrap="square" lIns="0" tIns="0" rIns="0" bIns="0" rtlCol="0" anchor="t"/>
            <a:lstStyle/>
            <a:p>
              <a:pPr algn="ctr" defTabSz="609630"/>
              <a:r>
                <a:rPr lang="en-US" sz="1200" dirty="0">
                  <a:solidFill>
                    <a:srgbClr val="00002E"/>
                  </a:solidFill>
                  <a:latin typeface="PT Sans" pitchFamily="34" charset="0"/>
                  <a:ea typeface="PT Sans" pitchFamily="34" charset="-122"/>
                  <a:cs typeface="PT Sans" pitchFamily="34" charset="-120"/>
                </a:rPr>
                <a:t>Proceso electoral interno</a:t>
              </a:r>
              <a:endParaRPr lang="en-US" sz="1200" dirty="0">
                <a:solidFill>
                  <a:prstClr val="black"/>
                </a:solidFill>
                <a:latin typeface="Calibri"/>
              </a:endParaRPr>
            </a:p>
          </p:txBody>
        </p:sp>
        <p:sp>
          <p:nvSpPr>
            <p:cNvPr id="12" name="Text 9"/>
            <p:cNvSpPr/>
            <p:nvPr/>
          </p:nvSpPr>
          <p:spPr>
            <a:xfrm>
              <a:off x="11776612" y="1553257"/>
              <a:ext cx="1468634" cy="247329"/>
            </a:xfrm>
            <a:prstGeom prst="rect">
              <a:avLst/>
            </a:prstGeom>
            <a:noFill/>
            <a:ln/>
          </p:spPr>
          <p:txBody>
            <a:bodyPr wrap="none" lIns="0" tIns="0" rIns="0" bIns="0" rtlCol="0" anchor="t"/>
            <a:lstStyle/>
            <a:p>
              <a:pPr algn="ctr" defTabSz="609630">
                <a:lnSpc>
                  <a:spcPts val="1292"/>
                </a:lnSpc>
              </a:pPr>
              <a:r>
                <a:rPr lang="en-US" sz="1200" b="1" dirty="0">
                  <a:solidFill>
                    <a:srgbClr val="00002E"/>
                  </a:solidFill>
                  <a:latin typeface="Nunito Semi Bold" pitchFamily="34" charset="0"/>
                  <a:ea typeface="Nunito Semi Bold" pitchFamily="34" charset="-122"/>
                  <a:cs typeface="Nunito Semi Bold" pitchFamily="34" charset="-120"/>
                </a:rPr>
                <a:t>Escrutinio</a:t>
              </a:r>
              <a:endParaRPr lang="en-US" sz="1200" b="1" dirty="0">
                <a:solidFill>
                  <a:prstClr val="black"/>
                </a:solidFill>
                <a:latin typeface="Calibri"/>
              </a:endParaRPr>
            </a:p>
          </p:txBody>
        </p:sp>
        <p:sp>
          <p:nvSpPr>
            <p:cNvPr id="13" name="Text 10"/>
            <p:cNvSpPr/>
            <p:nvPr/>
          </p:nvSpPr>
          <p:spPr>
            <a:xfrm>
              <a:off x="11776612" y="1972655"/>
              <a:ext cx="1673599" cy="767272"/>
            </a:xfrm>
            <a:prstGeom prst="rect">
              <a:avLst/>
            </a:prstGeom>
            <a:noFill/>
            <a:ln/>
          </p:spPr>
          <p:txBody>
            <a:bodyPr wrap="square" lIns="0" tIns="0" rIns="0" bIns="0" rtlCol="0" anchor="t"/>
            <a:lstStyle/>
            <a:p>
              <a:pPr algn="ctr" defTabSz="609630"/>
              <a:r>
                <a:rPr lang="en-US" sz="1200" dirty="0">
                  <a:solidFill>
                    <a:srgbClr val="00002E"/>
                  </a:solidFill>
                  <a:latin typeface="PT Sans" pitchFamily="34" charset="0"/>
                  <a:ea typeface="PT Sans" pitchFamily="34" charset="-122"/>
                  <a:cs typeface="PT Sans" pitchFamily="34" charset="-120"/>
                </a:rPr>
                <a:t>Conteo, verificación y proclamación de resultados</a:t>
              </a:r>
              <a:endParaRPr lang="en-US" sz="1200" dirty="0">
                <a:solidFill>
                  <a:prstClr val="black"/>
                </a:solidFill>
                <a:latin typeface="Calibri"/>
              </a:endParaRPr>
            </a:p>
          </p:txBody>
        </p:sp>
      </p:grpSp>
      <p:sp>
        <p:nvSpPr>
          <p:cNvPr id="16" name="Text 12"/>
          <p:cNvSpPr/>
          <p:nvPr/>
        </p:nvSpPr>
        <p:spPr>
          <a:xfrm>
            <a:off x="1000721" y="2633631"/>
            <a:ext cx="10988077" cy="180955"/>
          </a:xfrm>
          <a:prstGeom prst="rect">
            <a:avLst/>
          </a:prstGeom>
          <a:noFill/>
          <a:ln/>
        </p:spPr>
        <p:txBody>
          <a:bodyPr wrap="none" lIns="0" tIns="0" rIns="0" bIns="0" rtlCol="0" anchor="t"/>
          <a:lstStyle/>
          <a:p>
            <a:pPr defTabSz="609630">
              <a:lnSpc>
                <a:spcPts val="792"/>
              </a:lnSpc>
            </a:pPr>
            <a:r>
              <a:rPr lang="en-US" sz="1333" dirty="0">
                <a:solidFill>
                  <a:srgbClr val="00002E"/>
                </a:solidFill>
                <a:latin typeface="PT Sans" pitchFamily="34" charset="0"/>
                <a:ea typeface="PT Sans" pitchFamily="34" charset="-122"/>
                <a:cs typeface="PT Sans" pitchFamily="34" charset="-120"/>
              </a:rPr>
              <a:t>La organización política emite convocatoria oficial con fecha, modalidad, cargos a elegir, requisitos y cronograma. Se notifica al CNE.</a:t>
            </a:r>
            <a:endParaRPr lang="en-US" sz="1333" dirty="0">
              <a:solidFill>
                <a:prstClr val="black"/>
              </a:solidFill>
              <a:latin typeface="Calibri"/>
            </a:endParaRPr>
          </a:p>
        </p:txBody>
      </p:sp>
      <p:grpSp>
        <p:nvGrpSpPr>
          <p:cNvPr id="38" name="Grupo 37">
            <a:extLst>
              <a:ext uri="{FF2B5EF4-FFF2-40B4-BE49-F238E27FC236}">
                <a16:creationId xmlns:a16="http://schemas.microsoft.com/office/drawing/2014/main" id="{32592415-7CE6-042A-5DD3-DBC5C37FDF7A}"/>
              </a:ext>
            </a:extLst>
          </p:cNvPr>
          <p:cNvGrpSpPr/>
          <p:nvPr/>
        </p:nvGrpSpPr>
        <p:grpSpPr>
          <a:xfrm>
            <a:off x="254000" y="619585"/>
            <a:ext cx="11781860" cy="6057253"/>
            <a:chOff x="381000" y="929377"/>
            <a:chExt cx="17672790" cy="9085880"/>
          </a:xfrm>
        </p:grpSpPr>
        <p:sp>
          <p:nvSpPr>
            <p:cNvPr id="2" name="Text 0"/>
            <p:cNvSpPr/>
            <p:nvPr/>
          </p:nvSpPr>
          <p:spPr>
            <a:xfrm>
              <a:off x="4590760" y="929377"/>
              <a:ext cx="10999824" cy="362892"/>
            </a:xfrm>
            <a:prstGeom prst="rect">
              <a:avLst/>
            </a:prstGeom>
            <a:noFill/>
            <a:ln/>
          </p:spPr>
          <p:txBody>
            <a:bodyPr wrap="none" lIns="0" tIns="0" rIns="0" bIns="0" rtlCol="0" anchor="t"/>
            <a:lstStyle/>
            <a:p>
              <a:pPr defTabSz="609630">
                <a:lnSpc>
                  <a:spcPts val="2000"/>
                </a:lnSpc>
              </a:pPr>
              <a:r>
                <a:rPr lang="en-US" sz="1600" b="1" dirty="0">
                  <a:solidFill>
                    <a:srgbClr val="00002E"/>
                  </a:solidFill>
                  <a:latin typeface="Nunito Semi Bold" pitchFamily="34" charset="0"/>
                  <a:ea typeface="Nunito Semi Bold" pitchFamily="34" charset="-122"/>
                  <a:cs typeface="Nunito Semi Bold" pitchFamily="34" charset="-120"/>
                </a:rPr>
                <a:t>Proceso de Democracia Interna: Paso a Paso</a:t>
              </a:r>
              <a:endParaRPr lang="en-US" sz="1600" b="1" dirty="0">
                <a:solidFill>
                  <a:prstClr val="black"/>
                </a:solidFill>
                <a:latin typeface="Calibri"/>
              </a:endParaRPr>
            </a:p>
          </p:txBody>
        </p:sp>
        <p:pic>
          <p:nvPicPr>
            <p:cNvPr id="14" name="Image 1" descr="preencoded.png"/>
            <p:cNvPicPr>
              <a:picLocks noChangeAspect="1"/>
            </p:cNvPicPr>
            <p:nvPr/>
          </p:nvPicPr>
          <p:blipFill>
            <a:blip r:embed="rId5"/>
            <a:stretch>
              <a:fillRect/>
            </a:stretch>
          </p:blipFill>
          <p:spPr>
            <a:xfrm>
              <a:off x="685800" y="3481787"/>
              <a:ext cx="698966" cy="1346640"/>
            </a:xfrm>
            <a:prstGeom prst="rect">
              <a:avLst/>
            </a:prstGeom>
          </p:spPr>
        </p:pic>
        <p:sp>
          <p:nvSpPr>
            <p:cNvPr id="15" name="Text 11"/>
            <p:cNvSpPr/>
            <p:nvPr/>
          </p:nvSpPr>
          <p:spPr>
            <a:xfrm>
              <a:off x="1501082" y="3605089"/>
              <a:ext cx="2741809" cy="181376"/>
            </a:xfrm>
            <a:prstGeom prst="rect">
              <a:avLst/>
            </a:prstGeom>
            <a:noFill/>
            <a:ln/>
          </p:spPr>
          <p:txBody>
            <a:bodyPr wrap="none" lIns="0" tIns="0" rIns="0" bIns="0" rtlCol="0" anchor="t"/>
            <a:lstStyle/>
            <a:p>
              <a:pPr defTabSz="609630">
                <a:lnSpc>
                  <a:spcPts val="1000"/>
                </a:lnSpc>
              </a:pPr>
              <a:r>
                <a:rPr lang="en-US" sz="1600" dirty="0">
                  <a:solidFill>
                    <a:srgbClr val="00002E"/>
                  </a:solidFill>
                  <a:latin typeface="Nunito Semi Bold" pitchFamily="34" charset="0"/>
                  <a:ea typeface="Nunito Semi Bold" pitchFamily="34" charset="-122"/>
                  <a:cs typeface="Nunito Semi Bold" pitchFamily="34" charset="-120"/>
                </a:rPr>
                <a:t>Convocatoria</a:t>
              </a:r>
              <a:endParaRPr lang="en-US" sz="1600" dirty="0">
                <a:solidFill>
                  <a:prstClr val="black"/>
                </a:solidFill>
                <a:latin typeface="Calibri"/>
              </a:endParaRPr>
            </a:p>
          </p:txBody>
        </p:sp>
        <p:pic>
          <p:nvPicPr>
            <p:cNvPr id="17" name="Image 2" descr="preencoded.png"/>
            <p:cNvPicPr>
              <a:picLocks noChangeAspect="1"/>
            </p:cNvPicPr>
            <p:nvPr/>
          </p:nvPicPr>
          <p:blipFill>
            <a:blip r:embed="rId6"/>
            <a:stretch>
              <a:fillRect/>
            </a:stretch>
          </p:blipFill>
          <p:spPr>
            <a:xfrm>
              <a:off x="1035282" y="4283600"/>
              <a:ext cx="698966" cy="1346640"/>
            </a:xfrm>
            <a:prstGeom prst="rect">
              <a:avLst/>
            </a:prstGeom>
          </p:spPr>
        </p:pic>
        <p:sp>
          <p:nvSpPr>
            <p:cNvPr id="18" name="Text 13"/>
            <p:cNvSpPr/>
            <p:nvPr/>
          </p:nvSpPr>
          <p:spPr>
            <a:xfrm>
              <a:off x="1850564" y="4406902"/>
              <a:ext cx="3798470" cy="181376"/>
            </a:xfrm>
            <a:prstGeom prst="rect">
              <a:avLst/>
            </a:prstGeom>
            <a:noFill/>
            <a:ln/>
          </p:spPr>
          <p:txBody>
            <a:bodyPr wrap="none" lIns="0" tIns="0" rIns="0" bIns="0" rtlCol="0" anchor="t"/>
            <a:lstStyle/>
            <a:p>
              <a:pPr defTabSz="609630">
                <a:lnSpc>
                  <a:spcPts val="1000"/>
                </a:lnSpc>
              </a:pPr>
              <a:r>
                <a:rPr lang="en-US" sz="1600" dirty="0">
                  <a:solidFill>
                    <a:srgbClr val="00002E"/>
                  </a:solidFill>
                  <a:latin typeface="Nunito Semi Bold" pitchFamily="34" charset="0"/>
                  <a:ea typeface="Nunito Semi Bold" pitchFamily="34" charset="-122"/>
                  <a:cs typeface="Nunito Semi Bold" pitchFamily="34" charset="-120"/>
                </a:rPr>
                <a:t>Inscripción de precandidaturas</a:t>
              </a:r>
              <a:endParaRPr lang="en-US" sz="1600" dirty="0">
                <a:solidFill>
                  <a:prstClr val="black"/>
                </a:solidFill>
                <a:latin typeface="Calibri"/>
              </a:endParaRPr>
            </a:p>
          </p:txBody>
        </p:sp>
        <p:sp>
          <p:nvSpPr>
            <p:cNvPr id="19" name="Text 14"/>
            <p:cNvSpPr/>
            <p:nvPr/>
          </p:nvSpPr>
          <p:spPr>
            <a:xfrm>
              <a:off x="1850564" y="4773547"/>
              <a:ext cx="16132632" cy="148131"/>
            </a:xfrm>
            <a:prstGeom prst="rect">
              <a:avLst/>
            </a:prstGeom>
            <a:noFill/>
            <a:ln/>
          </p:spPr>
          <p:txBody>
            <a:bodyPr wrap="none" lIns="0" tIns="0" rIns="0" bIns="0" rtlCol="0" anchor="t"/>
            <a:lstStyle/>
            <a:p>
              <a:pPr defTabSz="609630">
                <a:lnSpc>
                  <a:spcPts val="792"/>
                </a:lnSpc>
              </a:pPr>
              <a:r>
                <a:rPr lang="en-US" sz="1200" dirty="0">
                  <a:solidFill>
                    <a:srgbClr val="00002E"/>
                  </a:solidFill>
                  <a:latin typeface="PT Sans" pitchFamily="34" charset="0"/>
                  <a:ea typeface="PT Sans" pitchFamily="34" charset="-122"/>
                  <a:cs typeface="PT Sans" pitchFamily="34" charset="-120"/>
                </a:rPr>
                <a:t>Precandidatos presentan formulario, aceptación, copia de cédula y hoja de vida. La comisión electoral interna verifica requisitos.</a:t>
              </a:r>
              <a:endParaRPr lang="en-US" sz="1200" dirty="0">
                <a:solidFill>
                  <a:prstClr val="black"/>
                </a:solidFill>
                <a:latin typeface="Calibri"/>
              </a:endParaRPr>
            </a:p>
          </p:txBody>
        </p:sp>
        <p:pic>
          <p:nvPicPr>
            <p:cNvPr id="20" name="Image 3" descr="preencoded.png"/>
            <p:cNvPicPr>
              <a:picLocks noChangeAspect="1"/>
            </p:cNvPicPr>
            <p:nvPr/>
          </p:nvPicPr>
          <p:blipFill>
            <a:blip r:embed="rId7"/>
            <a:stretch>
              <a:fillRect/>
            </a:stretch>
          </p:blipFill>
          <p:spPr>
            <a:xfrm>
              <a:off x="1384766" y="5085412"/>
              <a:ext cx="698966" cy="1346640"/>
            </a:xfrm>
            <a:prstGeom prst="rect">
              <a:avLst/>
            </a:prstGeom>
          </p:spPr>
        </p:pic>
        <p:sp>
          <p:nvSpPr>
            <p:cNvPr id="21" name="Text 15"/>
            <p:cNvSpPr/>
            <p:nvPr/>
          </p:nvSpPr>
          <p:spPr>
            <a:xfrm>
              <a:off x="2200048" y="5208714"/>
              <a:ext cx="2741809" cy="181376"/>
            </a:xfrm>
            <a:prstGeom prst="rect">
              <a:avLst/>
            </a:prstGeom>
            <a:noFill/>
            <a:ln/>
          </p:spPr>
          <p:txBody>
            <a:bodyPr wrap="none" lIns="0" tIns="0" rIns="0" bIns="0" rtlCol="0" anchor="t"/>
            <a:lstStyle/>
            <a:p>
              <a:pPr defTabSz="609630">
                <a:lnSpc>
                  <a:spcPts val="1000"/>
                </a:lnSpc>
              </a:pPr>
              <a:r>
                <a:rPr lang="en-US" sz="1600" dirty="0">
                  <a:solidFill>
                    <a:srgbClr val="00002E"/>
                  </a:solidFill>
                  <a:latin typeface="Nunito Semi Bold" pitchFamily="34" charset="0"/>
                  <a:ea typeface="Nunito Semi Bold" pitchFamily="34" charset="-122"/>
                  <a:cs typeface="Nunito Semi Bold" pitchFamily="34" charset="-120"/>
                </a:rPr>
                <a:t>Campaña interna</a:t>
              </a:r>
              <a:endParaRPr lang="en-US" sz="1600" dirty="0">
                <a:solidFill>
                  <a:prstClr val="black"/>
                </a:solidFill>
                <a:latin typeface="Calibri"/>
              </a:endParaRPr>
            </a:p>
          </p:txBody>
        </p:sp>
        <p:sp>
          <p:nvSpPr>
            <p:cNvPr id="22" name="Text 16"/>
            <p:cNvSpPr/>
            <p:nvPr/>
          </p:nvSpPr>
          <p:spPr>
            <a:xfrm>
              <a:off x="2270640" y="5535553"/>
              <a:ext cx="15783150" cy="148131"/>
            </a:xfrm>
            <a:prstGeom prst="rect">
              <a:avLst/>
            </a:prstGeom>
            <a:noFill/>
            <a:ln/>
          </p:spPr>
          <p:txBody>
            <a:bodyPr wrap="none" lIns="0" tIns="0" rIns="0" bIns="0" rtlCol="0" anchor="t"/>
            <a:lstStyle/>
            <a:p>
              <a:pPr defTabSz="609630">
                <a:lnSpc>
                  <a:spcPts val="792"/>
                </a:lnSpc>
              </a:pPr>
              <a:r>
                <a:rPr lang="en-US" sz="1200" dirty="0">
                  <a:solidFill>
                    <a:srgbClr val="00002E"/>
                  </a:solidFill>
                  <a:latin typeface="PT Sans" pitchFamily="34" charset="0"/>
                  <a:ea typeface="PT Sans" pitchFamily="34" charset="-122"/>
                  <a:cs typeface="PT Sans" pitchFamily="34" charset="-120"/>
                </a:rPr>
                <a:t>Promoción de propuestas dirigida a militantes con igualdad de condiciones entre precandidatos.</a:t>
              </a:r>
              <a:endParaRPr lang="en-US" sz="1200" dirty="0">
                <a:solidFill>
                  <a:prstClr val="black"/>
                </a:solidFill>
                <a:latin typeface="Calibri"/>
              </a:endParaRPr>
            </a:p>
          </p:txBody>
        </p:sp>
        <p:pic>
          <p:nvPicPr>
            <p:cNvPr id="23" name="Image 4" descr="preencoded.png"/>
            <p:cNvPicPr>
              <a:picLocks noChangeAspect="1"/>
            </p:cNvPicPr>
            <p:nvPr/>
          </p:nvPicPr>
          <p:blipFill>
            <a:blip r:embed="rId5"/>
            <a:stretch>
              <a:fillRect/>
            </a:stretch>
          </p:blipFill>
          <p:spPr>
            <a:xfrm>
              <a:off x="1734511" y="5887224"/>
              <a:ext cx="698966" cy="1346640"/>
            </a:xfrm>
            <a:prstGeom prst="rect">
              <a:avLst/>
            </a:prstGeom>
          </p:spPr>
        </p:pic>
        <p:sp>
          <p:nvSpPr>
            <p:cNvPr id="24" name="Text 17"/>
            <p:cNvSpPr/>
            <p:nvPr/>
          </p:nvSpPr>
          <p:spPr>
            <a:xfrm>
              <a:off x="2549795" y="6010525"/>
              <a:ext cx="2741809" cy="181376"/>
            </a:xfrm>
            <a:prstGeom prst="rect">
              <a:avLst/>
            </a:prstGeom>
            <a:noFill/>
            <a:ln/>
          </p:spPr>
          <p:txBody>
            <a:bodyPr wrap="none" lIns="0" tIns="0" rIns="0" bIns="0" rtlCol="0" anchor="t"/>
            <a:lstStyle/>
            <a:p>
              <a:pPr defTabSz="609630">
                <a:lnSpc>
                  <a:spcPts val="1000"/>
                </a:lnSpc>
              </a:pPr>
              <a:r>
                <a:rPr lang="en-US" sz="1600" dirty="0">
                  <a:solidFill>
                    <a:srgbClr val="00002E"/>
                  </a:solidFill>
                  <a:latin typeface="Nunito Semi Bold" pitchFamily="34" charset="0"/>
                  <a:ea typeface="Nunito Semi Bold" pitchFamily="34" charset="-122"/>
                  <a:cs typeface="Nunito Semi Bold" pitchFamily="34" charset="-120"/>
                </a:rPr>
                <a:t>Votación</a:t>
              </a:r>
              <a:endParaRPr lang="en-US" sz="1600" dirty="0">
                <a:solidFill>
                  <a:prstClr val="black"/>
                </a:solidFill>
                <a:latin typeface="Calibri"/>
              </a:endParaRPr>
            </a:p>
          </p:txBody>
        </p:sp>
        <p:sp>
          <p:nvSpPr>
            <p:cNvPr id="25" name="Text 18"/>
            <p:cNvSpPr/>
            <p:nvPr/>
          </p:nvSpPr>
          <p:spPr>
            <a:xfrm>
              <a:off x="2549795" y="6315203"/>
              <a:ext cx="15433403" cy="148131"/>
            </a:xfrm>
            <a:prstGeom prst="rect">
              <a:avLst/>
            </a:prstGeom>
            <a:noFill/>
            <a:ln/>
          </p:spPr>
          <p:txBody>
            <a:bodyPr wrap="none" lIns="0" tIns="0" rIns="0" bIns="0" rtlCol="0" anchor="t"/>
            <a:lstStyle/>
            <a:p>
              <a:pPr defTabSz="609630">
                <a:lnSpc>
                  <a:spcPts val="792"/>
                </a:lnSpc>
              </a:pPr>
              <a:r>
                <a:rPr lang="en-US" sz="1200" dirty="0">
                  <a:solidFill>
                    <a:srgbClr val="00002E"/>
                  </a:solidFill>
                  <a:latin typeface="PT Sans" pitchFamily="34" charset="0"/>
                  <a:ea typeface="PT Sans" pitchFamily="34" charset="-122"/>
                  <a:cs typeface="PT Sans" pitchFamily="34" charset="-120"/>
                </a:rPr>
                <a:t>Se aplica la modalidad elegida: primarias abiertas, cerradas, elecciones internas o asamblea con delegados.</a:t>
              </a:r>
              <a:endParaRPr lang="en-US" sz="1200" dirty="0">
                <a:solidFill>
                  <a:prstClr val="black"/>
                </a:solidFill>
                <a:latin typeface="Calibri"/>
              </a:endParaRPr>
            </a:p>
          </p:txBody>
        </p:sp>
        <p:pic>
          <p:nvPicPr>
            <p:cNvPr id="26" name="Image 5" descr="preencoded.png"/>
            <p:cNvPicPr>
              <a:picLocks noChangeAspect="1"/>
            </p:cNvPicPr>
            <p:nvPr/>
          </p:nvPicPr>
          <p:blipFill>
            <a:blip r:embed="rId6"/>
            <a:stretch>
              <a:fillRect/>
            </a:stretch>
          </p:blipFill>
          <p:spPr>
            <a:xfrm>
              <a:off x="1384766" y="6689035"/>
              <a:ext cx="698966" cy="1346640"/>
            </a:xfrm>
            <a:prstGeom prst="rect">
              <a:avLst/>
            </a:prstGeom>
          </p:spPr>
        </p:pic>
        <p:sp>
          <p:nvSpPr>
            <p:cNvPr id="27" name="Text 19"/>
            <p:cNvSpPr/>
            <p:nvPr/>
          </p:nvSpPr>
          <p:spPr>
            <a:xfrm>
              <a:off x="2200046" y="6812337"/>
              <a:ext cx="3181111" cy="181376"/>
            </a:xfrm>
            <a:prstGeom prst="rect">
              <a:avLst/>
            </a:prstGeom>
            <a:noFill/>
            <a:ln/>
          </p:spPr>
          <p:txBody>
            <a:bodyPr wrap="none" lIns="0" tIns="0" rIns="0" bIns="0" rtlCol="0" anchor="t"/>
            <a:lstStyle/>
            <a:p>
              <a:pPr defTabSz="609630">
                <a:lnSpc>
                  <a:spcPts val="1000"/>
                </a:lnSpc>
              </a:pPr>
              <a:r>
                <a:rPr lang="en-US" sz="1600" dirty="0">
                  <a:solidFill>
                    <a:srgbClr val="00002E"/>
                  </a:solidFill>
                  <a:latin typeface="Nunito Semi Bold" pitchFamily="34" charset="0"/>
                  <a:ea typeface="Nunito Semi Bold" pitchFamily="34" charset="-122"/>
                  <a:cs typeface="Nunito Semi Bold" pitchFamily="34" charset="-120"/>
                </a:rPr>
                <a:t>Escrutinio y proclamación</a:t>
              </a:r>
              <a:endParaRPr lang="en-US" sz="1600" dirty="0">
                <a:solidFill>
                  <a:prstClr val="black"/>
                </a:solidFill>
                <a:latin typeface="Calibri"/>
              </a:endParaRPr>
            </a:p>
          </p:txBody>
        </p:sp>
        <p:sp>
          <p:nvSpPr>
            <p:cNvPr id="28" name="Text 20"/>
            <p:cNvSpPr/>
            <p:nvPr/>
          </p:nvSpPr>
          <p:spPr>
            <a:xfrm>
              <a:off x="2200046" y="7160093"/>
              <a:ext cx="15783150" cy="148131"/>
            </a:xfrm>
            <a:prstGeom prst="rect">
              <a:avLst/>
            </a:prstGeom>
            <a:noFill/>
            <a:ln/>
          </p:spPr>
          <p:txBody>
            <a:bodyPr wrap="none" lIns="0" tIns="0" rIns="0" bIns="0" rtlCol="0" anchor="t"/>
            <a:lstStyle/>
            <a:p>
              <a:pPr defTabSz="609630">
                <a:lnSpc>
                  <a:spcPts val="792"/>
                </a:lnSpc>
              </a:pPr>
              <a:r>
                <a:rPr lang="en-US" sz="1200" dirty="0">
                  <a:solidFill>
                    <a:srgbClr val="00002E"/>
                  </a:solidFill>
                  <a:latin typeface="PT Sans" pitchFamily="34" charset="0"/>
                  <a:ea typeface="PT Sans" pitchFamily="34" charset="-122"/>
                  <a:cs typeface="PT Sans" pitchFamily="34" charset="-120"/>
                </a:rPr>
                <a:t>Verificación de actas, conteo de votos y resolución de impugnaciones internas. Proclamación oficial de candidatos.</a:t>
              </a:r>
              <a:endParaRPr lang="en-US" sz="1200" dirty="0">
                <a:solidFill>
                  <a:prstClr val="black"/>
                </a:solidFill>
                <a:latin typeface="Calibri"/>
              </a:endParaRPr>
            </a:p>
          </p:txBody>
        </p:sp>
        <p:pic>
          <p:nvPicPr>
            <p:cNvPr id="29" name="Image 6" descr="preencoded.png"/>
            <p:cNvPicPr>
              <a:picLocks noChangeAspect="1"/>
            </p:cNvPicPr>
            <p:nvPr/>
          </p:nvPicPr>
          <p:blipFill>
            <a:blip r:embed="rId7"/>
            <a:stretch>
              <a:fillRect/>
            </a:stretch>
          </p:blipFill>
          <p:spPr>
            <a:xfrm>
              <a:off x="1035282" y="7490848"/>
              <a:ext cx="698966" cy="1346640"/>
            </a:xfrm>
            <a:prstGeom prst="rect">
              <a:avLst/>
            </a:prstGeom>
          </p:spPr>
        </p:pic>
        <p:sp>
          <p:nvSpPr>
            <p:cNvPr id="30" name="Text 21"/>
            <p:cNvSpPr/>
            <p:nvPr/>
          </p:nvSpPr>
          <p:spPr>
            <a:xfrm>
              <a:off x="1850566" y="7614150"/>
              <a:ext cx="2843023" cy="181376"/>
            </a:xfrm>
            <a:prstGeom prst="rect">
              <a:avLst/>
            </a:prstGeom>
            <a:noFill/>
            <a:ln/>
          </p:spPr>
          <p:txBody>
            <a:bodyPr wrap="none" lIns="0" tIns="0" rIns="0" bIns="0" rtlCol="0" anchor="t"/>
            <a:lstStyle/>
            <a:p>
              <a:pPr defTabSz="609630">
                <a:lnSpc>
                  <a:spcPts val="1000"/>
                </a:lnSpc>
              </a:pPr>
              <a:r>
                <a:rPr lang="en-US" sz="1600" dirty="0">
                  <a:solidFill>
                    <a:srgbClr val="00002E"/>
                  </a:solidFill>
                  <a:latin typeface="Nunito Semi Bold" pitchFamily="34" charset="0"/>
                  <a:ea typeface="Nunito Semi Bold" pitchFamily="34" charset="-122"/>
                  <a:cs typeface="Nunito Semi Bold" pitchFamily="34" charset="-120"/>
                </a:rPr>
                <a:t>Conformación de listas</a:t>
              </a:r>
              <a:endParaRPr lang="en-US" sz="1600" dirty="0">
                <a:solidFill>
                  <a:prstClr val="black"/>
                </a:solidFill>
                <a:latin typeface="Calibri"/>
              </a:endParaRPr>
            </a:p>
          </p:txBody>
        </p:sp>
        <p:sp>
          <p:nvSpPr>
            <p:cNvPr id="31" name="Text 22"/>
            <p:cNvSpPr/>
            <p:nvPr/>
          </p:nvSpPr>
          <p:spPr>
            <a:xfrm>
              <a:off x="1850564" y="7982018"/>
              <a:ext cx="16132632" cy="148131"/>
            </a:xfrm>
            <a:prstGeom prst="rect">
              <a:avLst/>
            </a:prstGeom>
            <a:noFill/>
            <a:ln/>
          </p:spPr>
          <p:txBody>
            <a:bodyPr wrap="none" lIns="0" tIns="0" rIns="0" bIns="0" rtlCol="0" anchor="t"/>
            <a:lstStyle/>
            <a:p>
              <a:pPr defTabSz="609630">
                <a:lnSpc>
                  <a:spcPts val="792"/>
                </a:lnSpc>
              </a:pPr>
              <a:r>
                <a:rPr lang="en-US" sz="1200" dirty="0">
                  <a:solidFill>
                    <a:srgbClr val="00002E"/>
                  </a:solidFill>
                  <a:latin typeface="PT Sans" pitchFamily="34" charset="0"/>
                  <a:ea typeface="PT Sans" pitchFamily="34" charset="-122"/>
                  <a:cs typeface="PT Sans" pitchFamily="34" charset="-120"/>
                </a:rPr>
                <a:t>Estructuración cumpliendo paridad (50% mujeres), alternancia (mujer-hombre secuencial), jóvenes (25% entre 18-29 años) y suplentes.</a:t>
              </a:r>
              <a:endParaRPr lang="en-US" sz="1200" dirty="0">
                <a:solidFill>
                  <a:prstClr val="black"/>
                </a:solidFill>
                <a:latin typeface="Calibri"/>
              </a:endParaRPr>
            </a:p>
          </p:txBody>
        </p:sp>
        <p:pic>
          <p:nvPicPr>
            <p:cNvPr id="32" name="Image 7" descr="preencoded.png"/>
            <p:cNvPicPr>
              <a:picLocks noChangeAspect="1"/>
            </p:cNvPicPr>
            <p:nvPr/>
          </p:nvPicPr>
          <p:blipFill>
            <a:blip r:embed="rId5"/>
            <a:stretch>
              <a:fillRect/>
            </a:stretch>
          </p:blipFill>
          <p:spPr>
            <a:xfrm>
              <a:off x="685800" y="8292660"/>
              <a:ext cx="698966" cy="1346640"/>
            </a:xfrm>
            <a:prstGeom prst="rect">
              <a:avLst/>
            </a:prstGeom>
          </p:spPr>
        </p:pic>
        <p:sp>
          <p:nvSpPr>
            <p:cNvPr id="33" name="Text 23"/>
            <p:cNvSpPr/>
            <p:nvPr/>
          </p:nvSpPr>
          <p:spPr>
            <a:xfrm>
              <a:off x="1501082" y="8415962"/>
              <a:ext cx="2878528" cy="181376"/>
            </a:xfrm>
            <a:prstGeom prst="rect">
              <a:avLst/>
            </a:prstGeom>
            <a:noFill/>
            <a:ln/>
          </p:spPr>
          <p:txBody>
            <a:bodyPr wrap="none" lIns="0" tIns="0" rIns="0" bIns="0" rtlCol="0" anchor="t"/>
            <a:lstStyle/>
            <a:p>
              <a:pPr defTabSz="609630">
                <a:lnSpc>
                  <a:spcPts val="1000"/>
                </a:lnSpc>
              </a:pPr>
              <a:r>
                <a:rPr lang="en-US" sz="1600" dirty="0">
                  <a:solidFill>
                    <a:srgbClr val="00002E"/>
                  </a:solidFill>
                  <a:latin typeface="Nunito Semi Bold" pitchFamily="34" charset="0"/>
                  <a:ea typeface="Nunito Semi Bold" pitchFamily="34" charset="-122"/>
                  <a:cs typeface="Nunito Semi Bold" pitchFamily="34" charset="-120"/>
                </a:rPr>
                <a:t>Inscripción ante el CNE</a:t>
              </a:r>
              <a:endParaRPr lang="en-US" sz="1600" dirty="0">
                <a:solidFill>
                  <a:prstClr val="black"/>
                </a:solidFill>
                <a:latin typeface="Calibri"/>
              </a:endParaRPr>
            </a:p>
          </p:txBody>
        </p:sp>
        <p:sp>
          <p:nvSpPr>
            <p:cNvPr id="34" name="Text 24"/>
            <p:cNvSpPr/>
            <p:nvPr/>
          </p:nvSpPr>
          <p:spPr>
            <a:xfrm>
              <a:off x="1465960" y="8738329"/>
              <a:ext cx="16482116" cy="148131"/>
            </a:xfrm>
            <a:prstGeom prst="rect">
              <a:avLst/>
            </a:prstGeom>
            <a:noFill/>
            <a:ln/>
          </p:spPr>
          <p:txBody>
            <a:bodyPr wrap="none" lIns="0" tIns="0" rIns="0" bIns="0" rtlCol="0" anchor="t"/>
            <a:lstStyle/>
            <a:p>
              <a:pPr defTabSz="609630">
                <a:lnSpc>
                  <a:spcPts val="792"/>
                </a:lnSpc>
              </a:pPr>
              <a:r>
                <a:rPr lang="en-US" sz="1200" dirty="0">
                  <a:solidFill>
                    <a:srgbClr val="00002E"/>
                  </a:solidFill>
                  <a:latin typeface="PT Sans" pitchFamily="34" charset="0"/>
                  <a:ea typeface="PT Sans" pitchFamily="34" charset="-122"/>
                  <a:cs typeface="PT Sans" pitchFamily="34" charset="-120"/>
                </a:rPr>
                <a:t>Presentación de acta de democracia interna, lista de candidatos, aceptaciones, documentos y plan de trabajo.</a:t>
              </a:r>
              <a:endParaRPr lang="en-US" sz="1200" dirty="0">
                <a:solidFill>
                  <a:prstClr val="black"/>
                </a:solidFill>
                <a:latin typeface="Calibri"/>
              </a:endParaRPr>
            </a:p>
          </p:txBody>
        </p:sp>
        <p:sp>
          <p:nvSpPr>
            <p:cNvPr id="35" name="Text 25"/>
            <p:cNvSpPr/>
            <p:nvPr/>
          </p:nvSpPr>
          <p:spPr>
            <a:xfrm>
              <a:off x="381000" y="9589595"/>
              <a:ext cx="17602196" cy="425662"/>
            </a:xfrm>
            <a:prstGeom prst="rect">
              <a:avLst/>
            </a:prstGeom>
            <a:noFill/>
            <a:ln/>
          </p:spPr>
          <p:txBody>
            <a:bodyPr wrap="none" lIns="0" tIns="0" rIns="0" bIns="0" rtlCol="0" anchor="t"/>
            <a:lstStyle/>
            <a:p>
              <a:pPr defTabSz="609630">
                <a:lnSpc>
                  <a:spcPts val="792"/>
                </a:lnSpc>
              </a:pPr>
              <a:r>
                <a:rPr lang="en-US" sz="1333" b="1" dirty="0">
                  <a:solidFill>
                    <a:srgbClr val="00002E"/>
                  </a:solidFill>
                  <a:latin typeface="PT Sans" pitchFamily="34" charset="0"/>
                  <a:ea typeface="PT Sans" pitchFamily="34" charset="-122"/>
                  <a:cs typeface="PT Sans" pitchFamily="34" charset="-120"/>
                </a:rPr>
                <a:t>El CNE supervisa los procesos internos y puede ordenar repetirlos si detecta irregularidades. Las listas deben cumplir todos los requisitos legales o serán rechazadas.</a:t>
              </a:r>
              <a:endParaRPr lang="en-US" sz="1333" b="1" dirty="0">
                <a:solidFill>
                  <a:prstClr val="black"/>
                </a:solidFill>
                <a:latin typeface="Calibri"/>
              </a:endParaRPr>
            </a:p>
          </p:txBody>
        </p:sp>
      </p:gr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Imagen 23">
            <a:extLst>
              <a:ext uri="{FF2B5EF4-FFF2-40B4-BE49-F238E27FC236}">
                <a16:creationId xmlns:a16="http://schemas.microsoft.com/office/drawing/2014/main" id="{DB59489B-B0A8-909B-0A52-52E7B6F8F974}"/>
              </a:ext>
            </a:extLst>
          </p:cNvPr>
          <p:cNvPicPr>
            <a:picLocks noChangeAspect="1"/>
          </p:cNvPicPr>
          <p:nvPr/>
        </p:nvPicPr>
        <p:blipFill>
          <a:blip r:embed="rId3"/>
          <a:stretch>
            <a:fillRect/>
          </a:stretch>
        </p:blipFill>
        <p:spPr>
          <a:xfrm>
            <a:off x="0" y="0"/>
            <a:ext cx="12192000" cy="7086601"/>
          </a:xfrm>
          <a:prstGeom prst="rect">
            <a:avLst/>
          </a:prstGeom>
        </p:spPr>
      </p:pic>
      <p:sp>
        <p:nvSpPr>
          <p:cNvPr id="2" name="Text 0"/>
          <p:cNvSpPr/>
          <p:nvPr/>
        </p:nvSpPr>
        <p:spPr>
          <a:xfrm>
            <a:off x="698104" y="1498501"/>
            <a:ext cx="8273356" cy="513259"/>
          </a:xfrm>
          <a:prstGeom prst="rect">
            <a:avLst/>
          </a:prstGeom>
          <a:noFill/>
          <a:ln/>
        </p:spPr>
        <p:txBody>
          <a:bodyPr wrap="none" lIns="0" tIns="0" rIns="0" bIns="0" rtlCol="0" anchor="t"/>
          <a:lstStyle/>
          <a:p>
            <a:pPr defTabSz="609630">
              <a:lnSpc>
                <a:spcPts val="4042"/>
              </a:lnSpc>
            </a:pPr>
            <a:r>
              <a:rPr lang="en-US" sz="3209" dirty="0">
                <a:solidFill>
                  <a:srgbClr val="00002E"/>
                </a:solidFill>
                <a:latin typeface="Nunito Semi Bold" pitchFamily="34" charset="0"/>
                <a:ea typeface="Nunito Semi Bold" pitchFamily="34" charset="-122"/>
                <a:cs typeface="Nunito Semi Bold" pitchFamily="34" charset="-120"/>
              </a:rPr>
              <a:t>Documentación para Inscripción ante el CNE</a:t>
            </a:r>
            <a:endParaRPr lang="en-US" sz="3209" dirty="0">
              <a:solidFill>
                <a:prstClr val="black"/>
              </a:solidFill>
              <a:latin typeface="Calibri"/>
            </a:endParaRPr>
          </a:p>
        </p:txBody>
      </p:sp>
      <p:sp>
        <p:nvSpPr>
          <p:cNvPr id="3" name="Text 1"/>
          <p:cNvSpPr/>
          <p:nvPr/>
        </p:nvSpPr>
        <p:spPr>
          <a:xfrm>
            <a:off x="698104" y="2360811"/>
            <a:ext cx="10795793" cy="279202"/>
          </a:xfrm>
          <a:prstGeom prst="rect">
            <a:avLst/>
          </a:prstGeom>
          <a:noFill/>
          <a:ln/>
        </p:spPr>
        <p:txBody>
          <a:bodyPr wrap="none" lIns="0" tIns="0" rIns="0" bIns="0" rtlCol="0" anchor="t"/>
          <a:lstStyle/>
          <a:p>
            <a:pPr defTabSz="609630">
              <a:lnSpc>
                <a:spcPts val="2167"/>
              </a:lnSpc>
            </a:pPr>
            <a:r>
              <a:rPr lang="en-US" sz="1333" dirty="0">
                <a:solidFill>
                  <a:srgbClr val="00002E"/>
                </a:solidFill>
                <a:latin typeface="PT Sans" pitchFamily="34" charset="0"/>
                <a:ea typeface="PT Sans" pitchFamily="34" charset="-122"/>
                <a:cs typeface="PT Sans" pitchFamily="34" charset="-120"/>
              </a:rPr>
              <a:t>La organización política presenta las candidaturas ante el Consejo Nacional Electoral con la siguiente documentación básica:</a:t>
            </a:r>
            <a:endParaRPr lang="en-US" sz="1333" dirty="0">
              <a:solidFill>
                <a:prstClr val="black"/>
              </a:solidFill>
              <a:latin typeface="Calibri"/>
            </a:endParaRPr>
          </a:p>
        </p:txBody>
      </p:sp>
      <p:sp>
        <p:nvSpPr>
          <p:cNvPr id="4" name="Text 2"/>
          <p:cNvSpPr/>
          <p:nvPr/>
        </p:nvSpPr>
        <p:spPr>
          <a:xfrm>
            <a:off x="698104" y="2836367"/>
            <a:ext cx="174526" cy="218182"/>
          </a:xfrm>
          <a:prstGeom prst="rect">
            <a:avLst/>
          </a:prstGeom>
          <a:noFill/>
          <a:ln/>
        </p:spPr>
        <p:txBody>
          <a:bodyPr wrap="none" lIns="0" tIns="0" rIns="0" bIns="0" rtlCol="0" anchor="t"/>
          <a:lstStyle/>
          <a:p>
            <a:pPr defTabSz="609630">
              <a:lnSpc>
                <a:spcPts val="2167"/>
              </a:lnSpc>
            </a:pPr>
            <a:r>
              <a:rPr lang="en-US" sz="1333" dirty="0">
                <a:solidFill>
                  <a:srgbClr val="00002E"/>
                </a:solidFill>
                <a:latin typeface="Nunito Light" pitchFamily="34" charset="0"/>
                <a:ea typeface="Nunito Light" pitchFamily="34" charset="-122"/>
                <a:cs typeface="Nunito Light" pitchFamily="34" charset="-120"/>
              </a:rPr>
              <a:t>01</a:t>
            </a:r>
            <a:endParaRPr lang="en-US" sz="1333" dirty="0">
              <a:solidFill>
                <a:prstClr val="black"/>
              </a:solidFill>
              <a:latin typeface="Calibri"/>
            </a:endParaRPr>
          </a:p>
        </p:txBody>
      </p:sp>
      <p:sp>
        <p:nvSpPr>
          <p:cNvPr id="5" name="Shape 3"/>
          <p:cNvSpPr/>
          <p:nvPr/>
        </p:nvSpPr>
        <p:spPr>
          <a:xfrm>
            <a:off x="698104" y="3113882"/>
            <a:ext cx="3482182" cy="19050"/>
          </a:xfrm>
          <a:prstGeom prst="rect">
            <a:avLst/>
          </a:prstGeom>
          <a:solidFill>
            <a:srgbClr val="2D4DF2"/>
          </a:solidFill>
          <a:ln/>
        </p:spPr>
        <p:txBody>
          <a:bodyPr/>
          <a:lstStyle/>
          <a:p>
            <a:pPr defTabSz="609630"/>
            <a:endParaRPr lang="es-EC" sz="1500">
              <a:solidFill>
                <a:prstClr val="black"/>
              </a:solidFill>
              <a:latin typeface="Calibri"/>
            </a:endParaRPr>
          </a:p>
        </p:txBody>
      </p:sp>
      <p:sp>
        <p:nvSpPr>
          <p:cNvPr id="6" name="Text 4"/>
          <p:cNvSpPr/>
          <p:nvPr/>
        </p:nvSpPr>
        <p:spPr>
          <a:xfrm>
            <a:off x="698104" y="3239195"/>
            <a:ext cx="2583756" cy="256679"/>
          </a:xfrm>
          <a:prstGeom prst="rect">
            <a:avLst/>
          </a:prstGeom>
          <a:noFill/>
          <a:ln/>
        </p:spPr>
        <p:txBody>
          <a:bodyPr wrap="none" lIns="0" tIns="0" rIns="0" bIns="0" rtlCol="0" anchor="t"/>
          <a:lstStyle/>
          <a:p>
            <a:pPr defTabSz="609630">
              <a:lnSpc>
                <a:spcPts val="2000"/>
              </a:lnSpc>
            </a:pPr>
            <a:r>
              <a:rPr lang="en-US" sz="1583" dirty="0">
                <a:solidFill>
                  <a:srgbClr val="00002E"/>
                </a:solidFill>
                <a:latin typeface="Nunito Semi Bold" pitchFamily="34" charset="0"/>
                <a:ea typeface="Nunito Semi Bold" pitchFamily="34" charset="-122"/>
                <a:cs typeface="Nunito Semi Bold" pitchFamily="34" charset="-120"/>
              </a:rPr>
              <a:t>Acta de Democracia Interna</a:t>
            </a:r>
            <a:endParaRPr lang="en-US" sz="1583" dirty="0">
              <a:solidFill>
                <a:prstClr val="black"/>
              </a:solidFill>
              <a:latin typeface="Calibri"/>
            </a:endParaRPr>
          </a:p>
        </p:txBody>
      </p:sp>
      <p:sp>
        <p:nvSpPr>
          <p:cNvPr id="7" name="Text 5"/>
          <p:cNvSpPr/>
          <p:nvPr/>
        </p:nvSpPr>
        <p:spPr>
          <a:xfrm>
            <a:off x="698104" y="3600550"/>
            <a:ext cx="3482182" cy="279202"/>
          </a:xfrm>
          <a:prstGeom prst="rect">
            <a:avLst/>
          </a:prstGeom>
          <a:noFill/>
          <a:ln/>
        </p:spPr>
        <p:txBody>
          <a:bodyPr wrap="none" lIns="0" tIns="0" rIns="0" bIns="0" rtlCol="0" anchor="t"/>
          <a:lstStyle/>
          <a:p>
            <a:pPr defTabSz="609630">
              <a:lnSpc>
                <a:spcPts val="2167"/>
              </a:lnSpc>
            </a:pPr>
            <a:r>
              <a:rPr lang="en-US" sz="1333" dirty="0">
                <a:solidFill>
                  <a:srgbClr val="00002E"/>
                </a:solidFill>
                <a:latin typeface="PT Sans" pitchFamily="34" charset="0"/>
                <a:ea typeface="PT Sans" pitchFamily="34" charset="-122"/>
                <a:cs typeface="PT Sans" pitchFamily="34" charset="-120"/>
              </a:rPr>
              <a:t>Documento oficial del proceso interno</a:t>
            </a:r>
            <a:endParaRPr lang="en-US" sz="1333" dirty="0">
              <a:solidFill>
                <a:prstClr val="black"/>
              </a:solidFill>
              <a:latin typeface="Calibri"/>
            </a:endParaRPr>
          </a:p>
        </p:txBody>
      </p:sp>
      <p:sp>
        <p:nvSpPr>
          <p:cNvPr id="8" name="Text 6"/>
          <p:cNvSpPr/>
          <p:nvPr/>
        </p:nvSpPr>
        <p:spPr>
          <a:xfrm>
            <a:off x="4354811" y="2836367"/>
            <a:ext cx="174526" cy="218182"/>
          </a:xfrm>
          <a:prstGeom prst="rect">
            <a:avLst/>
          </a:prstGeom>
          <a:noFill/>
          <a:ln/>
        </p:spPr>
        <p:txBody>
          <a:bodyPr wrap="none" lIns="0" tIns="0" rIns="0" bIns="0" rtlCol="0" anchor="t"/>
          <a:lstStyle/>
          <a:p>
            <a:pPr defTabSz="609630">
              <a:lnSpc>
                <a:spcPts val="2167"/>
              </a:lnSpc>
            </a:pPr>
            <a:r>
              <a:rPr lang="en-US" sz="1333" dirty="0">
                <a:solidFill>
                  <a:srgbClr val="00002E"/>
                </a:solidFill>
                <a:latin typeface="Nunito Light" pitchFamily="34" charset="0"/>
                <a:ea typeface="Nunito Light" pitchFamily="34" charset="-122"/>
                <a:cs typeface="Nunito Light" pitchFamily="34" charset="-120"/>
              </a:rPr>
              <a:t>02</a:t>
            </a:r>
            <a:endParaRPr lang="en-US" sz="1333" dirty="0">
              <a:solidFill>
                <a:prstClr val="black"/>
              </a:solidFill>
              <a:latin typeface="Calibri"/>
            </a:endParaRPr>
          </a:p>
        </p:txBody>
      </p:sp>
      <p:sp>
        <p:nvSpPr>
          <p:cNvPr id="9" name="Shape 7"/>
          <p:cNvSpPr/>
          <p:nvPr/>
        </p:nvSpPr>
        <p:spPr>
          <a:xfrm>
            <a:off x="4354811" y="3113882"/>
            <a:ext cx="3482281" cy="19050"/>
          </a:xfrm>
          <a:prstGeom prst="rect">
            <a:avLst/>
          </a:prstGeom>
          <a:solidFill>
            <a:srgbClr val="018CE1"/>
          </a:solidFill>
          <a:ln/>
        </p:spPr>
        <p:txBody>
          <a:bodyPr/>
          <a:lstStyle/>
          <a:p>
            <a:pPr defTabSz="609630"/>
            <a:endParaRPr lang="es-EC" sz="1500">
              <a:solidFill>
                <a:prstClr val="black"/>
              </a:solidFill>
              <a:latin typeface="Calibri"/>
            </a:endParaRPr>
          </a:p>
        </p:txBody>
      </p:sp>
      <p:sp>
        <p:nvSpPr>
          <p:cNvPr id="10" name="Text 8"/>
          <p:cNvSpPr/>
          <p:nvPr/>
        </p:nvSpPr>
        <p:spPr>
          <a:xfrm>
            <a:off x="4354810" y="3239195"/>
            <a:ext cx="2053432" cy="256679"/>
          </a:xfrm>
          <a:prstGeom prst="rect">
            <a:avLst/>
          </a:prstGeom>
          <a:noFill/>
          <a:ln/>
        </p:spPr>
        <p:txBody>
          <a:bodyPr wrap="none" lIns="0" tIns="0" rIns="0" bIns="0" rtlCol="0" anchor="t"/>
          <a:lstStyle/>
          <a:p>
            <a:pPr defTabSz="609630">
              <a:lnSpc>
                <a:spcPts val="2000"/>
              </a:lnSpc>
            </a:pPr>
            <a:r>
              <a:rPr lang="en-US" sz="1583" dirty="0">
                <a:solidFill>
                  <a:srgbClr val="00002E"/>
                </a:solidFill>
                <a:latin typeface="Nunito Semi Bold" pitchFamily="34" charset="0"/>
                <a:ea typeface="Nunito Semi Bold" pitchFamily="34" charset="-122"/>
                <a:cs typeface="Nunito Semi Bold" pitchFamily="34" charset="-120"/>
              </a:rPr>
              <a:t>Lista de Candidatos</a:t>
            </a:r>
            <a:endParaRPr lang="en-US" sz="1583" dirty="0">
              <a:solidFill>
                <a:prstClr val="black"/>
              </a:solidFill>
              <a:latin typeface="Calibri"/>
            </a:endParaRPr>
          </a:p>
        </p:txBody>
      </p:sp>
      <p:sp>
        <p:nvSpPr>
          <p:cNvPr id="11" name="Text 9"/>
          <p:cNvSpPr/>
          <p:nvPr/>
        </p:nvSpPr>
        <p:spPr>
          <a:xfrm>
            <a:off x="4354811" y="3600550"/>
            <a:ext cx="3482281" cy="279202"/>
          </a:xfrm>
          <a:prstGeom prst="rect">
            <a:avLst/>
          </a:prstGeom>
          <a:noFill/>
          <a:ln/>
        </p:spPr>
        <p:txBody>
          <a:bodyPr wrap="none" lIns="0" tIns="0" rIns="0" bIns="0" rtlCol="0" anchor="t"/>
          <a:lstStyle/>
          <a:p>
            <a:pPr defTabSz="609630">
              <a:lnSpc>
                <a:spcPts val="2167"/>
              </a:lnSpc>
            </a:pPr>
            <a:r>
              <a:rPr lang="en-US" sz="1333" dirty="0">
                <a:solidFill>
                  <a:srgbClr val="00002E"/>
                </a:solidFill>
                <a:latin typeface="PT Sans" pitchFamily="34" charset="0"/>
                <a:ea typeface="PT Sans" pitchFamily="34" charset="-122"/>
                <a:cs typeface="PT Sans" pitchFamily="34" charset="-120"/>
              </a:rPr>
              <a:t>Registro completo de postulantes</a:t>
            </a:r>
            <a:endParaRPr lang="en-US" sz="1333" dirty="0">
              <a:solidFill>
                <a:prstClr val="black"/>
              </a:solidFill>
              <a:latin typeface="Calibri"/>
            </a:endParaRPr>
          </a:p>
        </p:txBody>
      </p:sp>
      <p:sp>
        <p:nvSpPr>
          <p:cNvPr id="12" name="Text 10"/>
          <p:cNvSpPr/>
          <p:nvPr/>
        </p:nvSpPr>
        <p:spPr>
          <a:xfrm>
            <a:off x="8011618" y="2836367"/>
            <a:ext cx="174526" cy="218182"/>
          </a:xfrm>
          <a:prstGeom prst="rect">
            <a:avLst/>
          </a:prstGeom>
          <a:noFill/>
          <a:ln/>
        </p:spPr>
        <p:txBody>
          <a:bodyPr wrap="none" lIns="0" tIns="0" rIns="0" bIns="0" rtlCol="0" anchor="t"/>
          <a:lstStyle/>
          <a:p>
            <a:pPr defTabSz="609630">
              <a:lnSpc>
                <a:spcPts val="2167"/>
              </a:lnSpc>
            </a:pPr>
            <a:r>
              <a:rPr lang="en-US" sz="1333" dirty="0">
                <a:solidFill>
                  <a:srgbClr val="00002E"/>
                </a:solidFill>
                <a:latin typeface="Nunito Light" pitchFamily="34" charset="0"/>
                <a:ea typeface="Nunito Light" pitchFamily="34" charset="-122"/>
                <a:cs typeface="Nunito Light" pitchFamily="34" charset="-120"/>
              </a:rPr>
              <a:t>03</a:t>
            </a:r>
            <a:endParaRPr lang="en-US" sz="1333" dirty="0">
              <a:solidFill>
                <a:prstClr val="black"/>
              </a:solidFill>
              <a:latin typeface="Calibri"/>
            </a:endParaRPr>
          </a:p>
        </p:txBody>
      </p:sp>
      <p:sp>
        <p:nvSpPr>
          <p:cNvPr id="13" name="Shape 11"/>
          <p:cNvSpPr/>
          <p:nvPr/>
        </p:nvSpPr>
        <p:spPr>
          <a:xfrm>
            <a:off x="8011618" y="3113882"/>
            <a:ext cx="3482281" cy="19050"/>
          </a:xfrm>
          <a:prstGeom prst="rect">
            <a:avLst/>
          </a:prstGeom>
          <a:solidFill>
            <a:srgbClr val="DA33BF"/>
          </a:solidFill>
          <a:ln/>
        </p:spPr>
        <p:txBody>
          <a:bodyPr/>
          <a:lstStyle/>
          <a:p>
            <a:pPr defTabSz="609630"/>
            <a:endParaRPr lang="es-EC" sz="1500">
              <a:solidFill>
                <a:prstClr val="black"/>
              </a:solidFill>
              <a:latin typeface="Calibri"/>
            </a:endParaRPr>
          </a:p>
        </p:txBody>
      </p:sp>
      <p:sp>
        <p:nvSpPr>
          <p:cNvPr id="14" name="Text 12"/>
          <p:cNvSpPr/>
          <p:nvPr/>
        </p:nvSpPr>
        <p:spPr>
          <a:xfrm>
            <a:off x="8011618" y="3239195"/>
            <a:ext cx="2523629" cy="256679"/>
          </a:xfrm>
          <a:prstGeom prst="rect">
            <a:avLst/>
          </a:prstGeom>
          <a:noFill/>
          <a:ln/>
        </p:spPr>
        <p:txBody>
          <a:bodyPr wrap="none" lIns="0" tIns="0" rIns="0" bIns="0" rtlCol="0" anchor="t"/>
          <a:lstStyle/>
          <a:p>
            <a:pPr defTabSz="609630">
              <a:lnSpc>
                <a:spcPts val="2000"/>
              </a:lnSpc>
            </a:pPr>
            <a:r>
              <a:rPr lang="en-US" sz="1583" dirty="0">
                <a:solidFill>
                  <a:srgbClr val="00002E"/>
                </a:solidFill>
                <a:latin typeface="Nunito Semi Bold" pitchFamily="34" charset="0"/>
                <a:ea typeface="Nunito Semi Bold" pitchFamily="34" charset="-122"/>
                <a:cs typeface="Nunito Semi Bold" pitchFamily="34" charset="-120"/>
              </a:rPr>
              <a:t>Aceptación de Candidatura</a:t>
            </a:r>
            <a:endParaRPr lang="en-US" sz="1583" dirty="0">
              <a:solidFill>
                <a:prstClr val="black"/>
              </a:solidFill>
              <a:latin typeface="Calibri"/>
            </a:endParaRPr>
          </a:p>
        </p:txBody>
      </p:sp>
      <p:sp>
        <p:nvSpPr>
          <p:cNvPr id="15" name="Text 13"/>
          <p:cNvSpPr/>
          <p:nvPr/>
        </p:nvSpPr>
        <p:spPr>
          <a:xfrm>
            <a:off x="8011618" y="3600550"/>
            <a:ext cx="3482281" cy="279202"/>
          </a:xfrm>
          <a:prstGeom prst="rect">
            <a:avLst/>
          </a:prstGeom>
          <a:noFill/>
          <a:ln/>
        </p:spPr>
        <p:txBody>
          <a:bodyPr wrap="none" lIns="0" tIns="0" rIns="0" bIns="0" rtlCol="0" anchor="t"/>
          <a:lstStyle/>
          <a:p>
            <a:pPr defTabSz="609630">
              <a:lnSpc>
                <a:spcPts val="2167"/>
              </a:lnSpc>
            </a:pPr>
            <a:r>
              <a:rPr lang="en-US" sz="1333" dirty="0">
                <a:solidFill>
                  <a:srgbClr val="00002E"/>
                </a:solidFill>
                <a:latin typeface="PT Sans" pitchFamily="34" charset="0"/>
                <a:ea typeface="PT Sans" pitchFamily="34" charset="-122"/>
                <a:cs typeface="PT Sans" pitchFamily="34" charset="-120"/>
              </a:rPr>
              <a:t>Consentimiento formal del candidato</a:t>
            </a:r>
            <a:endParaRPr lang="en-US" sz="1333" dirty="0">
              <a:solidFill>
                <a:prstClr val="black"/>
              </a:solidFill>
              <a:latin typeface="Calibri"/>
            </a:endParaRPr>
          </a:p>
        </p:txBody>
      </p:sp>
      <p:sp>
        <p:nvSpPr>
          <p:cNvPr id="16" name="Text 14"/>
          <p:cNvSpPr/>
          <p:nvPr/>
        </p:nvSpPr>
        <p:spPr>
          <a:xfrm>
            <a:off x="698104" y="4185146"/>
            <a:ext cx="174526" cy="218182"/>
          </a:xfrm>
          <a:prstGeom prst="rect">
            <a:avLst/>
          </a:prstGeom>
          <a:noFill/>
          <a:ln/>
        </p:spPr>
        <p:txBody>
          <a:bodyPr wrap="none" lIns="0" tIns="0" rIns="0" bIns="0" rtlCol="0" anchor="t"/>
          <a:lstStyle/>
          <a:p>
            <a:pPr defTabSz="609630">
              <a:lnSpc>
                <a:spcPts val="2167"/>
              </a:lnSpc>
            </a:pPr>
            <a:r>
              <a:rPr lang="en-US" sz="1333" dirty="0">
                <a:solidFill>
                  <a:srgbClr val="00002E"/>
                </a:solidFill>
                <a:latin typeface="Nunito Light" pitchFamily="34" charset="0"/>
                <a:ea typeface="Nunito Light" pitchFamily="34" charset="-122"/>
                <a:cs typeface="Nunito Light" pitchFamily="34" charset="-120"/>
              </a:rPr>
              <a:t>04</a:t>
            </a:r>
            <a:endParaRPr lang="en-US" sz="1333" dirty="0">
              <a:solidFill>
                <a:prstClr val="black"/>
              </a:solidFill>
              <a:latin typeface="Calibri"/>
            </a:endParaRPr>
          </a:p>
        </p:txBody>
      </p:sp>
      <p:sp>
        <p:nvSpPr>
          <p:cNvPr id="17" name="Shape 15"/>
          <p:cNvSpPr/>
          <p:nvPr/>
        </p:nvSpPr>
        <p:spPr>
          <a:xfrm>
            <a:off x="698104" y="4462661"/>
            <a:ext cx="5310584" cy="19050"/>
          </a:xfrm>
          <a:prstGeom prst="rect">
            <a:avLst/>
          </a:prstGeom>
          <a:solidFill>
            <a:srgbClr val="2D4DF2"/>
          </a:solidFill>
          <a:ln/>
        </p:spPr>
        <p:txBody>
          <a:bodyPr/>
          <a:lstStyle/>
          <a:p>
            <a:pPr defTabSz="609630"/>
            <a:endParaRPr lang="es-EC" sz="1500">
              <a:solidFill>
                <a:prstClr val="black"/>
              </a:solidFill>
              <a:latin typeface="Calibri"/>
            </a:endParaRPr>
          </a:p>
        </p:txBody>
      </p:sp>
      <p:sp>
        <p:nvSpPr>
          <p:cNvPr id="18" name="Text 16"/>
          <p:cNvSpPr/>
          <p:nvPr/>
        </p:nvSpPr>
        <p:spPr>
          <a:xfrm>
            <a:off x="698104" y="4587975"/>
            <a:ext cx="2260402" cy="256679"/>
          </a:xfrm>
          <a:prstGeom prst="rect">
            <a:avLst/>
          </a:prstGeom>
          <a:noFill/>
          <a:ln/>
        </p:spPr>
        <p:txBody>
          <a:bodyPr wrap="none" lIns="0" tIns="0" rIns="0" bIns="0" rtlCol="0" anchor="t"/>
          <a:lstStyle/>
          <a:p>
            <a:pPr defTabSz="609630">
              <a:lnSpc>
                <a:spcPts val="2000"/>
              </a:lnSpc>
            </a:pPr>
            <a:r>
              <a:rPr lang="en-US" sz="1583" dirty="0">
                <a:solidFill>
                  <a:srgbClr val="00002E"/>
                </a:solidFill>
                <a:latin typeface="Nunito Semi Bold" pitchFamily="34" charset="0"/>
                <a:ea typeface="Nunito Semi Bold" pitchFamily="34" charset="-122"/>
                <a:cs typeface="Nunito Semi Bold" pitchFamily="34" charset="-120"/>
              </a:rPr>
              <a:t>Documentos Personales</a:t>
            </a:r>
            <a:endParaRPr lang="en-US" sz="1583" dirty="0">
              <a:solidFill>
                <a:prstClr val="black"/>
              </a:solidFill>
              <a:latin typeface="Calibri"/>
            </a:endParaRPr>
          </a:p>
        </p:txBody>
      </p:sp>
      <p:sp>
        <p:nvSpPr>
          <p:cNvPr id="19" name="Text 17"/>
          <p:cNvSpPr/>
          <p:nvPr/>
        </p:nvSpPr>
        <p:spPr>
          <a:xfrm>
            <a:off x="698104" y="4949330"/>
            <a:ext cx="5310584" cy="279202"/>
          </a:xfrm>
          <a:prstGeom prst="rect">
            <a:avLst/>
          </a:prstGeom>
          <a:noFill/>
          <a:ln/>
        </p:spPr>
        <p:txBody>
          <a:bodyPr wrap="none" lIns="0" tIns="0" rIns="0" bIns="0" rtlCol="0" anchor="t"/>
          <a:lstStyle/>
          <a:p>
            <a:pPr defTabSz="609630">
              <a:lnSpc>
                <a:spcPts val="2167"/>
              </a:lnSpc>
            </a:pPr>
            <a:r>
              <a:rPr lang="en-US" sz="1333" dirty="0">
                <a:solidFill>
                  <a:srgbClr val="00002E"/>
                </a:solidFill>
                <a:latin typeface="PT Sans" pitchFamily="34" charset="0"/>
                <a:ea typeface="PT Sans" pitchFamily="34" charset="-122"/>
                <a:cs typeface="PT Sans" pitchFamily="34" charset="-120"/>
              </a:rPr>
              <a:t>Identificación y requisitos legales</a:t>
            </a:r>
            <a:endParaRPr lang="en-US" sz="1333" dirty="0">
              <a:solidFill>
                <a:prstClr val="black"/>
              </a:solidFill>
              <a:latin typeface="Calibri"/>
            </a:endParaRPr>
          </a:p>
        </p:txBody>
      </p:sp>
      <p:sp>
        <p:nvSpPr>
          <p:cNvPr id="20" name="Text 18"/>
          <p:cNvSpPr/>
          <p:nvPr/>
        </p:nvSpPr>
        <p:spPr>
          <a:xfrm>
            <a:off x="6183214" y="4185146"/>
            <a:ext cx="174526" cy="218182"/>
          </a:xfrm>
          <a:prstGeom prst="rect">
            <a:avLst/>
          </a:prstGeom>
          <a:noFill/>
          <a:ln/>
        </p:spPr>
        <p:txBody>
          <a:bodyPr wrap="none" lIns="0" tIns="0" rIns="0" bIns="0" rtlCol="0" anchor="t"/>
          <a:lstStyle/>
          <a:p>
            <a:pPr defTabSz="609630">
              <a:lnSpc>
                <a:spcPts val="2167"/>
              </a:lnSpc>
            </a:pPr>
            <a:r>
              <a:rPr lang="en-US" sz="1333" dirty="0">
                <a:solidFill>
                  <a:srgbClr val="00002E"/>
                </a:solidFill>
                <a:latin typeface="Nunito Light" pitchFamily="34" charset="0"/>
                <a:ea typeface="Nunito Light" pitchFamily="34" charset="-122"/>
                <a:cs typeface="Nunito Light" pitchFamily="34" charset="-120"/>
              </a:rPr>
              <a:t>05</a:t>
            </a:r>
            <a:endParaRPr lang="en-US" sz="1333" dirty="0">
              <a:solidFill>
                <a:prstClr val="black"/>
              </a:solidFill>
              <a:latin typeface="Calibri"/>
            </a:endParaRPr>
          </a:p>
        </p:txBody>
      </p:sp>
      <p:sp>
        <p:nvSpPr>
          <p:cNvPr id="21" name="Shape 19"/>
          <p:cNvSpPr/>
          <p:nvPr/>
        </p:nvSpPr>
        <p:spPr>
          <a:xfrm>
            <a:off x="6183214" y="4462661"/>
            <a:ext cx="5310683" cy="19050"/>
          </a:xfrm>
          <a:prstGeom prst="rect">
            <a:avLst/>
          </a:prstGeom>
          <a:solidFill>
            <a:srgbClr val="018CE1"/>
          </a:solidFill>
          <a:ln/>
        </p:spPr>
        <p:txBody>
          <a:bodyPr/>
          <a:lstStyle/>
          <a:p>
            <a:pPr defTabSz="609630"/>
            <a:endParaRPr lang="es-EC" sz="1500">
              <a:solidFill>
                <a:prstClr val="black"/>
              </a:solidFill>
              <a:latin typeface="Calibri"/>
            </a:endParaRPr>
          </a:p>
        </p:txBody>
      </p:sp>
      <p:sp>
        <p:nvSpPr>
          <p:cNvPr id="22" name="Text 20"/>
          <p:cNvSpPr/>
          <p:nvPr/>
        </p:nvSpPr>
        <p:spPr>
          <a:xfrm>
            <a:off x="6183213" y="4587975"/>
            <a:ext cx="2053432" cy="256679"/>
          </a:xfrm>
          <a:prstGeom prst="rect">
            <a:avLst/>
          </a:prstGeom>
          <a:noFill/>
          <a:ln/>
        </p:spPr>
        <p:txBody>
          <a:bodyPr wrap="none" lIns="0" tIns="0" rIns="0" bIns="0" rtlCol="0" anchor="t"/>
          <a:lstStyle/>
          <a:p>
            <a:pPr defTabSz="609630">
              <a:lnSpc>
                <a:spcPts val="2000"/>
              </a:lnSpc>
            </a:pPr>
            <a:r>
              <a:rPr lang="en-US" sz="1583" dirty="0">
                <a:solidFill>
                  <a:srgbClr val="00002E"/>
                </a:solidFill>
                <a:latin typeface="Nunito Semi Bold" pitchFamily="34" charset="0"/>
                <a:ea typeface="Nunito Semi Bold" pitchFamily="34" charset="-122"/>
                <a:cs typeface="Nunito Semi Bold" pitchFamily="34" charset="-120"/>
              </a:rPr>
              <a:t>Plan de Trabajo</a:t>
            </a:r>
            <a:endParaRPr lang="en-US" sz="1583" dirty="0">
              <a:solidFill>
                <a:prstClr val="black"/>
              </a:solidFill>
              <a:latin typeface="Calibri"/>
            </a:endParaRPr>
          </a:p>
        </p:txBody>
      </p:sp>
      <p:sp>
        <p:nvSpPr>
          <p:cNvPr id="23" name="Text 21"/>
          <p:cNvSpPr/>
          <p:nvPr/>
        </p:nvSpPr>
        <p:spPr>
          <a:xfrm>
            <a:off x="6183214" y="4949330"/>
            <a:ext cx="5310683" cy="279202"/>
          </a:xfrm>
          <a:prstGeom prst="rect">
            <a:avLst/>
          </a:prstGeom>
          <a:noFill/>
          <a:ln/>
        </p:spPr>
        <p:txBody>
          <a:bodyPr wrap="none" lIns="0" tIns="0" rIns="0" bIns="0" rtlCol="0" anchor="t"/>
          <a:lstStyle/>
          <a:p>
            <a:pPr defTabSz="609630">
              <a:lnSpc>
                <a:spcPts val="2167"/>
              </a:lnSpc>
            </a:pPr>
            <a:r>
              <a:rPr lang="en-US" sz="1333" dirty="0">
                <a:solidFill>
                  <a:srgbClr val="00002E"/>
                </a:solidFill>
                <a:latin typeface="PT Sans" pitchFamily="34" charset="0"/>
                <a:ea typeface="PT Sans" pitchFamily="34" charset="-122"/>
                <a:cs typeface="PT Sans" pitchFamily="34" charset="-120"/>
              </a:rPr>
              <a:t>Propuesta del candidato</a:t>
            </a:r>
            <a:endParaRPr lang="en-US" sz="1333" dirty="0">
              <a:solidFill>
                <a:prstClr val="black"/>
              </a:solidFill>
              <a:latin typeface="Calibri"/>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AF07CC-B273-D65A-03BA-1B696AA6818C}"/>
            </a:ext>
          </a:extLst>
        </p:cNvPr>
        <p:cNvGrpSpPr/>
        <p:nvPr/>
      </p:nvGrpSpPr>
      <p:grpSpPr>
        <a:xfrm>
          <a:off x="0" y="0"/>
          <a:ext cx="0" cy="0"/>
          <a:chOff x="0" y="0"/>
          <a:chExt cx="0" cy="0"/>
        </a:xfrm>
      </p:grpSpPr>
      <p:sp>
        <p:nvSpPr>
          <p:cNvPr id="4" name="Rectángulo 3">
            <a:extLst>
              <a:ext uri="{FF2B5EF4-FFF2-40B4-BE49-F238E27FC236}">
                <a16:creationId xmlns:a16="http://schemas.microsoft.com/office/drawing/2014/main" id="{1E0D467F-00CD-BB5C-382D-774B25E626C0}"/>
              </a:ext>
            </a:extLst>
          </p:cNvPr>
          <p:cNvSpPr/>
          <p:nvPr/>
        </p:nvSpPr>
        <p:spPr>
          <a:xfrm>
            <a:off x="3048000" y="2161159"/>
            <a:ext cx="6096000" cy="1938992"/>
          </a:xfrm>
          <a:prstGeom prst="rect">
            <a:avLst/>
          </a:prstGeom>
        </p:spPr>
        <p:txBody>
          <a:bodyPr>
            <a:spAutoFit/>
          </a:bodyPr>
          <a:lstStyle/>
          <a:p>
            <a:pPr algn="ctr"/>
            <a:r>
              <a:rPr lang="es-EC" sz="4000" b="1" dirty="0">
                <a:solidFill>
                  <a:schemeClr val="accent5">
                    <a:lumMod val="75000"/>
                  </a:schemeClr>
                </a:solidFill>
                <a:latin typeface="Times New Roman" panose="02020603050405020304" pitchFamily="18" charset="0"/>
                <a:ea typeface="Tahoma" panose="020B0604030504040204" pitchFamily="34" charset="0"/>
                <a:cs typeface="Times New Roman" panose="02020603050405020304" pitchFamily="18" charset="0"/>
              </a:rPr>
              <a:t>Dirección Técnica Provincial de Procesos Electorales del Azuay</a:t>
            </a:r>
            <a:endParaRPr lang="es-EC" sz="4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0282371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Imagen 23">
            <a:extLst>
              <a:ext uri="{FF2B5EF4-FFF2-40B4-BE49-F238E27FC236}">
                <a16:creationId xmlns:a16="http://schemas.microsoft.com/office/drawing/2014/main" id="{BD25151B-7376-D213-A0D0-55B11D036A75}"/>
              </a:ext>
            </a:extLst>
          </p:cNvPr>
          <p:cNvPicPr>
            <a:picLocks noChangeAspect="1"/>
          </p:cNvPicPr>
          <p:nvPr/>
        </p:nvPicPr>
        <p:blipFill>
          <a:blip r:embed="rId3"/>
          <a:stretch>
            <a:fillRect/>
          </a:stretch>
        </p:blipFill>
        <p:spPr>
          <a:xfrm>
            <a:off x="0" y="0"/>
            <a:ext cx="12192000" cy="7086601"/>
          </a:xfrm>
          <a:prstGeom prst="rect">
            <a:avLst/>
          </a:prstGeom>
        </p:spPr>
      </p:pic>
      <p:sp>
        <p:nvSpPr>
          <p:cNvPr id="2" name="Text 0"/>
          <p:cNvSpPr/>
          <p:nvPr/>
        </p:nvSpPr>
        <p:spPr>
          <a:xfrm>
            <a:off x="657920" y="750591"/>
            <a:ext cx="10306943" cy="483791"/>
          </a:xfrm>
          <a:prstGeom prst="rect">
            <a:avLst/>
          </a:prstGeom>
          <a:noFill/>
          <a:ln/>
        </p:spPr>
        <p:txBody>
          <a:bodyPr wrap="none" lIns="0" tIns="0" rIns="0" bIns="0" rtlCol="0" anchor="t"/>
          <a:lstStyle/>
          <a:p>
            <a:pPr defTabSz="609630">
              <a:lnSpc>
                <a:spcPts val="3792"/>
              </a:lnSpc>
            </a:pPr>
            <a:r>
              <a:rPr lang="en-US" sz="3042" dirty="0">
                <a:solidFill>
                  <a:srgbClr val="00002E"/>
                </a:solidFill>
                <a:latin typeface="Nunito Semi Bold" pitchFamily="34" charset="0"/>
                <a:ea typeface="Nunito Semi Bold" pitchFamily="34" charset="-122"/>
                <a:cs typeface="Nunito Semi Bold" pitchFamily="34" charset="-120"/>
              </a:rPr>
              <a:t>Obligaciones Comunes en Procesos de Democracia Interna</a:t>
            </a:r>
            <a:endParaRPr lang="en-US" sz="3042" dirty="0">
              <a:solidFill>
                <a:prstClr val="black"/>
              </a:solidFill>
              <a:latin typeface="Calibri"/>
            </a:endParaRPr>
          </a:p>
        </p:txBody>
      </p:sp>
      <p:sp>
        <p:nvSpPr>
          <p:cNvPr id="3" name="Text 1"/>
          <p:cNvSpPr/>
          <p:nvPr/>
        </p:nvSpPr>
        <p:spPr>
          <a:xfrm>
            <a:off x="657920" y="1544341"/>
            <a:ext cx="10876161" cy="511175"/>
          </a:xfrm>
          <a:prstGeom prst="rect">
            <a:avLst/>
          </a:prstGeom>
          <a:noFill/>
          <a:ln/>
        </p:spPr>
        <p:txBody>
          <a:bodyPr wrap="square" lIns="0" tIns="0" rIns="0" bIns="0" rtlCol="0" anchor="t"/>
          <a:lstStyle/>
          <a:p>
            <a:pPr defTabSz="609630">
              <a:lnSpc>
                <a:spcPts val="2000"/>
              </a:lnSpc>
            </a:pPr>
            <a:r>
              <a:rPr lang="en-US" sz="1292" dirty="0">
                <a:solidFill>
                  <a:srgbClr val="00002E"/>
                </a:solidFill>
                <a:latin typeface="PT Sans" pitchFamily="34" charset="0"/>
                <a:ea typeface="PT Sans" pitchFamily="34" charset="-122"/>
                <a:cs typeface="PT Sans" pitchFamily="34" charset="-120"/>
              </a:rPr>
              <a:t>Las organizaciones políticas deben garantizar el cumplimiento de principios fundamentales que aseguran la equidad y transparencia en sus procesos internos.</a:t>
            </a:r>
            <a:endParaRPr lang="en-US" sz="1292" dirty="0">
              <a:solidFill>
                <a:prstClr val="black"/>
              </a:solidFill>
              <a:latin typeface="Calibri"/>
            </a:endParaRPr>
          </a:p>
        </p:txBody>
      </p:sp>
      <p:sp>
        <p:nvSpPr>
          <p:cNvPr id="4" name="Shape 2"/>
          <p:cNvSpPr/>
          <p:nvPr/>
        </p:nvSpPr>
        <p:spPr>
          <a:xfrm>
            <a:off x="657920" y="2229843"/>
            <a:ext cx="5360591" cy="1861244"/>
          </a:xfrm>
          <a:prstGeom prst="roundRect">
            <a:avLst>
              <a:gd name="adj" fmla="val 13257"/>
            </a:avLst>
          </a:prstGeom>
          <a:solidFill>
            <a:srgbClr val="F3F3FF"/>
          </a:solidFill>
          <a:ln w="22860">
            <a:solidFill>
              <a:srgbClr val="2D4DF2"/>
            </a:solidFill>
            <a:prstDash val="solid"/>
          </a:ln>
        </p:spPr>
        <p:txBody>
          <a:bodyPr/>
          <a:lstStyle/>
          <a:p>
            <a:pPr defTabSz="609630"/>
            <a:endParaRPr lang="es-EC" sz="1500">
              <a:solidFill>
                <a:prstClr val="black"/>
              </a:solidFill>
              <a:latin typeface="Calibri"/>
            </a:endParaRPr>
          </a:p>
        </p:txBody>
      </p:sp>
      <p:sp>
        <p:nvSpPr>
          <p:cNvPr id="5" name="Shape 3"/>
          <p:cNvSpPr/>
          <p:nvPr/>
        </p:nvSpPr>
        <p:spPr>
          <a:xfrm>
            <a:off x="841375" y="2413298"/>
            <a:ext cx="493415" cy="493415"/>
          </a:xfrm>
          <a:prstGeom prst="roundRect">
            <a:avLst>
              <a:gd name="adj" fmla="val 15441845"/>
            </a:avLst>
          </a:prstGeom>
          <a:solidFill>
            <a:srgbClr val="2D4DF2"/>
          </a:solidFill>
          <a:ln/>
        </p:spPr>
        <p:txBody>
          <a:bodyPr/>
          <a:lstStyle/>
          <a:p>
            <a:pPr defTabSz="609630"/>
            <a:endParaRPr lang="es-EC" sz="1500">
              <a:solidFill>
                <a:prstClr val="black"/>
              </a:solidFill>
              <a:latin typeface="Calibri"/>
            </a:endParaRPr>
          </a:p>
        </p:txBody>
      </p:sp>
      <p:pic>
        <p:nvPicPr>
          <p:cNvPr id="6" name="Image 0" descr="preencoded.png"/>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77007" y="2548930"/>
            <a:ext cx="222052" cy="222052"/>
          </a:xfrm>
          <a:prstGeom prst="rect">
            <a:avLst/>
          </a:prstGeom>
        </p:spPr>
      </p:pic>
      <p:sp>
        <p:nvSpPr>
          <p:cNvPr id="7" name="Text 4"/>
          <p:cNvSpPr/>
          <p:nvPr/>
        </p:nvSpPr>
        <p:spPr>
          <a:xfrm>
            <a:off x="841375" y="3061693"/>
            <a:ext cx="1935163" cy="241796"/>
          </a:xfrm>
          <a:prstGeom prst="rect">
            <a:avLst/>
          </a:prstGeom>
          <a:noFill/>
          <a:ln/>
        </p:spPr>
        <p:txBody>
          <a:bodyPr wrap="none" lIns="0" tIns="0" rIns="0" bIns="0" rtlCol="0" anchor="t"/>
          <a:lstStyle/>
          <a:p>
            <a:pPr defTabSz="609630">
              <a:lnSpc>
                <a:spcPts val="1875"/>
              </a:lnSpc>
            </a:pPr>
            <a:r>
              <a:rPr lang="en-US" sz="1500" dirty="0">
                <a:solidFill>
                  <a:srgbClr val="00002E"/>
                </a:solidFill>
                <a:latin typeface="Nunito Semi Bold" pitchFamily="34" charset="0"/>
                <a:ea typeface="Nunito Semi Bold" pitchFamily="34" charset="-122"/>
                <a:cs typeface="Nunito Semi Bold" pitchFamily="34" charset="-120"/>
              </a:rPr>
              <a:t>Paridad de Género</a:t>
            </a:r>
            <a:endParaRPr lang="en-US" sz="1500" dirty="0">
              <a:solidFill>
                <a:prstClr val="black"/>
              </a:solidFill>
              <a:latin typeface="Calibri"/>
            </a:endParaRPr>
          </a:p>
        </p:txBody>
      </p:sp>
      <p:sp>
        <p:nvSpPr>
          <p:cNvPr id="8" name="Text 5"/>
          <p:cNvSpPr/>
          <p:nvPr/>
        </p:nvSpPr>
        <p:spPr>
          <a:xfrm>
            <a:off x="841375" y="3396457"/>
            <a:ext cx="4993680" cy="511175"/>
          </a:xfrm>
          <a:prstGeom prst="rect">
            <a:avLst/>
          </a:prstGeom>
          <a:noFill/>
          <a:ln/>
        </p:spPr>
        <p:txBody>
          <a:bodyPr wrap="square" lIns="0" tIns="0" rIns="0" bIns="0" rtlCol="0" anchor="t"/>
          <a:lstStyle/>
          <a:p>
            <a:pPr defTabSz="609630">
              <a:lnSpc>
                <a:spcPts val="2000"/>
              </a:lnSpc>
            </a:pPr>
            <a:r>
              <a:rPr lang="en-US" sz="1292" dirty="0">
                <a:solidFill>
                  <a:srgbClr val="00002E"/>
                </a:solidFill>
                <a:latin typeface="PT Sans" pitchFamily="34" charset="0"/>
                <a:ea typeface="PT Sans" pitchFamily="34" charset="-122"/>
                <a:cs typeface="PT Sans" pitchFamily="34" charset="-120"/>
              </a:rPr>
              <a:t>Cumplimiento de paridad y alternancia entre hombres y mujeres en todas las etapas del proceso.</a:t>
            </a:r>
            <a:endParaRPr lang="en-US" sz="1292" dirty="0">
              <a:solidFill>
                <a:prstClr val="black"/>
              </a:solidFill>
              <a:latin typeface="Calibri"/>
            </a:endParaRPr>
          </a:p>
        </p:txBody>
      </p:sp>
      <p:sp>
        <p:nvSpPr>
          <p:cNvPr id="9" name="Shape 6"/>
          <p:cNvSpPr/>
          <p:nvPr/>
        </p:nvSpPr>
        <p:spPr>
          <a:xfrm>
            <a:off x="6173491" y="2229843"/>
            <a:ext cx="5360591" cy="1861244"/>
          </a:xfrm>
          <a:prstGeom prst="roundRect">
            <a:avLst>
              <a:gd name="adj" fmla="val 13257"/>
            </a:avLst>
          </a:prstGeom>
          <a:solidFill>
            <a:srgbClr val="F3F3FF"/>
          </a:solidFill>
          <a:ln w="22860">
            <a:solidFill>
              <a:srgbClr val="018CE1"/>
            </a:solidFill>
            <a:prstDash val="solid"/>
          </a:ln>
        </p:spPr>
        <p:txBody>
          <a:bodyPr/>
          <a:lstStyle/>
          <a:p>
            <a:pPr defTabSz="609630"/>
            <a:endParaRPr lang="es-EC" sz="1500">
              <a:solidFill>
                <a:prstClr val="black"/>
              </a:solidFill>
              <a:latin typeface="Calibri"/>
            </a:endParaRPr>
          </a:p>
        </p:txBody>
      </p:sp>
      <p:sp>
        <p:nvSpPr>
          <p:cNvPr id="10" name="Shape 7"/>
          <p:cNvSpPr/>
          <p:nvPr/>
        </p:nvSpPr>
        <p:spPr>
          <a:xfrm>
            <a:off x="6356945" y="2413298"/>
            <a:ext cx="493415" cy="493415"/>
          </a:xfrm>
          <a:prstGeom prst="roundRect">
            <a:avLst>
              <a:gd name="adj" fmla="val 15441845"/>
            </a:avLst>
          </a:prstGeom>
          <a:solidFill>
            <a:srgbClr val="018CE1"/>
          </a:solidFill>
          <a:ln/>
        </p:spPr>
        <p:txBody>
          <a:bodyPr/>
          <a:lstStyle/>
          <a:p>
            <a:pPr defTabSz="609630"/>
            <a:endParaRPr lang="es-EC" sz="1500">
              <a:solidFill>
                <a:prstClr val="black"/>
              </a:solidFill>
              <a:latin typeface="Calibri"/>
            </a:endParaRPr>
          </a:p>
        </p:txBody>
      </p:sp>
      <p:pic>
        <p:nvPicPr>
          <p:cNvPr id="11" name="Image 1" descr="preencoded.png"/>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492577" y="2548930"/>
            <a:ext cx="222052" cy="222052"/>
          </a:xfrm>
          <a:prstGeom prst="rect">
            <a:avLst/>
          </a:prstGeom>
        </p:spPr>
      </p:pic>
      <p:sp>
        <p:nvSpPr>
          <p:cNvPr id="12" name="Text 8"/>
          <p:cNvSpPr/>
          <p:nvPr/>
        </p:nvSpPr>
        <p:spPr>
          <a:xfrm>
            <a:off x="6356946" y="3061693"/>
            <a:ext cx="2139157" cy="241796"/>
          </a:xfrm>
          <a:prstGeom prst="rect">
            <a:avLst/>
          </a:prstGeom>
          <a:noFill/>
          <a:ln/>
        </p:spPr>
        <p:txBody>
          <a:bodyPr wrap="none" lIns="0" tIns="0" rIns="0" bIns="0" rtlCol="0" anchor="t"/>
          <a:lstStyle/>
          <a:p>
            <a:pPr defTabSz="609630">
              <a:lnSpc>
                <a:spcPts val="1875"/>
              </a:lnSpc>
            </a:pPr>
            <a:r>
              <a:rPr lang="en-US" sz="1500" dirty="0">
                <a:solidFill>
                  <a:srgbClr val="00002E"/>
                </a:solidFill>
                <a:latin typeface="Nunito Semi Bold" pitchFamily="34" charset="0"/>
                <a:ea typeface="Nunito Semi Bold" pitchFamily="34" charset="-122"/>
                <a:cs typeface="Nunito Semi Bold" pitchFamily="34" charset="-120"/>
              </a:rPr>
              <a:t>Participación de Jóvenes</a:t>
            </a:r>
            <a:endParaRPr lang="en-US" sz="1500" dirty="0">
              <a:solidFill>
                <a:prstClr val="black"/>
              </a:solidFill>
              <a:latin typeface="Calibri"/>
            </a:endParaRPr>
          </a:p>
        </p:txBody>
      </p:sp>
      <p:sp>
        <p:nvSpPr>
          <p:cNvPr id="13" name="Text 9"/>
          <p:cNvSpPr/>
          <p:nvPr/>
        </p:nvSpPr>
        <p:spPr>
          <a:xfrm>
            <a:off x="6356945" y="3396458"/>
            <a:ext cx="4993680" cy="255587"/>
          </a:xfrm>
          <a:prstGeom prst="rect">
            <a:avLst/>
          </a:prstGeom>
          <a:noFill/>
          <a:ln/>
        </p:spPr>
        <p:txBody>
          <a:bodyPr wrap="none" lIns="0" tIns="0" rIns="0" bIns="0" rtlCol="0" anchor="t"/>
          <a:lstStyle/>
          <a:p>
            <a:pPr defTabSz="609630">
              <a:lnSpc>
                <a:spcPts val="2000"/>
              </a:lnSpc>
            </a:pPr>
            <a:r>
              <a:rPr lang="en-US" sz="1292" dirty="0">
                <a:solidFill>
                  <a:srgbClr val="00002E"/>
                </a:solidFill>
                <a:latin typeface="PT Sans" pitchFamily="34" charset="0"/>
                <a:ea typeface="PT Sans" pitchFamily="34" charset="-122"/>
                <a:cs typeface="PT Sans" pitchFamily="34" charset="-120"/>
              </a:rPr>
              <a:t>Inclusión activa de candidatos jóvenes en las listas electorales.</a:t>
            </a:r>
            <a:endParaRPr lang="en-US" sz="1292" dirty="0">
              <a:solidFill>
                <a:prstClr val="black"/>
              </a:solidFill>
              <a:latin typeface="Calibri"/>
            </a:endParaRPr>
          </a:p>
        </p:txBody>
      </p:sp>
      <p:sp>
        <p:nvSpPr>
          <p:cNvPr id="14" name="Shape 10"/>
          <p:cNvSpPr/>
          <p:nvPr/>
        </p:nvSpPr>
        <p:spPr>
          <a:xfrm>
            <a:off x="657920" y="4246067"/>
            <a:ext cx="5360591" cy="1861244"/>
          </a:xfrm>
          <a:prstGeom prst="roundRect">
            <a:avLst>
              <a:gd name="adj" fmla="val 13257"/>
            </a:avLst>
          </a:prstGeom>
          <a:solidFill>
            <a:srgbClr val="F3F3FF"/>
          </a:solidFill>
          <a:ln w="22860">
            <a:solidFill>
              <a:srgbClr val="DA33BF"/>
            </a:solidFill>
            <a:prstDash val="solid"/>
          </a:ln>
        </p:spPr>
        <p:txBody>
          <a:bodyPr/>
          <a:lstStyle/>
          <a:p>
            <a:pPr defTabSz="609630"/>
            <a:endParaRPr lang="es-EC" sz="1500">
              <a:solidFill>
                <a:prstClr val="black"/>
              </a:solidFill>
              <a:latin typeface="Calibri"/>
            </a:endParaRPr>
          </a:p>
        </p:txBody>
      </p:sp>
      <p:sp>
        <p:nvSpPr>
          <p:cNvPr id="15" name="Shape 11"/>
          <p:cNvSpPr/>
          <p:nvPr/>
        </p:nvSpPr>
        <p:spPr>
          <a:xfrm>
            <a:off x="841375" y="4429522"/>
            <a:ext cx="493415" cy="493415"/>
          </a:xfrm>
          <a:prstGeom prst="roundRect">
            <a:avLst>
              <a:gd name="adj" fmla="val 15441845"/>
            </a:avLst>
          </a:prstGeom>
          <a:solidFill>
            <a:srgbClr val="DA33BF"/>
          </a:solidFill>
          <a:ln/>
        </p:spPr>
        <p:txBody>
          <a:bodyPr/>
          <a:lstStyle/>
          <a:p>
            <a:pPr defTabSz="609630"/>
            <a:endParaRPr lang="es-EC" sz="1500">
              <a:solidFill>
                <a:prstClr val="black"/>
              </a:solidFill>
              <a:latin typeface="Calibri"/>
            </a:endParaRPr>
          </a:p>
        </p:txBody>
      </p:sp>
      <p:pic>
        <p:nvPicPr>
          <p:cNvPr id="16" name="Image 2" descr="preencoded.png"/>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977007" y="4565154"/>
            <a:ext cx="222052" cy="222052"/>
          </a:xfrm>
          <a:prstGeom prst="rect">
            <a:avLst/>
          </a:prstGeom>
        </p:spPr>
      </p:pic>
      <p:sp>
        <p:nvSpPr>
          <p:cNvPr id="17" name="Text 12"/>
          <p:cNvSpPr/>
          <p:nvPr/>
        </p:nvSpPr>
        <p:spPr>
          <a:xfrm>
            <a:off x="841375" y="5077917"/>
            <a:ext cx="1935163" cy="241796"/>
          </a:xfrm>
          <a:prstGeom prst="rect">
            <a:avLst/>
          </a:prstGeom>
          <a:noFill/>
          <a:ln/>
        </p:spPr>
        <p:txBody>
          <a:bodyPr wrap="none" lIns="0" tIns="0" rIns="0" bIns="0" rtlCol="0" anchor="t"/>
          <a:lstStyle/>
          <a:p>
            <a:pPr defTabSz="609630">
              <a:lnSpc>
                <a:spcPts val="1875"/>
              </a:lnSpc>
            </a:pPr>
            <a:r>
              <a:rPr lang="en-US" sz="1500" dirty="0">
                <a:solidFill>
                  <a:srgbClr val="00002E"/>
                </a:solidFill>
                <a:latin typeface="Nunito Semi Bold" pitchFamily="34" charset="0"/>
                <a:ea typeface="Nunito Semi Bold" pitchFamily="34" charset="-122"/>
                <a:cs typeface="Nunito Semi Bold" pitchFamily="34" charset="-120"/>
              </a:rPr>
              <a:t>Supervisión Electoral</a:t>
            </a:r>
            <a:endParaRPr lang="en-US" sz="1500" dirty="0">
              <a:solidFill>
                <a:prstClr val="black"/>
              </a:solidFill>
              <a:latin typeface="Calibri"/>
            </a:endParaRPr>
          </a:p>
        </p:txBody>
      </p:sp>
      <p:sp>
        <p:nvSpPr>
          <p:cNvPr id="18" name="Text 13"/>
          <p:cNvSpPr/>
          <p:nvPr/>
        </p:nvSpPr>
        <p:spPr>
          <a:xfrm>
            <a:off x="841375" y="5412681"/>
            <a:ext cx="4993680" cy="511175"/>
          </a:xfrm>
          <a:prstGeom prst="rect">
            <a:avLst/>
          </a:prstGeom>
          <a:noFill/>
          <a:ln/>
        </p:spPr>
        <p:txBody>
          <a:bodyPr wrap="square" lIns="0" tIns="0" rIns="0" bIns="0" rtlCol="0" anchor="t"/>
          <a:lstStyle/>
          <a:p>
            <a:pPr defTabSz="609630">
              <a:lnSpc>
                <a:spcPts val="2000"/>
              </a:lnSpc>
            </a:pPr>
            <a:r>
              <a:rPr lang="en-US" sz="1292" dirty="0">
                <a:solidFill>
                  <a:srgbClr val="00002E"/>
                </a:solidFill>
                <a:latin typeface="PT Sans" pitchFamily="34" charset="0"/>
                <a:ea typeface="PT Sans" pitchFamily="34" charset="-122"/>
                <a:cs typeface="PT Sans" pitchFamily="34" charset="-120"/>
              </a:rPr>
              <a:t>El Consejo Nacional Electoral </a:t>
            </a:r>
            <a:r>
              <a:rPr lang="en-US" sz="1292" dirty="0" err="1">
                <a:solidFill>
                  <a:srgbClr val="00002E"/>
                </a:solidFill>
                <a:latin typeface="PT Sans" pitchFamily="34" charset="0"/>
                <a:ea typeface="PT Sans" pitchFamily="34" charset="-122"/>
                <a:cs typeface="PT Sans" pitchFamily="34" charset="-120"/>
              </a:rPr>
              <a:t>debe</a:t>
            </a:r>
            <a:r>
              <a:rPr lang="en-US" sz="1292" dirty="0">
                <a:solidFill>
                  <a:srgbClr val="00002E"/>
                </a:solidFill>
                <a:latin typeface="PT Sans" pitchFamily="34" charset="0"/>
                <a:ea typeface="PT Sans" pitchFamily="34" charset="-122"/>
                <a:cs typeface="PT Sans" pitchFamily="34" charset="-120"/>
              </a:rPr>
              <a:t> </a:t>
            </a:r>
            <a:r>
              <a:rPr lang="en-US" sz="1292" dirty="0" err="1">
                <a:solidFill>
                  <a:srgbClr val="00002E"/>
                </a:solidFill>
                <a:latin typeface="PT Sans" pitchFamily="34" charset="0"/>
                <a:ea typeface="PT Sans" pitchFamily="34" charset="-122"/>
                <a:cs typeface="PT Sans" pitchFamily="34" charset="-120"/>
              </a:rPr>
              <a:t>obligatoriamente</a:t>
            </a:r>
            <a:r>
              <a:rPr lang="en-US" sz="1292" dirty="0">
                <a:solidFill>
                  <a:srgbClr val="00002E"/>
                </a:solidFill>
                <a:latin typeface="PT Sans" pitchFamily="34" charset="0"/>
                <a:ea typeface="PT Sans" pitchFamily="34" charset="-122"/>
                <a:cs typeface="PT Sans" pitchFamily="34" charset="-120"/>
              </a:rPr>
              <a:t> supervisar los procesos internos de las organizaciones políticas.</a:t>
            </a:r>
            <a:endParaRPr lang="en-US" sz="1292" dirty="0">
              <a:solidFill>
                <a:prstClr val="black"/>
              </a:solidFill>
              <a:latin typeface="Calibri"/>
            </a:endParaRPr>
          </a:p>
        </p:txBody>
      </p:sp>
      <p:sp>
        <p:nvSpPr>
          <p:cNvPr id="19" name="Shape 14"/>
          <p:cNvSpPr/>
          <p:nvPr/>
        </p:nvSpPr>
        <p:spPr>
          <a:xfrm>
            <a:off x="6173491" y="4246067"/>
            <a:ext cx="5360591" cy="1861244"/>
          </a:xfrm>
          <a:prstGeom prst="roundRect">
            <a:avLst>
              <a:gd name="adj" fmla="val 13257"/>
            </a:avLst>
          </a:prstGeom>
          <a:solidFill>
            <a:srgbClr val="F3F3FF"/>
          </a:solidFill>
          <a:ln w="22860">
            <a:solidFill>
              <a:srgbClr val="2D4DF2"/>
            </a:solidFill>
            <a:prstDash val="solid"/>
          </a:ln>
        </p:spPr>
        <p:txBody>
          <a:bodyPr/>
          <a:lstStyle/>
          <a:p>
            <a:pPr defTabSz="609630"/>
            <a:endParaRPr lang="es-EC" sz="1500">
              <a:solidFill>
                <a:prstClr val="black"/>
              </a:solidFill>
              <a:latin typeface="Calibri"/>
            </a:endParaRPr>
          </a:p>
        </p:txBody>
      </p:sp>
      <p:sp>
        <p:nvSpPr>
          <p:cNvPr id="20" name="Shape 15"/>
          <p:cNvSpPr/>
          <p:nvPr/>
        </p:nvSpPr>
        <p:spPr>
          <a:xfrm>
            <a:off x="6356945" y="4429522"/>
            <a:ext cx="493415" cy="493415"/>
          </a:xfrm>
          <a:prstGeom prst="roundRect">
            <a:avLst>
              <a:gd name="adj" fmla="val 15441845"/>
            </a:avLst>
          </a:prstGeom>
          <a:solidFill>
            <a:srgbClr val="2D4DF2"/>
          </a:solidFill>
          <a:ln/>
        </p:spPr>
        <p:txBody>
          <a:bodyPr/>
          <a:lstStyle/>
          <a:p>
            <a:pPr defTabSz="609630"/>
            <a:endParaRPr lang="es-EC" sz="1500">
              <a:solidFill>
                <a:prstClr val="black"/>
              </a:solidFill>
              <a:latin typeface="Calibri"/>
            </a:endParaRPr>
          </a:p>
        </p:txBody>
      </p:sp>
      <p:pic>
        <p:nvPicPr>
          <p:cNvPr id="21" name="Image 3" descr="preencoded.png"/>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6492577" y="4565154"/>
            <a:ext cx="222052" cy="222052"/>
          </a:xfrm>
          <a:prstGeom prst="rect">
            <a:avLst/>
          </a:prstGeom>
        </p:spPr>
      </p:pic>
      <p:sp>
        <p:nvSpPr>
          <p:cNvPr id="22" name="Text 16"/>
          <p:cNvSpPr/>
          <p:nvPr/>
        </p:nvSpPr>
        <p:spPr>
          <a:xfrm>
            <a:off x="6356945" y="5077917"/>
            <a:ext cx="1935163" cy="241796"/>
          </a:xfrm>
          <a:prstGeom prst="rect">
            <a:avLst/>
          </a:prstGeom>
          <a:noFill/>
          <a:ln/>
        </p:spPr>
        <p:txBody>
          <a:bodyPr wrap="none" lIns="0" tIns="0" rIns="0" bIns="0" rtlCol="0" anchor="t"/>
          <a:lstStyle/>
          <a:p>
            <a:pPr defTabSz="609630">
              <a:lnSpc>
                <a:spcPts val="1875"/>
              </a:lnSpc>
            </a:pPr>
            <a:r>
              <a:rPr lang="en-US" sz="1500" dirty="0">
                <a:solidFill>
                  <a:srgbClr val="00002E"/>
                </a:solidFill>
                <a:latin typeface="Nunito Semi Bold" pitchFamily="34" charset="0"/>
                <a:ea typeface="Nunito Semi Bold" pitchFamily="34" charset="-122"/>
                <a:cs typeface="Nunito Semi Bold" pitchFamily="34" charset="-120"/>
              </a:rPr>
              <a:t>Transparencia</a:t>
            </a:r>
            <a:endParaRPr lang="en-US" sz="1500" dirty="0">
              <a:solidFill>
                <a:prstClr val="black"/>
              </a:solidFill>
              <a:latin typeface="Calibri"/>
            </a:endParaRPr>
          </a:p>
        </p:txBody>
      </p:sp>
      <p:sp>
        <p:nvSpPr>
          <p:cNvPr id="23" name="Text 17"/>
          <p:cNvSpPr/>
          <p:nvPr/>
        </p:nvSpPr>
        <p:spPr>
          <a:xfrm>
            <a:off x="6356945" y="5412681"/>
            <a:ext cx="4993680" cy="511175"/>
          </a:xfrm>
          <a:prstGeom prst="rect">
            <a:avLst/>
          </a:prstGeom>
          <a:noFill/>
          <a:ln/>
        </p:spPr>
        <p:txBody>
          <a:bodyPr wrap="square" lIns="0" tIns="0" rIns="0" bIns="0" rtlCol="0" anchor="t"/>
          <a:lstStyle/>
          <a:p>
            <a:pPr defTabSz="609630">
              <a:lnSpc>
                <a:spcPts val="2000"/>
              </a:lnSpc>
            </a:pPr>
            <a:r>
              <a:rPr lang="en-US" sz="1292" dirty="0">
                <a:solidFill>
                  <a:srgbClr val="00002E"/>
                </a:solidFill>
                <a:latin typeface="PT Sans" pitchFamily="34" charset="0"/>
                <a:ea typeface="PT Sans" pitchFamily="34" charset="-122"/>
                <a:cs typeface="PT Sans" pitchFamily="34" charset="-120"/>
              </a:rPr>
              <a:t>Existencia de actas, registro de votación y proclamación oficial de resultados.</a:t>
            </a:r>
            <a:endParaRPr lang="en-US" sz="1292" dirty="0">
              <a:solidFill>
                <a:prstClr val="black"/>
              </a:solidFill>
              <a:latin typeface="Calibri"/>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Imagen 33">
            <a:extLst>
              <a:ext uri="{FF2B5EF4-FFF2-40B4-BE49-F238E27FC236}">
                <a16:creationId xmlns:a16="http://schemas.microsoft.com/office/drawing/2014/main" id="{1B45032C-7016-AC84-AE41-2A53E1FAED6D}"/>
              </a:ext>
            </a:extLst>
          </p:cNvPr>
          <p:cNvPicPr>
            <a:picLocks noChangeAspect="1"/>
          </p:cNvPicPr>
          <p:nvPr/>
        </p:nvPicPr>
        <p:blipFill>
          <a:blip r:embed="rId3"/>
          <a:stretch>
            <a:fillRect/>
          </a:stretch>
        </p:blipFill>
        <p:spPr>
          <a:xfrm>
            <a:off x="0" y="0"/>
            <a:ext cx="12192000" cy="7086601"/>
          </a:xfrm>
          <a:prstGeom prst="rect">
            <a:avLst/>
          </a:prstGeom>
        </p:spPr>
      </p:pic>
      <p:sp>
        <p:nvSpPr>
          <p:cNvPr id="2" name="Text 0"/>
          <p:cNvSpPr/>
          <p:nvPr/>
        </p:nvSpPr>
        <p:spPr>
          <a:xfrm>
            <a:off x="698103" y="820947"/>
            <a:ext cx="10326192" cy="513259"/>
          </a:xfrm>
          <a:prstGeom prst="rect">
            <a:avLst/>
          </a:prstGeom>
          <a:noFill/>
          <a:ln/>
        </p:spPr>
        <p:txBody>
          <a:bodyPr wrap="none" lIns="0" tIns="0" rIns="0" bIns="0" rtlCol="0" anchor="t"/>
          <a:lstStyle/>
          <a:p>
            <a:pPr defTabSz="609630">
              <a:lnSpc>
                <a:spcPts val="4042"/>
              </a:lnSpc>
            </a:pPr>
            <a:r>
              <a:rPr lang="en-US" sz="3209" dirty="0">
                <a:solidFill>
                  <a:srgbClr val="00002E"/>
                </a:solidFill>
                <a:latin typeface="Nunito Semi Bold" pitchFamily="34" charset="0"/>
                <a:ea typeface="Nunito Semi Bold" pitchFamily="34" charset="-122"/>
                <a:cs typeface="Nunito Semi Bold" pitchFamily="34" charset="-120"/>
              </a:rPr>
              <a:t>Errores Comunes que Causan Rechazo de Candidaturas</a:t>
            </a:r>
            <a:endParaRPr lang="en-US" sz="3209" dirty="0">
              <a:solidFill>
                <a:prstClr val="black"/>
              </a:solidFill>
              <a:latin typeface="Calibri"/>
            </a:endParaRPr>
          </a:p>
        </p:txBody>
      </p:sp>
      <p:sp>
        <p:nvSpPr>
          <p:cNvPr id="3" name="Text 1"/>
          <p:cNvSpPr/>
          <p:nvPr/>
        </p:nvSpPr>
        <p:spPr>
          <a:xfrm>
            <a:off x="698104" y="1584028"/>
            <a:ext cx="10795793" cy="279202"/>
          </a:xfrm>
          <a:prstGeom prst="rect">
            <a:avLst/>
          </a:prstGeom>
          <a:noFill/>
          <a:ln/>
        </p:spPr>
        <p:txBody>
          <a:bodyPr wrap="none" lIns="0" tIns="0" rIns="0" bIns="0" rtlCol="0" anchor="t"/>
          <a:lstStyle/>
          <a:p>
            <a:pPr defTabSz="609630">
              <a:lnSpc>
                <a:spcPts val="2167"/>
              </a:lnSpc>
            </a:pPr>
            <a:r>
              <a:rPr lang="en-US" sz="1333" dirty="0">
                <a:solidFill>
                  <a:srgbClr val="00002E"/>
                </a:solidFill>
                <a:latin typeface="PT Sans" pitchFamily="34" charset="0"/>
                <a:ea typeface="PT Sans" pitchFamily="34" charset="-122"/>
                <a:cs typeface="PT Sans" pitchFamily="34" charset="-120"/>
              </a:rPr>
              <a:t>Estos son casos reales que ocurren en procesos electorales y deben evitarse:</a:t>
            </a:r>
            <a:endParaRPr lang="en-US" sz="1333" dirty="0">
              <a:solidFill>
                <a:prstClr val="black"/>
              </a:solidFill>
              <a:latin typeface="Calibri"/>
            </a:endParaRPr>
          </a:p>
        </p:txBody>
      </p:sp>
      <p:sp>
        <p:nvSpPr>
          <p:cNvPr id="4" name="Shape 2"/>
          <p:cNvSpPr/>
          <p:nvPr/>
        </p:nvSpPr>
        <p:spPr>
          <a:xfrm>
            <a:off x="698104" y="2321323"/>
            <a:ext cx="3482182" cy="1828899"/>
          </a:xfrm>
          <a:prstGeom prst="roundRect">
            <a:avLst>
              <a:gd name="adj" fmla="val 5000"/>
            </a:avLst>
          </a:prstGeom>
          <a:solidFill>
            <a:srgbClr val="F3F3FF">
              <a:alpha val="75000"/>
            </a:srgbClr>
          </a:solidFill>
          <a:ln/>
        </p:spPr>
        <p:txBody>
          <a:bodyPr/>
          <a:lstStyle/>
          <a:p>
            <a:pPr defTabSz="609630"/>
            <a:endParaRPr lang="es-EC" sz="1500">
              <a:solidFill>
                <a:prstClr val="black"/>
              </a:solidFill>
              <a:latin typeface="Calibri"/>
            </a:endParaRPr>
          </a:p>
        </p:txBody>
      </p:sp>
      <p:sp>
        <p:nvSpPr>
          <p:cNvPr id="5" name="Shape 3"/>
          <p:cNvSpPr/>
          <p:nvPr/>
        </p:nvSpPr>
        <p:spPr>
          <a:xfrm>
            <a:off x="698104" y="2302272"/>
            <a:ext cx="3482182" cy="76200"/>
          </a:xfrm>
          <a:prstGeom prst="roundRect">
            <a:avLst>
              <a:gd name="adj" fmla="val 343600"/>
            </a:avLst>
          </a:prstGeom>
          <a:solidFill>
            <a:srgbClr val="2D4DF2"/>
          </a:solidFill>
          <a:ln/>
        </p:spPr>
        <p:txBody>
          <a:bodyPr/>
          <a:lstStyle/>
          <a:p>
            <a:pPr defTabSz="609630"/>
            <a:endParaRPr lang="es-EC" sz="1500">
              <a:solidFill>
                <a:prstClr val="black"/>
              </a:solidFill>
              <a:latin typeface="Calibri"/>
            </a:endParaRPr>
          </a:p>
        </p:txBody>
      </p:sp>
      <p:sp>
        <p:nvSpPr>
          <p:cNvPr id="6" name="Shape 4"/>
          <p:cNvSpPr/>
          <p:nvPr/>
        </p:nvSpPr>
        <p:spPr>
          <a:xfrm>
            <a:off x="2177406" y="2059584"/>
            <a:ext cx="523577" cy="523577"/>
          </a:xfrm>
          <a:prstGeom prst="roundRect">
            <a:avLst>
              <a:gd name="adj" fmla="val 145537"/>
            </a:avLst>
          </a:prstGeom>
          <a:solidFill>
            <a:srgbClr val="2D4DF2"/>
          </a:solidFill>
          <a:ln/>
        </p:spPr>
        <p:txBody>
          <a:bodyPr/>
          <a:lstStyle/>
          <a:p>
            <a:pPr defTabSz="609630"/>
            <a:endParaRPr lang="es-EC" sz="1500">
              <a:solidFill>
                <a:prstClr val="black"/>
              </a:solidFill>
              <a:latin typeface="Calibri"/>
            </a:endParaRPr>
          </a:p>
        </p:txBody>
      </p:sp>
      <p:sp>
        <p:nvSpPr>
          <p:cNvPr id="7" name="Text 5"/>
          <p:cNvSpPr/>
          <p:nvPr/>
        </p:nvSpPr>
        <p:spPr>
          <a:xfrm>
            <a:off x="2334469" y="2190453"/>
            <a:ext cx="209451" cy="261739"/>
          </a:xfrm>
          <a:prstGeom prst="rect">
            <a:avLst/>
          </a:prstGeom>
          <a:noFill/>
          <a:ln/>
        </p:spPr>
        <p:txBody>
          <a:bodyPr wrap="none" lIns="0" tIns="0" rIns="0" bIns="0" rtlCol="0" anchor="t"/>
          <a:lstStyle/>
          <a:p>
            <a:pPr defTabSz="609630">
              <a:lnSpc>
                <a:spcPts val="2625"/>
              </a:lnSpc>
            </a:pPr>
            <a:r>
              <a:rPr lang="en-US" sz="1625" dirty="0">
                <a:solidFill>
                  <a:srgbClr val="FFFFFF"/>
                </a:solidFill>
                <a:latin typeface="Nunito Semi Bold" pitchFamily="34" charset="0"/>
                <a:ea typeface="Nunito Semi Bold" pitchFamily="34" charset="-122"/>
                <a:cs typeface="Nunito Semi Bold" pitchFamily="34" charset="-120"/>
              </a:rPr>
              <a:t>1</a:t>
            </a:r>
            <a:endParaRPr lang="en-US" sz="1625" dirty="0">
              <a:solidFill>
                <a:prstClr val="black"/>
              </a:solidFill>
              <a:latin typeface="Calibri"/>
            </a:endParaRPr>
          </a:p>
        </p:txBody>
      </p:sp>
      <p:sp>
        <p:nvSpPr>
          <p:cNvPr id="8" name="Text 6"/>
          <p:cNvSpPr/>
          <p:nvPr/>
        </p:nvSpPr>
        <p:spPr>
          <a:xfrm>
            <a:off x="891680" y="2757687"/>
            <a:ext cx="2940943" cy="256679"/>
          </a:xfrm>
          <a:prstGeom prst="rect">
            <a:avLst/>
          </a:prstGeom>
          <a:noFill/>
          <a:ln/>
        </p:spPr>
        <p:txBody>
          <a:bodyPr wrap="none" lIns="0" tIns="0" rIns="0" bIns="0" rtlCol="0" anchor="t"/>
          <a:lstStyle/>
          <a:p>
            <a:pPr defTabSz="609630">
              <a:lnSpc>
                <a:spcPts val="2000"/>
              </a:lnSpc>
            </a:pPr>
            <a:r>
              <a:rPr lang="en-US" sz="1583" dirty="0">
                <a:solidFill>
                  <a:srgbClr val="00002E"/>
                </a:solidFill>
                <a:latin typeface="Nunito Semi Bold" pitchFamily="34" charset="0"/>
                <a:ea typeface="Nunito Semi Bold" pitchFamily="34" charset="-122"/>
                <a:cs typeface="Nunito Semi Bold" pitchFamily="34" charset="-120"/>
              </a:rPr>
              <a:t>No Realizar Democracia Interna</a:t>
            </a:r>
            <a:endParaRPr lang="en-US" sz="1583" dirty="0">
              <a:solidFill>
                <a:prstClr val="black"/>
              </a:solidFill>
              <a:latin typeface="Calibri"/>
            </a:endParaRPr>
          </a:p>
        </p:txBody>
      </p:sp>
      <p:sp>
        <p:nvSpPr>
          <p:cNvPr id="9" name="Text 7"/>
          <p:cNvSpPr/>
          <p:nvPr/>
        </p:nvSpPr>
        <p:spPr>
          <a:xfrm>
            <a:off x="891680" y="3119041"/>
            <a:ext cx="3095030" cy="837605"/>
          </a:xfrm>
          <a:prstGeom prst="rect">
            <a:avLst/>
          </a:prstGeom>
          <a:noFill/>
          <a:ln/>
        </p:spPr>
        <p:txBody>
          <a:bodyPr wrap="square" lIns="0" tIns="0" rIns="0" bIns="0" rtlCol="0" anchor="t"/>
          <a:lstStyle/>
          <a:p>
            <a:pPr defTabSz="609630">
              <a:lnSpc>
                <a:spcPts val="2167"/>
              </a:lnSpc>
            </a:pPr>
            <a:r>
              <a:rPr lang="en-US" sz="1333" dirty="0">
                <a:solidFill>
                  <a:srgbClr val="00002E"/>
                </a:solidFill>
                <a:latin typeface="PT Sans" pitchFamily="34" charset="0"/>
                <a:ea typeface="PT Sans" pitchFamily="34" charset="-122"/>
                <a:cs typeface="PT Sans" pitchFamily="34" charset="-120"/>
              </a:rPr>
              <a:t>El CNE </a:t>
            </a:r>
            <a:r>
              <a:rPr lang="en-US" sz="1333" dirty="0" err="1">
                <a:solidFill>
                  <a:srgbClr val="00002E"/>
                </a:solidFill>
                <a:latin typeface="PT Sans" pitchFamily="34" charset="0"/>
                <a:ea typeface="PT Sans" pitchFamily="34" charset="-122"/>
                <a:cs typeface="PT Sans" pitchFamily="34" charset="-120"/>
              </a:rPr>
              <a:t>rechazará</a:t>
            </a:r>
            <a:r>
              <a:rPr lang="en-US" sz="1333" dirty="0">
                <a:solidFill>
                  <a:srgbClr val="00002E"/>
                </a:solidFill>
                <a:latin typeface="PT Sans" pitchFamily="34" charset="0"/>
                <a:ea typeface="PT Sans" pitchFamily="34" charset="-122"/>
                <a:cs typeface="PT Sans" pitchFamily="34" charset="-120"/>
              </a:rPr>
              <a:t> la lista completa si no se realiza el proceso democrático interno.</a:t>
            </a:r>
            <a:endParaRPr lang="en-US" sz="1333" dirty="0">
              <a:solidFill>
                <a:prstClr val="black"/>
              </a:solidFill>
              <a:latin typeface="Calibri"/>
            </a:endParaRPr>
          </a:p>
        </p:txBody>
      </p:sp>
      <p:sp>
        <p:nvSpPr>
          <p:cNvPr id="10" name="Shape 8"/>
          <p:cNvSpPr/>
          <p:nvPr/>
        </p:nvSpPr>
        <p:spPr>
          <a:xfrm>
            <a:off x="4354811" y="2321323"/>
            <a:ext cx="3482281" cy="1828899"/>
          </a:xfrm>
          <a:prstGeom prst="roundRect">
            <a:avLst>
              <a:gd name="adj" fmla="val 5000"/>
            </a:avLst>
          </a:prstGeom>
          <a:solidFill>
            <a:srgbClr val="F3F3FF">
              <a:alpha val="75000"/>
            </a:srgbClr>
          </a:solidFill>
          <a:ln/>
        </p:spPr>
        <p:txBody>
          <a:bodyPr/>
          <a:lstStyle/>
          <a:p>
            <a:pPr defTabSz="609630"/>
            <a:endParaRPr lang="es-EC" sz="1500">
              <a:solidFill>
                <a:prstClr val="black"/>
              </a:solidFill>
              <a:latin typeface="Calibri"/>
            </a:endParaRPr>
          </a:p>
        </p:txBody>
      </p:sp>
      <p:sp>
        <p:nvSpPr>
          <p:cNvPr id="11" name="Shape 9"/>
          <p:cNvSpPr/>
          <p:nvPr/>
        </p:nvSpPr>
        <p:spPr>
          <a:xfrm>
            <a:off x="4354811" y="2302272"/>
            <a:ext cx="3482281" cy="76200"/>
          </a:xfrm>
          <a:prstGeom prst="roundRect">
            <a:avLst>
              <a:gd name="adj" fmla="val 343600"/>
            </a:avLst>
          </a:prstGeom>
          <a:solidFill>
            <a:srgbClr val="018CE1"/>
          </a:solidFill>
          <a:ln/>
        </p:spPr>
        <p:txBody>
          <a:bodyPr/>
          <a:lstStyle/>
          <a:p>
            <a:pPr defTabSz="609630"/>
            <a:endParaRPr lang="es-EC" sz="1500">
              <a:solidFill>
                <a:prstClr val="black"/>
              </a:solidFill>
              <a:latin typeface="Calibri"/>
            </a:endParaRPr>
          </a:p>
        </p:txBody>
      </p:sp>
      <p:sp>
        <p:nvSpPr>
          <p:cNvPr id="12" name="Shape 10"/>
          <p:cNvSpPr/>
          <p:nvPr/>
        </p:nvSpPr>
        <p:spPr>
          <a:xfrm>
            <a:off x="5834114" y="2059584"/>
            <a:ext cx="523577" cy="523577"/>
          </a:xfrm>
          <a:prstGeom prst="roundRect">
            <a:avLst>
              <a:gd name="adj" fmla="val 145537"/>
            </a:avLst>
          </a:prstGeom>
          <a:solidFill>
            <a:srgbClr val="2D4DF2"/>
          </a:solidFill>
          <a:ln/>
        </p:spPr>
        <p:txBody>
          <a:bodyPr/>
          <a:lstStyle/>
          <a:p>
            <a:pPr defTabSz="609630"/>
            <a:endParaRPr lang="es-EC" sz="1500">
              <a:solidFill>
                <a:prstClr val="black"/>
              </a:solidFill>
              <a:latin typeface="Calibri"/>
            </a:endParaRPr>
          </a:p>
        </p:txBody>
      </p:sp>
      <p:sp>
        <p:nvSpPr>
          <p:cNvPr id="13" name="Text 11"/>
          <p:cNvSpPr/>
          <p:nvPr/>
        </p:nvSpPr>
        <p:spPr>
          <a:xfrm>
            <a:off x="5991175" y="2190453"/>
            <a:ext cx="209451" cy="261739"/>
          </a:xfrm>
          <a:prstGeom prst="rect">
            <a:avLst/>
          </a:prstGeom>
          <a:noFill/>
          <a:ln/>
        </p:spPr>
        <p:txBody>
          <a:bodyPr wrap="none" lIns="0" tIns="0" rIns="0" bIns="0" rtlCol="0" anchor="t"/>
          <a:lstStyle/>
          <a:p>
            <a:pPr defTabSz="609630">
              <a:lnSpc>
                <a:spcPts val="2625"/>
              </a:lnSpc>
            </a:pPr>
            <a:r>
              <a:rPr lang="en-US" sz="1625" dirty="0">
                <a:solidFill>
                  <a:srgbClr val="FFFFFF"/>
                </a:solidFill>
                <a:latin typeface="Nunito Semi Bold" pitchFamily="34" charset="0"/>
                <a:ea typeface="Nunito Semi Bold" pitchFamily="34" charset="-122"/>
                <a:cs typeface="Nunito Semi Bold" pitchFamily="34" charset="-120"/>
              </a:rPr>
              <a:t>2</a:t>
            </a:r>
            <a:endParaRPr lang="en-US" sz="1625" dirty="0">
              <a:solidFill>
                <a:prstClr val="black"/>
              </a:solidFill>
              <a:latin typeface="Calibri"/>
            </a:endParaRPr>
          </a:p>
        </p:txBody>
      </p:sp>
      <p:sp>
        <p:nvSpPr>
          <p:cNvPr id="14" name="Text 12"/>
          <p:cNvSpPr/>
          <p:nvPr/>
        </p:nvSpPr>
        <p:spPr>
          <a:xfrm>
            <a:off x="4548387" y="2757687"/>
            <a:ext cx="2664817" cy="256679"/>
          </a:xfrm>
          <a:prstGeom prst="rect">
            <a:avLst/>
          </a:prstGeom>
          <a:noFill/>
          <a:ln/>
        </p:spPr>
        <p:txBody>
          <a:bodyPr wrap="none" lIns="0" tIns="0" rIns="0" bIns="0" rtlCol="0" anchor="t"/>
          <a:lstStyle/>
          <a:p>
            <a:pPr defTabSz="609630">
              <a:lnSpc>
                <a:spcPts val="2000"/>
              </a:lnSpc>
            </a:pPr>
            <a:r>
              <a:rPr lang="en-US" sz="1583" dirty="0">
                <a:solidFill>
                  <a:srgbClr val="00002E"/>
                </a:solidFill>
                <a:latin typeface="Nunito Semi Bold" pitchFamily="34" charset="0"/>
                <a:ea typeface="Nunito Semi Bold" pitchFamily="34" charset="-122"/>
                <a:cs typeface="Nunito Semi Bold" pitchFamily="34" charset="-120"/>
              </a:rPr>
              <a:t>Incumplir Paridad de Género</a:t>
            </a:r>
            <a:endParaRPr lang="en-US" sz="1583" dirty="0">
              <a:solidFill>
                <a:prstClr val="black"/>
              </a:solidFill>
              <a:latin typeface="Calibri"/>
            </a:endParaRPr>
          </a:p>
        </p:txBody>
      </p:sp>
      <p:sp>
        <p:nvSpPr>
          <p:cNvPr id="15" name="Text 13"/>
          <p:cNvSpPr/>
          <p:nvPr/>
        </p:nvSpPr>
        <p:spPr>
          <a:xfrm>
            <a:off x="4548386" y="3119041"/>
            <a:ext cx="3095129" cy="558403"/>
          </a:xfrm>
          <a:prstGeom prst="rect">
            <a:avLst/>
          </a:prstGeom>
          <a:noFill/>
          <a:ln/>
        </p:spPr>
        <p:txBody>
          <a:bodyPr wrap="square" lIns="0" tIns="0" rIns="0" bIns="0" rtlCol="0" anchor="t"/>
          <a:lstStyle/>
          <a:p>
            <a:pPr defTabSz="609630">
              <a:lnSpc>
                <a:spcPts val="2167"/>
              </a:lnSpc>
            </a:pPr>
            <a:r>
              <a:rPr lang="en-US" sz="1333" dirty="0">
                <a:solidFill>
                  <a:srgbClr val="00002E"/>
                </a:solidFill>
                <a:latin typeface="PT Sans" pitchFamily="34" charset="0"/>
                <a:ea typeface="PT Sans" pitchFamily="34" charset="-122"/>
                <a:cs typeface="PT Sans" pitchFamily="34" charset="-120"/>
              </a:rPr>
              <a:t>Ejemplo: lista con mayoría de hombres o mujeres sin equilibrio del 50%.</a:t>
            </a:r>
            <a:endParaRPr lang="en-US" sz="1333" dirty="0">
              <a:solidFill>
                <a:prstClr val="black"/>
              </a:solidFill>
              <a:latin typeface="Calibri"/>
            </a:endParaRPr>
          </a:p>
        </p:txBody>
      </p:sp>
      <p:sp>
        <p:nvSpPr>
          <p:cNvPr id="16" name="Shape 14"/>
          <p:cNvSpPr/>
          <p:nvPr/>
        </p:nvSpPr>
        <p:spPr>
          <a:xfrm>
            <a:off x="8011618" y="2321323"/>
            <a:ext cx="3482281" cy="1828899"/>
          </a:xfrm>
          <a:prstGeom prst="roundRect">
            <a:avLst>
              <a:gd name="adj" fmla="val 5000"/>
            </a:avLst>
          </a:prstGeom>
          <a:solidFill>
            <a:srgbClr val="F3F3FF">
              <a:alpha val="75000"/>
            </a:srgbClr>
          </a:solidFill>
          <a:ln/>
        </p:spPr>
        <p:txBody>
          <a:bodyPr/>
          <a:lstStyle/>
          <a:p>
            <a:pPr defTabSz="609630"/>
            <a:endParaRPr lang="es-EC" sz="1500">
              <a:solidFill>
                <a:prstClr val="black"/>
              </a:solidFill>
              <a:latin typeface="Calibri"/>
            </a:endParaRPr>
          </a:p>
        </p:txBody>
      </p:sp>
      <p:sp>
        <p:nvSpPr>
          <p:cNvPr id="17" name="Shape 15"/>
          <p:cNvSpPr/>
          <p:nvPr/>
        </p:nvSpPr>
        <p:spPr>
          <a:xfrm>
            <a:off x="8011618" y="2302272"/>
            <a:ext cx="3482281" cy="76200"/>
          </a:xfrm>
          <a:prstGeom prst="roundRect">
            <a:avLst>
              <a:gd name="adj" fmla="val 343600"/>
            </a:avLst>
          </a:prstGeom>
          <a:solidFill>
            <a:srgbClr val="DA33BF"/>
          </a:solidFill>
          <a:ln/>
        </p:spPr>
        <p:txBody>
          <a:bodyPr/>
          <a:lstStyle/>
          <a:p>
            <a:pPr defTabSz="609630"/>
            <a:endParaRPr lang="es-EC" sz="1500">
              <a:solidFill>
                <a:prstClr val="black"/>
              </a:solidFill>
              <a:latin typeface="Calibri"/>
            </a:endParaRPr>
          </a:p>
        </p:txBody>
      </p:sp>
      <p:sp>
        <p:nvSpPr>
          <p:cNvPr id="18" name="Shape 16"/>
          <p:cNvSpPr/>
          <p:nvPr/>
        </p:nvSpPr>
        <p:spPr>
          <a:xfrm>
            <a:off x="9490919" y="2059584"/>
            <a:ext cx="523577" cy="523577"/>
          </a:xfrm>
          <a:prstGeom prst="roundRect">
            <a:avLst>
              <a:gd name="adj" fmla="val 145537"/>
            </a:avLst>
          </a:prstGeom>
          <a:solidFill>
            <a:srgbClr val="2D4DF2"/>
          </a:solidFill>
          <a:ln/>
        </p:spPr>
        <p:txBody>
          <a:bodyPr/>
          <a:lstStyle/>
          <a:p>
            <a:pPr defTabSz="609630"/>
            <a:endParaRPr lang="es-EC" sz="1500">
              <a:solidFill>
                <a:prstClr val="black"/>
              </a:solidFill>
              <a:latin typeface="Calibri"/>
            </a:endParaRPr>
          </a:p>
        </p:txBody>
      </p:sp>
      <p:sp>
        <p:nvSpPr>
          <p:cNvPr id="19" name="Text 17"/>
          <p:cNvSpPr/>
          <p:nvPr/>
        </p:nvSpPr>
        <p:spPr>
          <a:xfrm>
            <a:off x="9647982" y="2190453"/>
            <a:ext cx="209451" cy="261739"/>
          </a:xfrm>
          <a:prstGeom prst="rect">
            <a:avLst/>
          </a:prstGeom>
          <a:noFill/>
          <a:ln/>
        </p:spPr>
        <p:txBody>
          <a:bodyPr wrap="none" lIns="0" tIns="0" rIns="0" bIns="0" rtlCol="0" anchor="t"/>
          <a:lstStyle/>
          <a:p>
            <a:pPr defTabSz="609630">
              <a:lnSpc>
                <a:spcPts val="2625"/>
              </a:lnSpc>
            </a:pPr>
            <a:r>
              <a:rPr lang="en-US" sz="1625" dirty="0">
                <a:solidFill>
                  <a:srgbClr val="FFFFFF"/>
                </a:solidFill>
                <a:latin typeface="Nunito Semi Bold" pitchFamily="34" charset="0"/>
                <a:ea typeface="Nunito Semi Bold" pitchFamily="34" charset="-122"/>
                <a:cs typeface="Nunito Semi Bold" pitchFamily="34" charset="-120"/>
              </a:rPr>
              <a:t>3</a:t>
            </a:r>
            <a:endParaRPr lang="en-US" sz="1625" dirty="0">
              <a:solidFill>
                <a:prstClr val="black"/>
              </a:solidFill>
              <a:latin typeface="Calibri"/>
            </a:endParaRPr>
          </a:p>
        </p:txBody>
      </p:sp>
      <p:sp>
        <p:nvSpPr>
          <p:cNvPr id="20" name="Text 18"/>
          <p:cNvSpPr/>
          <p:nvPr/>
        </p:nvSpPr>
        <p:spPr>
          <a:xfrm>
            <a:off x="8205193" y="2757687"/>
            <a:ext cx="2291259" cy="256679"/>
          </a:xfrm>
          <a:prstGeom prst="rect">
            <a:avLst/>
          </a:prstGeom>
          <a:noFill/>
          <a:ln/>
        </p:spPr>
        <p:txBody>
          <a:bodyPr wrap="none" lIns="0" tIns="0" rIns="0" bIns="0" rtlCol="0" anchor="t"/>
          <a:lstStyle/>
          <a:p>
            <a:pPr defTabSz="609630">
              <a:lnSpc>
                <a:spcPts val="2000"/>
              </a:lnSpc>
            </a:pPr>
            <a:r>
              <a:rPr lang="en-US" sz="1583" dirty="0">
                <a:solidFill>
                  <a:srgbClr val="00002E"/>
                </a:solidFill>
                <a:latin typeface="Nunito Semi Bold" pitchFamily="34" charset="0"/>
                <a:ea typeface="Nunito Semi Bold" pitchFamily="34" charset="-122"/>
                <a:cs typeface="Nunito Semi Bold" pitchFamily="34" charset="-120"/>
              </a:rPr>
              <a:t>No Respetar Alternancia</a:t>
            </a:r>
            <a:endParaRPr lang="en-US" sz="1583" dirty="0">
              <a:solidFill>
                <a:prstClr val="black"/>
              </a:solidFill>
              <a:latin typeface="Calibri"/>
            </a:endParaRPr>
          </a:p>
        </p:txBody>
      </p:sp>
      <p:sp>
        <p:nvSpPr>
          <p:cNvPr id="21" name="Text 19"/>
          <p:cNvSpPr/>
          <p:nvPr/>
        </p:nvSpPr>
        <p:spPr>
          <a:xfrm>
            <a:off x="8205193" y="3119041"/>
            <a:ext cx="3095129" cy="837605"/>
          </a:xfrm>
          <a:prstGeom prst="rect">
            <a:avLst/>
          </a:prstGeom>
          <a:noFill/>
          <a:ln/>
        </p:spPr>
        <p:txBody>
          <a:bodyPr wrap="square" lIns="0" tIns="0" rIns="0" bIns="0" rtlCol="0" anchor="t"/>
          <a:lstStyle/>
          <a:p>
            <a:pPr defTabSz="609630">
              <a:lnSpc>
                <a:spcPts val="2167"/>
              </a:lnSpc>
            </a:pPr>
            <a:r>
              <a:rPr lang="en-US" sz="1333" dirty="0">
                <a:solidFill>
                  <a:srgbClr val="00002E"/>
                </a:solidFill>
                <a:latin typeface="PT Sans" pitchFamily="34" charset="0"/>
                <a:ea typeface="PT Sans" pitchFamily="34" charset="-122"/>
                <a:cs typeface="PT Sans" pitchFamily="34" charset="-120"/>
              </a:rPr>
              <a:t>Ejemplo incorrecto: Hombre, Hombre, Mujer (dos del mismo género consecutivos).</a:t>
            </a:r>
            <a:endParaRPr lang="en-US" sz="1333" dirty="0">
              <a:solidFill>
                <a:prstClr val="black"/>
              </a:solidFill>
              <a:latin typeface="Calibri"/>
            </a:endParaRPr>
          </a:p>
        </p:txBody>
      </p:sp>
      <p:sp>
        <p:nvSpPr>
          <p:cNvPr id="22" name="Shape 20"/>
          <p:cNvSpPr/>
          <p:nvPr/>
        </p:nvSpPr>
        <p:spPr>
          <a:xfrm>
            <a:off x="698104" y="4586487"/>
            <a:ext cx="5310584" cy="1549697"/>
          </a:xfrm>
          <a:prstGeom prst="roundRect">
            <a:avLst>
              <a:gd name="adj" fmla="val 5901"/>
            </a:avLst>
          </a:prstGeom>
          <a:solidFill>
            <a:srgbClr val="F3F3FF">
              <a:alpha val="75000"/>
            </a:srgbClr>
          </a:solidFill>
          <a:ln/>
        </p:spPr>
        <p:txBody>
          <a:bodyPr/>
          <a:lstStyle/>
          <a:p>
            <a:pPr defTabSz="609630"/>
            <a:endParaRPr lang="es-EC" sz="1500">
              <a:solidFill>
                <a:prstClr val="black"/>
              </a:solidFill>
              <a:latin typeface="Calibri"/>
            </a:endParaRPr>
          </a:p>
        </p:txBody>
      </p:sp>
      <p:sp>
        <p:nvSpPr>
          <p:cNvPr id="23" name="Shape 21"/>
          <p:cNvSpPr/>
          <p:nvPr/>
        </p:nvSpPr>
        <p:spPr>
          <a:xfrm>
            <a:off x="698104" y="4567436"/>
            <a:ext cx="5310584" cy="76200"/>
          </a:xfrm>
          <a:prstGeom prst="roundRect">
            <a:avLst>
              <a:gd name="adj" fmla="val 343600"/>
            </a:avLst>
          </a:prstGeom>
          <a:solidFill>
            <a:srgbClr val="2D4DF2"/>
          </a:solidFill>
          <a:ln/>
        </p:spPr>
        <p:txBody>
          <a:bodyPr/>
          <a:lstStyle/>
          <a:p>
            <a:pPr defTabSz="609630"/>
            <a:endParaRPr lang="es-EC" sz="1500">
              <a:solidFill>
                <a:prstClr val="black"/>
              </a:solidFill>
              <a:latin typeface="Calibri"/>
            </a:endParaRPr>
          </a:p>
        </p:txBody>
      </p:sp>
      <p:sp>
        <p:nvSpPr>
          <p:cNvPr id="24" name="Shape 22"/>
          <p:cNvSpPr/>
          <p:nvPr/>
        </p:nvSpPr>
        <p:spPr>
          <a:xfrm>
            <a:off x="3091608" y="4324748"/>
            <a:ext cx="523577" cy="523577"/>
          </a:xfrm>
          <a:prstGeom prst="roundRect">
            <a:avLst>
              <a:gd name="adj" fmla="val 145537"/>
            </a:avLst>
          </a:prstGeom>
          <a:solidFill>
            <a:srgbClr val="2D4DF2"/>
          </a:solidFill>
          <a:ln/>
        </p:spPr>
        <p:txBody>
          <a:bodyPr/>
          <a:lstStyle/>
          <a:p>
            <a:pPr defTabSz="609630"/>
            <a:endParaRPr lang="es-EC" sz="1500">
              <a:solidFill>
                <a:prstClr val="black"/>
              </a:solidFill>
              <a:latin typeface="Calibri"/>
            </a:endParaRPr>
          </a:p>
        </p:txBody>
      </p:sp>
      <p:sp>
        <p:nvSpPr>
          <p:cNvPr id="25" name="Text 23"/>
          <p:cNvSpPr/>
          <p:nvPr/>
        </p:nvSpPr>
        <p:spPr>
          <a:xfrm>
            <a:off x="3248671" y="4455618"/>
            <a:ext cx="209451" cy="261739"/>
          </a:xfrm>
          <a:prstGeom prst="rect">
            <a:avLst/>
          </a:prstGeom>
          <a:noFill/>
          <a:ln/>
        </p:spPr>
        <p:txBody>
          <a:bodyPr wrap="none" lIns="0" tIns="0" rIns="0" bIns="0" rtlCol="0" anchor="t"/>
          <a:lstStyle/>
          <a:p>
            <a:pPr defTabSz="609630">
              <a:lnSpc>
                <a:spcPts val="2625"/>
              </a:lnSpc>
            </a:pPr>
            <a:r>
              <a:rPr lang="en-US" sz="1625" dirty="0">
                <a:solidFill>
                  <a:srgbClr val="FFFFFF"/>
                </a:solidFill>
                <a:latin typeface="Nunito Semi Bold" pitchFamily="34" charset="0"/>
                <a:ea typeface="Nunito Semi Bold" pitchFamily="34" charset="-122"/>
                <a:cs typeface="Nunito Semi Bold" pitchFamily="34" charset="-120"/>
              </a:rPr>
              <a:t>4</a:t>
            </a:r>
            <a:endParaRPr lang="en-US" sz="1625" dirty="0">
              <a:solidFill>
                <a:prstClr val="black"/>
              </a:solidFill>
              <a:latin typeface="Calibri"/>
            </a:endParaRPr>
          </a:p>
        </p:txBody>
      </p:sp>
      <p:sp>
        <p:nvSpPr>
          <p:cNvPr id="26" name="Text 24"/>
          <p:cNvSpPr/>
          <p:nvPr/>
        </p:nvSpPr>
        <p:spPr>
          <a:xfrm>
            <a:off x="891679" y="5022851"/>
            <a:ext cx="2053432" cy="256679"/>
          </a:xfrm>
          <a:prstGeom prst="rect">
            <a:avLst/>
          </a:prstGeom>
          <a:noFill/>
          <a:ln/>
        </p:spPr>
        <p:txBody>
          <a:bodyPr wrap="none" lIns="0" tIns="0" rIns="0" bIns="0" rtlCol="0" anchor="t"/>
          <a:lstStyle/>
          <a:p>
            <a:pPr defTabSz="609630">
              <a:lnSpc>
                <a:spcPts val="2000"/>
              </a:lnSpc>
            </a:pPr>
            <a:r>
              <a:rPr lang="en-US" sz="1583" dirty="0">
                <a:solidFill>
                  <a:srgbClr val="00002E"/>
                </a:solidFill>
                <a:latin typeface="Nunito Semi Bold" pitchFamily="34" charset="0"/>
                <a:ea typeface="Nunito Semi Bold" pitchFamily="34" charset="-122"/>
                <a:cs typeface="Nunito Semi Bold" pitchFamily="34" charset="-120"/>
              </a:rPr>
              <a:t>No Presentar Actas</a:t>
            </a:r>
            <a:endParaRPr lang="en-US" sz="1583" dirty="0">
              <a:solidFill>
                <a:prstClr val="black"/>
              </a:solidFill>
              <a:latin typeface="Calibri"/>
            </a:endParaRPr>
          </a:p>
        </p:txBody>
      </p:sp>
      <p:sp>
        <p:nvSpPr>
          <p:cNvPr id="27" name="Text 25"/>
          <p:cNvSpPr/>
          <p:nvPr/>
        </p:nvSpPr>
        <p:spPr>
          <a:xfrm>
            <a:off x="891680" y="5384205"/>
            <a:ext cx="4923433" cy="279202"/>
          </a:xfrm>
          <a:prstGeom prst="rect">
            <a:avLst/>
          </a:prstGeom>
          <a:noFill/>
          <a:ln/>
        </p:spPr>
        <p:txBody>
          <a:bodyPr wrap="none" lIns="0" tIns="0" rIns="0" bIns="0" rtlCol="0" anchor="t"/>
          <a:lstStyle/>
          <a:p>
            <a:pPr defTabSz="609630">
              <a:lnSpc>
                <a:spcPts val="2167"/>
              </a:lnSpc>
            </a:pPr>
            <a:r>
              <a:rPr lang="en-US" sz="1333" dirty="0">
                <a:solidFill>
                  <a:srgbClr val="00002E"/>
                </a:solidFill>
                <a:latin typeface="PT Sans" pitchFamily="34" charset="0"/>
                <a:ea typeface="PT Sans" pitchFamily="34" charset="-122"/>
                <a:cs typeface="PT Sans" pitchFamily="34" charset="-120"/>
              </a:rPr>
              <a:t>Falta de documentación oficial de democracia interna.</a:t>
            </a:r>
            <a:endParaRPr lang="en-US" sz="1333" dirty="0">
              <a:solidFill>
                <a:prstClr val="black"/>
              </a:solidFill>
              <a:latin typeface="Calibri"/>
            </a:endParaRPr>
          </a:p>
        </p:txBody>
      </p:sp>
      <p:sp>
        <p:nvSpPr>
          <p:cNvPr id="28" name="Shape 26"/>
          <p:cNvSpPr/>
          <p:nvPr/>
        </p:nvSpPr>
        <p:spPr>
          <a:xfrm>
            <a:off x="6183214" y="4586487"/>
            <a:ext cx="5310683" cy="1549697"/>
          </a:xfrm>
          <a:prstGeom prst="roundRect">
            <a:avLst>
              <a:gd name="adj" fmla="val 5901"/>
            </a:avLst>
          </a:prstGeom>
          <a:solidFill>
            <a:srgbClr val="F3F3FF">
              <a:alpha val="75000"/>
            </a:srgbClr>
          </a:solidFill>
          <a:ln/>
        </p:spPr>
        <p:txBody>
          <a:bodyPr/>
          <a:lstStyle/>
          <a:p>
            <a:pPr defTabSz="609630"/>
            <a:endParaRPr lang="es-EC" sz="1500">
              <a:solidFill>
                <a:prstClr val="black"/>
              </a:solidFill>
              <a:latin typeface="Calibri"/>
            </a:endParaRPr>
          </a:p>
        </p:txBody>
      </p:sp>
      <p:sp>
        <p:nvSpPr>
          <p:cNvPr id="29" name="Shape 27"/>
          <p:cNvSpPr/>
          <p:nvPr/>
        </p:nvSpPr>
        <p:spPr>
          <a:xfrm>
            <a:off x="6183214" y="4567436"/>
            <a:ext cx="5310683" cy="76200"/>
          </a:xfrm>
          <a:prstGeom prst="roundRect">
            <a:avLst>
              <a:gd name="adj" fmla="val 343600"/>
            </a:avLst>
          </a:prstGeom>
          <a:solidFill>
            <a:srgbClr val="018CE1"/>
          </a:solidFill>
          <a:ln/>
        </p:spPr>
        <p:txBody>
          <a:bodyPr/>
          <a:lstStyle/>
          <a:p>
            <a:pPr defTabSz="609630"/>
            <a:endParaRPr lang="es-EC" sz="1500">
              <a:solidFill>
                <a:prstClr val="black"/>
              </a:solidFill>
              <a:latin typeface="Calibri"/>
            </a:endParaRPr>
          </a:p>
        </p:txBody>
      </p:sp>
      <p:sp>
        <p:nvSpPr>
          <p:cNvPr id="30" name="Shape 28"/>
          <p:cNvSpPr/>
          <p:nvPr/>
        </p:nvSpPr>
        <p:spPr>
          <a:xfrm>
            <a:off x="8576718" y="4324748"/>
            <a:ext cx="523577" cy="523577"/>
          </a:xfrm>
          <a:prstGeom prst="roundRect">
            <a:avLst>
              <a:gd name="adj" fmla="val 145537"/>
            </a:avLst>
          </a:prstGeom>
          <a:solidFill>
            <a:srgbClr val="2D4DF2"/>
          </a:solidFill>
          <a:ln/>
        </p:spPr>
        <p:txBody>
          <a:bodyPr/>
          <a:lstStyle/>
          <a:p>
            <a:pPr defTabSz="609630"/>
            <a:endParaRPr lang="es-EC" sz="1500">
              <a:solidFill>
                <a:prstClr val="black"/>
              </a:solidFill>
              <a:latin typeface="Calibri"/>
            </a:endParaRPr>
          </a:p>
        </p:txBody>
      </p:sp>
      <p:sp>
        <p:nvSpPr>
          <p:cNvPr id="31" name="Text 29"/>
          <p:cNvSpPr/>
          <p:nvPr/>
        </p:nvSpPr>
        <p:spPr>
          <a:xfrm>
            <a:off x="8733781" y="4455618"/>
            <a:ext cx="209451" cy="261739"/>
          </a:xfrm>
          <a:prstGeom prst="rect">
            <a:avLst/>
          </a:prstGeom>
          <a:noFill/>
          <a:ln/>
        </p:spPr>
        <p:txBody>
          <a:bodyPr wrap="none" lIns="0" tIns="0" rIns="0" bIns="0" rtlCol="0" anchor="t"/>
          <a:lstStyle/>
          <a:p>
            <a:pPr defTabSz="609630">
              <a:lnSpc>
                <a:spcPts val="2625"/>
              </a:lnSpc>
            </a:pPr>
            <a:r>
              <a:rPr lang="en-US" sz="1625" dirty="0">
                <a:solidFill>
                  <a:srgbClr val="FFFFFF"/>
                </a:solidFill>
                <a:latin typeface="Nunito Semi Bold" pitchFamily="34" charset="0"/>
                <a:ea typeface="Nunito Semi Bold" pitchFamily="34" charset="-122"/>
                <a:cs typeface="Nunito Semi Bold" pitchFamily="34" charset="-120"/>
              </a:rPr>
              <a:t>5</a:t>
            </a:r>
            <a:endParaRPr lang="en-US" sz="1625" dirty="0">
              <a:solidFill>
                <a:prstClr val="black"/>
              </a:solidFill>
              <a:latin typeface="Calibri"/>
            </a:endParaRPr>
          </a:p>
        </p:txBody>
      </p:sp>
      <p:sp>
        <p:nvSpPr>
          <p:cNvPr id="32" name="Text 30"/>
          <p:cNvSpPr/>
          <p:nvPr/>
        </p:nvSpPr>
        <p:spPr>
          <a:xfrm>
            <a:off x="6376789" y="5022851"/>
            <a:ext cx="2377679" cy="256679"/>
          </a:xfrm>
          <a:prstGeom prst="rect">
            <a:avLst/>
          </a:prstGeom>
          <a:noFill/>
          <a:ln/>
        </p:spPr>
        <p:txBody>
          <a:bodyPr wrap="none" lIns="0" tIns="0" rIns="0" bIns="0" rtlCol="0" anchor="t"/>
          <a:lstStyle/>
          <a:p>
            <a:pPr defTabSz="609630">
              <a:lnSpc>
                <a:spcPts val="2000"/>
              </a:lnSpc>
            </a:pPr>
            <a:r>
              <a:rPr lang="en-US" sz="1583" dirty="0">
                <a:solidFill>
                  <a:srgbClr val="00002E"/>
                </a:solidFill>
                <a:latin typeface="Nunito Semi Bold" pitchFamily="34" charset="0"/>
                <a:ea typeface="Nunito Semi Bold" pitchFamily="34" charset="-122"/>
                <a:cs typeface="Nunito Semi Bold" pitchFamily="34" charset="-120"/>
              </a:rPr>
              <a:t>Problemas con Suplentes</a:t>
            </a:r>
            <a:endParaRPr lang="en-US" sz="1583" dirty="0">
              <a:solidFill>
                <a:prstClr val="black"/>
              </a:solidFill>
              <a:latin typeface="Calibri"/>
            </a:endParaRPr>
          </a:p>
        </p:txBody>
      </p:sp>
      <p:sp>
        <p:nvSpPr>
          <p:cNvPr id="33" name="Text 31"/>
          <p:cNvSpPr/>
          <p:nvPr/>
        </p:nvSpPr>
        <p:spPr>
          <a:xfrm>
            <a:off x="6376789" y="5384206"/>
            <a:ext cx="4923532" cy="558403"/>
          </a:xfrm>
          <a:prstGeom prst="rect">
            <a:avLst/>
          </a:prstGeom>
          <a:noFill/>
          <a:ln/>
        </p:spPr>
        <p:txBody>
          <a:bodyPr wrap="square" lIns="0" tIns="0" rIns="0" bIns="0" rtlCol="0" anchor="t"/>
          <a:lstStyle/>
          <a:p>
            <a:pPr defTabSz="609630">
              <a:lnSpc>
                <a:spcPts val="2167"/>
              </a:lnSpc>
            </a:pPr>
            <a:r>
              <a:rPr lang="en-US" sz="1333" dirty="0">
                <a:solidFill>
                  <a:srgbClr val="00002E"/>
                </a:solidFill>
                <a:latin typeface="PT Sans" pitchFamily="34" charset="0"/>
                <a:ea typeface="PT Sans" pitchFamily="34" charset="-122"/>
                <a:cs typeface="PT Sans" pitchFamily="34" charset="-120"/>
              </a:rPr>
              <a:t>Suplente del mismo género cuando no corresponde, o falta de suplente.</a:t>
            </a:r>
            <a:endParaRPr lang="en-US" sz="1333" dirty="0">
              <a:solidFill>
                <a:prstClr val="black"/>
              </a:solidFill>
              <a:latin typeface="Calibri"/>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Imagen 25">
            <a:extLst>
              <a:ext uri="{FF2B5EF4-FFF2-40B4-BE49-F238E27FC236}">
                <a16:creationId xmlns:a16="http://schemas.microsoft.com/office/drawing/2014/main" id="{9647B0BC-006E-3AF0-CA3D-1D5FF62FBF9C}"/>
              </a:ext>
            </a:extLst>
          </p:cNvPr>
          <p:cNvPicPr>
            <a:picLocks noChangeAspect="1"/>
          </p:cNvPicPr>
          <p:nvPr/>
        </p:nvPicPr>
        <p:blipFill>
          <a:blip r:embed="rId3"/>
          <a:stretch>
            <a:fillRect/>
          </a:stretch>
        </p:blipFill>
        <p:spPr>
          <a:xfrm>
            <a:off x="0" y="0"/>
            <a:ext cx="12192000" cy="7086601"/>
          </a:xfrm>
          <a:prstGeom prst="rect">
            <a:avLst/>
          </a:prstGeom>
        </p:spPr>
      </p:pic>
      <p:sp>
        <p:nvSpPr>
          <p:cNvPr id="2" name="Text 0"/>
          <p:cNvSpPr/>
          <p:nvPr/>
        </p:nvSpPr>
        <p:spPr>
          <a:xfrm>
            <a:off x="2989263" y="960289"/>
            <a:ext cx="6562527" cy="513259"/>
          </a:xfrm>
          <a:prstGeom prst="rect">
            <a:avLst/>
          </a:prstGeom>
          <a:noFill/>
          <a:ln/>
        </p:spPr>
        <p:txBody>
          <a:bodyPr wrap="none" lIns="0" tIns="0" rIns="0" bIns="0" rtlCol="0" anchor="t"/>
          <a:lstStyle/>
          <a:p>
            <a:pPr algn="ctr" defTabSz="609630">
              <a:lnSpc>
                <a:spcPts val="4042"/>
              </a:lnSpc>
            </a:pPr>
            <a:r>
              <a:rPr lang="en-US" sz="3209" dirty="0" err="1">
                <a:solidFill>
                  <a:srgbClr val="00002E"/>
                </a:solidFill>
                <a:latin typeface="Nunito Semi Bold" pitchFamily="34" charset="0"/>
                <a:ea typeface="Nunito Semi Bold" pitchFamily="34" charset="-122"/>
                <a:cs typeface="Nunito Semi Bold" pitchFamily="34" charset="-120"/>
              </a:rPr>
              <a:t>Ejercicio</a:t>
            </a:r>
            <a:r>
              <a:rPr lang="en-US" sz="3209" dirty="0">
                <a:solidFill>
                  <a:srgbClr val="00002E"/>
                </a:solidFill>
                <a:latin typeface="Nunito Semi Bold" pitchFamily="34" charset="0"/>
                <a:ea typeface="Nunito Semi Bold" pitchFamily="34" charset="-122"/>
                <a:cs typeface="Nunito Semi Bold" pitchFamily="34" charset="-120"/>
              </a:rPr>
              <a:t> </a:t>
            </a:r>
            <a:r>
              <a:rPr lang="en-US" sz="3209" dirty="0" err="1">
                <a:solidFill>
                  <a:srgbClr val="00002E"/>
                </a:solidFill>
                <a:latin typeface="Nunito Semi Bold" pitchFamily="34" charset="0"/>
                <a:ea typeface="Nunito Semi Bold" pitchFamily="34" charset="-122"/>
                <a:cs typeface="Nunito Semi Bold" pitchFamily="34" charset="-120"/>
              </a:rPr>
              <a:t>Práctico</a:t>
            </a:r>
            <a:endParaRPr lang="en-US" sz="3209" dirty="0">
              <a:solidFill>
                <a:prstClr val="black"/>
              </a:solidFill>
              <a:latin typeface="Calibri"/>
            </a:endParaRPr>
          </a:p>
        </p:txBody>
      </p:sp>
      <p:sp>
        <p:nvSpPr>
          <p:cNvPr id="3" name="Text 1"/>
          <p:cNvSpPr/>
          <p:nvPr/>
        </p:nvSpPr>
        <p:spPr>
          <a:xfrm>
            <a:off x="698104" y="1599705"/>
            <a:ext cx="10795793" cy="558403"/>
          </a:xfrm>
          <a:prstGeom prst="rect">
            <a:avLst/>
          </a:prstGeom>
          <a:noFill/>
          <a:ln/>
        </p:spPr>
        <p:txBody>
          <a:bodyPr wrap="square" lIns="0" tIns="0" rIns="0" bIns="0" rtlCol="0" anchor="t"/>
          <a:lstStyle/>
          <a:p>
            <a:pPr defTabSz="609630">
              <a:lnSpc>
                <a:spcPts val="2167"/>
              </a:lnSpc>
            </a:pPr>
            <a:r>
              <a:rPr lang="en-US" sz="1333" dirty="0">
                <a:solidFill>
                  <a:srgbClr val="00002E"/>
                </a:solidFill>
                <a:latin typeface="PT Sans" pitchFamily="34" charset="0"/>
                <a:ea typeface="PT Sans" pitchFamily="34" charset="-122"/>
                <a:cs typeface="PT Sans" pitchFamily="34" charset="-120"/>
              </a:rPr>
              <a:t>Un movimiento político quiere inscribir 5 candidatos a vocales de junta parroquial. Los participantes deben verificar si la lista cumple con los requisitos normativos.</a:t>
            </a:r>
            <a:endParaRPr lang="en-US" sz="1333" dirty="0">
              <a:solidFill>
                <a:prstClr val="black"/>
              </a:solidFill>
              <a:latin typeface="Calibri"/>
            </a:endParaRPr>
          </a:p>
        </p:txBody>
      </p:sp>
      <p:sp>
        <p:nvSpPr>
          <p:cNvPr id="4" name="Shape 2"/>
          <p:cNvSpPr/>
          <p:nvPr/>
        </p:nvSpPr>
        <p:spPr>
          <a:xfrm>
            <a:off x="2113437" y="2597868"/>
            <a:ext cx="2705054" cy="3394330"/>
          </a:xfrm>
          <a:prstGeom prst="roundRect">
            <a:avLst>
              <a:gd name="adj" fmla="val 20953"/>
            </a:avLst>
          </a:prstGeom>
          <a:solidFill>
            <a:srgbClr val="F3F3FF"/>
          </a:solidFill>
          <a:ln w="22860">
            <a:solidFill>
              <a:srgbClr val="2D4DF2"/>
            </a:solidFill>
            <a:prstDash val="solid"/>
          </a:ln>
        </p:spPr>
        <p:txBody>
          <a:bodyPr/>
          <a:lstStyle/>
          <a:p>
            <a:pPr defTabSz="609630"/>
            <a:endParaRPr lang="es-EC" sz="1500">
              <a:solidFill>
                <a:prstClr val="black"/>
              </a:solidFill>
              <a:latin typeface="Calibri"/>
            </a:endParaRPr>
          </a:p>
        </p:txBody>
      </p:sp>
      <p:sp>
        <p:nvSpPr>
          <p:cNvPr id="6" name="Text 4"/>
          <p:cNvSpPr/>
          <p:nvPr/>
        </p:nvSpPr>
        <p:spPr>
          <a:xfrm>
            <a:off x="3071203" y="2841273"/>
            <a:ext cx="2053432" cy="256679"/>
          </a:xfrm>
          <a:prstGeom prst="rect">
            <a:avLst/>
          </a:prstGeom>
          <a:noFill/>
          <a:ln/>
        </p:spPr>
        <p:txBody>
          <a:bodyPr wrap="none" lIns="0" tIns="0" rIns="0" bIns="0" rtlCol="0" anchor="t"/>
          <a:lstStyle/>
          <a:p>
            <a:pPr defTabSz="609630">
              <a:lnSpc>
                <a:spcPts val="2000"/>
              </a:lnSpc>
            </a:pPr>
            <a:r>
              <a:rPr lang="en-US" sz="1583" dirty="0">
                <a:solidFill>
                  <a:srgbClr val="00002E"/>
                </a:solidFill>
                <a:latin typeface="Nunito Semi Bold" pitchFamily="34" charset="0"/>
                <a:ea typeface="Nunito Semi Bold" pitchFamily="34" charset="-122"/>
                <a:cs typeface="Nunito Semi Bold" pitchFamily="34" charset="-120"/>
              </a:rPr>
              <a:t>1. Hombre</a:t>
            </a:r>
            <a:endParaRPr lang="en-US" sz="1583" dirty="0">
              <a:solidFill>
                <a:prstClr val="black"/>
              </a:solidFill>
              <a:latin typeface="Calibri"/>
            </a:endParaRPr>
          </a:p>
        </p:txBody>
      </p:sp>
      <p:sp>
        <p:nvSpPr>
          <p:cNvPr id="9" name="Text 7"/>
          <p:cNvSpPr/>
          <p:nvPr/>
        </p:nvSpPr>
        <p:spPr>
          <a:xfrm>
            <a:off x="3062663" y="3501878"/>
            <a:ext cx="2053432" cy="256679"/>
          </a:xfrm>
          <a:prstGeom prst="rect">
            <a:avLst/>
          </a:prstGeom>
          <a:noFill/>
          <a:ln/>
        </p:spPr>
        <p:txBody>
          <a:bodyPr wrap="none" lIns="0" tIns="0" rIns="0" bIns="0" rtlCol="0" anchor="t"/>
          <a:lstStyle/>
          <a:p>
            <a:pPr defTabSz="609630">
              <a:lnSpc>
                <a:spcPts val="2000"/>
              </a:lnSpc>
            </a:pPr>
            <a:r>
              <a:rPr lang="en-US" sz="1583" dirty="0">
                <a:solidFill>
                  <a:srgbClr val="00002E"/>
                </a:solidFill>
                <a:latin typeface="Nunito Semi Bold" pitchFamily="34" charset="0"/>
                <a:ea typeface="Nunito Semi Bold" pitchFamily="34" charset="-122"/>
                <a:cs typeface="Nunito Semi Bold" pitchFamily="34" charset="-120"/>
              </a:rPr>
              <a:t>2. Hombre</a:t>
            </a:r>
            <a:endParaRPr lang="en-US" sz="1583" dirty="0">
              <a:solidFill>
                <a:prstClr val="black"/>
              </a:solidFill>
              <a:latin typeface="Calibri"/>
            </a:endParaRPr>
          </a:p>
        </p:txBody>
      </p:sp>
      <p:sp>
        <p:nvSpPr>
          <p:cNvPr id="12" name="Text 10"/>
          <p:cNvSpPr/>
          <p:nvPr/>
        </p:nvSpPr>
        <p:spPr>
          <a:xfrm>
            <a:off x="3062663" y="4162483"/>
            <a:ext cx="2053432" cy="256679"/>
          </a:xfrm>
          <a:prstGeom prst="rect">
            <a:avLst/>
          </a:prstGeom>
          <a:noFill/>
          <a:ln/>
        </p:spPr>
        <p:txBody>
          <a:bodyPr wrap="none" lIns="0" tIns="0" rIns="0" bIns="0" rtlCol="0" anchor="t"/>
          <a:lstStyle/>
          <a:p>
            <a:pPr defTabSz="609630">
              <a:lnSpc>
                <a:spcPts val="2000"/>
              </a:lnSpc>
            </a:pPr>
            <a:r>
              <a:rPr lang="en-US" sz="1583" dirty="0">
                <a:solidFill>
                  <a:srgbClr val="00002E"/>
                </a:solidFill>
                <a:latin typeface="Nunito Semi Bold" pitchFamily="34" charset="0"/>
                <a:ea typeface="Nunito Semi Bold" pitchFamily="34" charset="-122"/>
                <a:cs typeface="Nunito Semi Bold" pitchFamily="34" charset="-120"/>
              </a:rPr>
              <a:t>3. Mujer</a:t>
            </a:r>
            <a:endParaRPr lang="en-US" sz="1583" dirty="0">
              <a:solidFill>
                <a:prstClr val="black"/>
              </a:solidFill>
              <a:latin typeface="Calibri"/>
            </a:endParaRPr>
          </a:p>
        </p:txBody>
      </p:sp>
      <p:sp>
        <p:nvSpPr>
          <p:cNvPr id="15" name="Text 13"/>
          <p:cNvSpPr/>
          <p:nvPr/>
        </p:nvSpPr>
        <p:spPr>
          <a:xfrm>
            <a:off x="3071203" y="4823088"/>
            <a:ext cx="2053432" cy="256679"/>
          </a:xfrm>
          <a:prstGeom prst="rect">
            <a:avLst/>
          </a:prstGeom>
          <a:noFill/>
          <a:ln/>
        </p:spPr>
        <p:txBody>
          <a:bodyPr wrap="none" lIns="0" tIns="0" rIns="0" bIns="0" rtlCol="0" anchor="t"/>
          <a:lstStyle/>
          <a:p>
            <a:pPr defTabSz="609630">
              <a:lnSpc>
                <a:spcPts val="2000"/>
              </a:lnSpc>
            </a:pPr>
            <a:r>
              <a:rPr lang="en-US" sz="1583" dirty="0">
                <a:solidFill>
                  <a:srgbClr val="00002E"/>
                </a:solidFill>
                <a:latin typeface="Nunito Semi Bold" pitchFamily="34" charset="0"/>
                <a:ea typeface="Nunito Semi Bold" pitchFamily="34" charset="-122"/>
                <a:cs typeface="Nunito Semi Bold" pitchFamily="34" charset="-120"/>
              </a:rPr>
              <a:t>4. Mujer</a:t>
            </a:r>
            <a:endParaRPr lang="en-US" sz="1583" dirty="0">
              <a:solidFill>
                <a:prstClr val="black"/>
              </a:solidFill>
              <a:latin typeface="Calibri"/>
            </a:endParaRPr>
          </a:p>
        </p:txBody>
      </p:sp>
      <p:sp>
        <p:nvSpPr>
          <p:cNvPr id="19" name="Text 17"/>
          <p:cNvSpPr/>
          <p:nvPr/>
        </p:nvSpPr>
        <p:spPr>
          <a:xfrm>
            <a:off x="3062663" y="5483693"/>
            <a:ext cx="2053432" cy="256679"/>
          </a:xfrm>
          <a:prstGeom prst="rect">
            <a:avLst/>
          </a:prstGeom>
          <a:noFill/>
          <a:ln/>
        </p:spPr>
        <p:txBody>
          <a:bodyPr wrap="none" lIns="0" tIns="0" rIns="0" bIns="0" rtlCol="0" anchor="t"/>
          <a:lstStyle/>
          <a:p>
            <a:pPr defTabSz="609630">
              <a:lnSpc>
                <a:spcPts val="2000"/>
              </a:lnSpc>
            </a:pPr>
            <a:r>
              <a:rPr lang="en-US" sz="1583" dirty="0">
                <a:solidFill>
                  <a:srgbClr val="00002E"/>
                </a:solidFill>
                <a:latin typeface="Nunito Semi Bold" pitchFamily="34" charset="0"/>
                <a:ea typeface="Nunito Semi Bold" pitchFamily="34" charset="-122"/>
                <a:cs typeface="Nunito Semi Bold" pitchFamily="34" charset="-120"/>
              </a:rPr>
              <a:t>5. Hombre</a:t>
            </a:r>
            <a:endParaRPr lang="en-US" sz="1583" dirty="0">
              <a:solidFill>
                <a:prstClr val="black"/>
              </a:solidFill>
              <a:latin typeface="Calibri"/>
            </a:endParaRPr>
          </a:p>
        </p:txBody>
      </p:sp>
      <p:sp>
        <p:nvSpPr>
          <p:cNvPr id="20" name="Shape 18"/>
          <p:cNvSpPr/>
          <p:nvPr/>
        </p:nvSpPr>
        <p:spPr>
          <a:xfrm>
            <a:off x="5886529" y="3474840"/>
            <a:ext cx="4302849" cy="1172766"/>
          </a:xfrm>
          <a:prstGeom prst="roundRect">
            <a:avLst>
              <a:gd name="adj" fmla="val 22325"/>
            </a:avLst>
          </a:prstGeom>
          <a:solidFill>
            <a:srgbClr val="B7C2FB"/>
          </a:solidFill>
          <a:ln/>
        </p:spPr>
        <p:txBody>
          <a:bodyPr/>
          <a:lstStyle/>
          <a:p>
            <a:pPr defTabSz="609630"/>
            <a:endParaRPr lang="es-EC" sz="1500">
              <a:solidFill>
                <a:prstClr val="black"/>
              </a:solidFill>
              <a:latin typeface="Calibri"/>
            </a:endParaRPr>
          </a:p>
        </p:txBody>
      </p:sp>
      <p:pic>
        <p:nvPicPr>
          <p:cNvPr id="21" name="Image 0" descr="preencoded.png"/>
          <p:cNvPicPr>
            <a:picLocks noChangeAspect="1"/>
          </p:cNvPicPr>
          <p:nvPr/>
        </p:nvPicPr>
        <p:blipFill>
          <a:blip r:embed="rId4"/>
          <a:stretch>
            <a:fillRect/>
          </a:stretch>
        </p:blipFill>
        <p:spPr>
          <a:xfrm>
            <a:off x="6099154" y="3707409"/>
            <a:ext cx="256679" cy="205283"/>
          </a:xfrm>
          <a:prstGeom prst="rect">
            <a:avLst/>
          </a:prstGeom>
        </p:spPr>
      </p:pic>
      <p:sp>
        <p:nvSpPr>
          <p:cNvPr id="22" name="Text 19"/>
          <p:cNvSpPr/>
          <p:nvPr/>
        </p:nvSpPr>
        <p:spPr>
          <a:xfrm>
            <a:off x="6530358" y="3690244"/>
            <a:ext cx="2101255" cy="256679"/>
          </a:xfrm>
          <a:prstGeom prst="rect">
            <a:avLst/>
          </a:prstGeom>
          <a:noFill/>
          <a:ln/>
        </p:spPr>
        <p:txBody>
          <a:bodyPr wrap="none" lIns="0" tIns="0" rIns="0" bIns="0" rtlCol="0" anchor="t"/>
          <a:lstStyle/>
          <a:p>
            <a:pPr defTabSz="609630">
              <a:lnSpc>
                <a:spcPts val="2000"/>
              </a:lnSpc>
            </a:pPr>
            <a:r>
              <a:rPr lang="en-US" sz="1583" dirty="0">
                <a:solidFill>
                  <a:srgbClr val="000000"/>
                </a:solidFill>
                <a:latin typeface="Nunito Semi Bold" pitchFamily="34" charset="0"/>
                <a:ea typeface="Nunito Semi Bold" pitchFamily="34" charset="-122"/>
                <a:cs typeface="Nunito Semi Bold" pitchFamily="34" charset="-120"/>
              </a:rPr>
              <a:t>❓ Pregunta del Taller</a:t>
            </a:r>
            <a:endParaRPr lang="en-US" sz="1583" dirty="0">
              <a:solidFill>
                <a:prstClr val="black"/>
              </a:solidFill>
              <a:latin typeface="Calibri"/>
            </a:endParaRPr>
          </a:p>
        </p:txBody>
      </p:sp>
      <p:sp>
        <p:nvSpPr>
          <p:cNvPr id="23" name="Text 20"/>
          <p:cNvSpPr/>
          <p:nvPr/>
        </p:nvSpPr>
        <p:spPr>
          <a:xfrm>
            <a:off x="6530359" y="4121449"/>
            <a:ext cx="3459324" cy="279202"/>
          </a:xfrm>
          <a:prstGeom prst="rect">
            <a:avLst/>
          </a:prstGeom>
          <a:noFill/>
          <a:ln/>
        </p:spPr>
        <p:txBody>
          <a:bodyPr wrap="none" lIns="0" tIns="0" rIns="0" bIns="0" rtlCol="0" anchor="t"/>
          <a:lstStyle/>
          <a:p>
            <a:pPr defTabSz="609630">
              <a:lnSpc>
                <a:spcPts val="2167"/>
              </a:lnSpc>
            </a:pPr>
            <a:r>
              <a:rPr lang="en-US" sz="1333" dirty="0">
                <a:solidFill>
                  <a:srgbClr val="000000"/>
                </a:solidFill>
                <a:latin typeface="PT Sans" pitchFamily="34" charset="0"/>
                <a:ea typeface="PT Sans" pitchFamily="34" charset="-122"/>
                <a:cs typeface="PT Sans" pitchFamily="34" charset="-120"/>
              </a:rPr>
              <a:t>¿La lista cumple con la normativa electoral?</a:t>
            </a:r>
            <a:endParaRPr lang="en-US" sz="1333" dirty="0">
              <a:solidFill>
                <a:prstClr val="black"/>
              </a:solidFill>
              <a:latin typeface="Calibri"/>
            </a:endParaRPr>
          </a:p>
        </p:txBody>
      </p:sp>
      <p:cxnSp>
        <p:nvCxnSpPr>
          <p:cNvPr id="29" name="Conector recto 28">
            <a:extLst>
              <a:ext uri="{FF2B5EF4-FFF2-40B4-BE49-F238E27FC236}">
                <a16:creationId xmlns:a16="http://schemas.microsoft.com/office/drawing/2014/main" id="{AF0E70E2-393A-E992-AC1C-DDDB596DF44F}"/>
              </a:ext>
            </a:extLst>
          </p:cNvPr>
          <p:cNvCxnSpPr>
            <a:cxnSpLocks/>
          </p:cNvCxnSpPr>
          <p:nvPr/>
        </p:nvCxnSpPr>
        <p:spPr>
          <a:xfrm>
            <a:off x="2113436" y="3264900"/>
            <a:ext cx="2700000" cy="0"/>
          </a:xfrm>
          <a:prstGeom prst="line">
            <a:avLst/>
          </a:prstGeom>
          <a:ln w="19050">
            <a:solidFill>
              <a:srgbClr val="0020DE"/>
            </a:solidFill>
          </a:ln>
        </p:spPr>
        <p:style>
          <a:lnRef idx="1">
            <a:schemeClr val="accent1"/>
          </a:lnRef>
          <a:fillRef idx="0">
            <a:schemeClr val="accent1"/>
          </a:fillRef>
          <a:effectRef idx="0">
            <a:schemeClr val="accent1"/>
          </a:effectRef>
          <a:fontRef idx="minor">
            <a:schemeClr val="tx1"/>
          </a:fontRef>
        </p:style>
      </p:cxnSp>
      <p:cxnSp>
        <p:nvCxnSpPr>
          <p:cNvPr id="31" name="Conector recto 30">
            <a:extLst>
              <a:ext uri="{FF2B5EF4-FFF2-40B4-BE49-F238E27FC236}">
                <a16:creationId xmlns:a16="http://schemas.microsoft.com/office/drawing/2014/main" id="{965C9A43-F4B6-4C16-1787-FBC7974C5D65}"/>
              </a:ext>
            </a:extLst>
          </p:cNvPr>
          <p:cNvCxnSpPr>
            <a:cxnSpLocks/>
          </p:cNvCxnSpPr>
          <p:nvPr/>
        </p:nvCxnSpPr>
        <p:spPr>
          <a:xfrm>
            <a:off x="2113436" y="3938552"/>
            <a:ext cx="2700000" cy="0"/>
          </a:xfrm>
          <a:prstGeom prst="line">
            <a:avLst/>
          </a:prstGeom>
          <a:ln w="19050">
            <a:solidFill>
              <a:srgbClr val="0020DE"/>
            </a:solidFill>
          </a:ln>
        </p:spPr>
        <p:style>
          <a:lnRef idx="1">
            <a:schemeClr val="accent1"/>
          </a:lnRef>
          <a:fillRef idx="0">
            <a:schemeClr val="accent1"/>
          </a:fillRef>
          <a:effectRef idx="0">
            <a:schemeClr val="accent1"/>
          </a:effectRef>
          <a:fontRef idx="minor">
            <a:schemeClr val="tx1"/>
          </a:fontRef>
        </p:style>
      </p:cxnSp>
      <p:cxnSp>
        <p:nvCxnSpPr>
          <p:cNvPr id="32" name="Conector recto 31">
            <a:extLst>
              <a:ext uri="{FF2B5EF4-FFF2-40B4-BE49-F238E27FC236}">
                <a16:creationId xmlns:a16="http://schemas.microsoft.com/office/drawing/2014/main" id="{2058B641-CF42-A3D5-0338-7B507450FA1D}"/>
              </a:ext>
            </a:extLst>
          </p:cNvPr>
          <p:cNvCxnSpPr>
            <a:cxnSpLocks/>
          </p:cNvCxnSpPr>
          <p:nvPr/>
        </p:nvCxnSpPr>
        <p:spPr>
          <a:xfrm>
            <a:off x="2122744" y="5285857"/>
            <a:ext cx="2700000" cy="0"/>
          </a:xfrm>
          <a:prstGeom prst="line">
            <a:avLst/>
          </a:prstGeom>
          <a:ln w="19050">
            <a:solidFill>
              <a:srgbClr val="0020DE"/>
            </a:solidFill>
          </a:ln>
        </p:spPr>
        <p:style>
          <a:lnRef idx="1">
            <a:schemeClr val="accent1"/>
          </a:lnRef>
          <a:fillRef idx="0">
            <a:schemeClr val="accent1"/>
          </a:fillRef>
          <a:effectRef idx="0">
            <a:schemeClr val="accent1"/>
          </a:effectRef>
          <a:fontRef idx="minor">
            <a:schemeClr val="tx1"/>
          </a:fontRef>
        </p:style>
      </p:cxnSp>
      <p:cxnSp>
        <p:nvCxnSpPr>
          <p:cNvPr id="33" name="Conector recto 32">
            <a:extLst>
              <a:ext uri="{FF2B5EF4-FFF2-40B4-BE49-F238E27FC236}">
                <a16:creationId xmlns:a16="http://schemas.microsoft.com/office/drawing/2014/main" id="{86FD5134-CC6A-E957-6D1E-2162D2057B55}"/>
              </a:ext>
            </a:extLst>
          </p:cNvPr>
          <p:cNvCxnSpPr>
            <a:cxnSpLocks/>
          </p:cNvCxnSpPr>
          <p:nvPr/>
        </p:nvCxnSpPr>
        <p:spPr>
          <a:xfrm>
            <a:off x="2113436" y="4612204"/>
            <a:ext cx="2700000" cy="0"/>
          </a:xfrm>
          <a:prstGeom prst="line">
            <a:avLst/>
          </a:prstGeom>
          <a:ln w="19050">
            <a:solidFill>
              <a:srgbClr val="0020DE"/>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Imagen 29">
            <a:extLst>
              <a:ext uri="{FF2B5EF4-FFF2-40B4-BE49-F238E27FC236}">
                <a16:creationId xmlns:a16="http://schemas.microsoft.com/office/drawing/2014/main" id="{7C732805-4F21-7016-5CEC-89809A86906F}"/>
              </a:ext>
            </a:extLst>
          </p:cNvPr>
          <p:cNvPicPr>
            <a:picLocks noChangeAspect="1"/>
          </p:cNvPicPr>
          <p:nvPr/>
        </p:nvPicPr>
        <p:blipFill>
          <a:blip r:embed="rId3"/>
          <a:stretch>
            <a:fillRect/>
          </a:stretch>
        </p:blipFill>
        <p:spPr>
          <a:xfrm>
            <a:off x="0" y="0"/>
            <a:ext cx="12192000" cy="7086601"/>
          </a:xfrm>
          <a:prstGeom prst="rect">
            <a:avLst/>
          </a:prstGeom>
        </p:spPr>
      </p:pic>
      <p:sp>
        <p:nvSpPr>
          <p:cNvPr id="2" name="Text 0"/>
          <p:cNvSpPr/>
          <p:nvPr/>
        </p:nvSpPr>
        <p:spPr>
          <a:xfrm>
            <a:off x="1190031" y="812602"/>
            <a:ext cx="8582620" cy="451743"/>
          </a:xfrm>
          <a:prstGeom prst="rect">
            <a:avLst/>
          </a:prstGeom>
          <a:noFill/>
          <a:ln/>
        </p:spPr>
        <p:txBody>
          <a:bodyPr wrap="none" lIns="0" tIns="0" rIns="0" bIns="0" rtlCol="0" anchor="t"/>
          <a:lstStyle/>
          <a:p>
            <a:pPr defTabSz="609630">
              <a:lnSpc>
                <a:spcPts val="3542"/>
              </a:lnSpc>
            </a:pPr>
            <a:r>
              <a:rPr lang="en-US" sz="2833" dirty="0">
                <a:solidFill>
                  <a:srgbClr val="00002E"/>
                </a:solidFill>
                <a:latin typeface="Nunito Semi Bold" pitchFamily="34" charset="0"/>
                <a:ea typeface="Nunito Semi Bold" pitchFamily="34" charset="-122"/>
                <a:cs typeface="Nunito Semi Bold" pitchFamily="34" charset="-120"/>
              </a:rPr>
              <a:t>Sistema de Asignación de Escaños: Método D'Hondt</a:t>
            </a:r>
            <a:endParaRPr lang="en-US" sz="2833" dirty="0">
              <a:solidFill>
                <a:prstClr val="black"/>
              </a:solidFill>
              <a:latin typeface="Calibri"/>
            </a:endParaRPr>
          </a:p>
        </p:txBody>
      </p:sp>
      <p:sp>
        <p:nvSpPr>
          <p:cNvPr id="3" name="Text 1"/>
          <p:cNvSpPr/>
          <p:nvPr/>
        </p:nvSpPr>
        <p:spPr>
          <a:xfrm>
            <a:off x="614462" y="1351062"/>
            <a:ext cx="10963077" cy="230982"/>
          </a:xfrm>
          <a:prstGeom prst="rect">
            <a:avLst/>
          </a:prstGeom>
          <a:noFill/>
          <a:ln/>
        </p:spPr>
        <p:txBody>
          <a:bodyPr wrap="none" lIns="0" tIns="0" rIns="0" bIns="0" rtlCol="0" anchor="t"/>
          <a:lstStyle/>
          <a:p>
            <a:pPr defTabSz="609630">
              <a:lnSpc>
                <a:spcPts val="1792"/>
              </a:lnSpc>
            </a:pPr>
            <a:r>
              <a:rPr lang="en-US" sz="1209" dirty="0">
                <a:solidFill>
                  <a:srgbClr val="00002E"/>
                </a:solidFill>
                <a:latin typeface="PT Sans" pitchFamily="34" charset="0"/>
                <a:ea typeface="PT Sans" pitchFamily="34" charset="-122"/>
                <a:cs typeface="PT Sans" pitchFamily="34" charset="-120"/>
              </a:rPr>
              <a:t>La asignación de escaños en circunscripciones plurinominales se realiza mediante el método D'Hondt, establecido en el artículo 164 del Código de la Democracia.</a:t>
            </a:r>
            <a:endParaRPr lang="en-US" sz="1209" dirty="0">
              <a:solidFill>
                <a:prstClr val="black"/>
              </a:solidFill>
              <a:latin typeface="Calibri"/>
            </a:endParaRPr>
          </a:p>
        </p:txBody>
      </p:sp>
      <p:sp>
        <p:nvSpPr>
          <p:cNvPr id="4" name="Shape 2"/>
          <p:cNvSpPr/>
          <p:nvPr/>
        </p:nvSpPr>
        <p:spPr>
          <a:xfrm>
            <a:off x="6086476" y="1734145"/>
            <a:ext cx="19050" cy="4494907"/>
          </a:xfrm>
          <a:prstGeom prst="roundRect">
            <a:avLst>
              <a:gd name="adj" fmla="val 1209740"/>
            </a:avLst>
          </a:prstGeom>
          <a:solidFill>
            <a:srgbClr val="000000">
              <a:alpha val="8000"/>
            </a:srgbClr>
          </a:solidFill>
          <a:ln/>
        </p:spPr>
        <p:txBody>
          <a:bodyPr/>
          <a:lstStyle/>
          <a:p>
            <a:pPr defTabSz="609630"/>
            <a:endParaRPr lang="es-EC" sz="1500">
              <a:solidFill>
                <a:prstClr val="black"/>
              </a:solidFill>
              <a:latin typeface="Calibri"/>
            </a:endParaRPr>
          </a:p>
        </p:txBody>
      </p:sp>
      <p:sp>
        <p:nvSpPr>
          <p:cNvPr id="5" name="Shape 3"/>
          <p:cNvSpPr/>
          <p:nvPr/>
        </p:nvSpPr>
        <p:spPr>
          <a:xfrm>
            <a:off x="5481341" y="1897460"/>
            <a:ext cx="460871" cy="19050"/>
          </a:xfrm>
          <a:prstGeom prst="roundRect">
            <a:avLst>
              <a:gd name="adj" fmla="val 1209740"/>
            </a:avLst>
          </a:prstGeom>
          <a:solidFill>
            <a:srgbClr val="2D4DF2"/>
          </a:solidFill>
          <a:ln/>
        </p:spPr>
        <p:txBody>
          <a:bodyPr/>
          <a:lstStyle/>
          <a:p>
            <a:pPr defTabSz="609630"/>
            <a:endParaRPr lang="es-EC" sz="1500">
              <a:solidFill>
                <a:prstClr val="black"/>
              </a:solidFill>
              <a:latin typeface="Calibri"/>
            </a:endParaRPr>
          </a:p>
        </p:txBody>
      </p:sp>
      <p:sp>
        <p:nvSpPr>
          <p:cNvPr id="6" name="Shape 4"/>
          <p:cNvSpPr/>
          <p:nvPr/>
        </p:nvSpPr>
        <p:spPr>
          <a:xfrm>
            <a:off x="5923161" y="1734145"/>
            <a:ext cx="345679" cy="345679"/>
          </a:xfrm>
          <a:prstGeom prst="roundRect">
            <a:avLst>
              <a:gd name="adj" fmla="val 66668"/>
            </a:avLst>
          </a:prstGeom>
          <a:solidFill>
            <a:srgbClr val="F3F3FF"/>
          </a:solidFill>
          <a:ln w="22860">
            <a:solidFill>
              <a:srgbClr val="2D4DF2"/>
            </a:solidFill>
            <a:prstDash val="solid"/>
          </a:ln>
        </p:spPr>
        <p:txBody>
          <a:bodyPr/>
          <a:lstStyle/>
          <a:p>
            <a:pPr defTabSz="609630"/>
            <a:endParaRPr lang="es-EC" sz="1500">
              <a:solidFill>
                <a:prstClr val="black"/>
              </a:solidFill>
              <a:latin typeface="Calibri"/>
            </a:endParaRPr>
          </a:p>
        </p:txBody>
      </p:sp>
      <p:sp>
        <p:nvSpPr>
          <p:cNvPr id="7" name="Text 5"/>
          <p:cNvSpPr/>
          <p:nvPr/>
        </p:nvSpPr>
        <p:spPr>
          <a:xfrm>
            <a:off x="5987555" y="1771452"/>
            <a:ext cx="216893" cy="271066"/>
          </a:xfrm>
          <a:prstGeom prst="rect">
            <a:avLst/>
          </a:prstGeom>
          <a:noFill/>
          <a:ln/>
        </p:spPr>
        <p:txBody>
          <a:bodyPr wrap="none" lIns="0" tIns="0" rIns="0" bIns="0" rtlCol="0" anchor="t"/>
          <a:lstStyle/>
          <a:p>
            <a:pPr algn="ctr" defTabSz="609630">
              <a:lnSpc>
                <a:spcPts val="1667"/>
              </a:lnSpc>
            </a:pPr>
            <a:r>
              <a:rPr lang="en-US" sz="1667" dirty="0">
                <a:solidFill>
                  <a:srgbClr val="00002E"/>
                </a:solidFill>
                <a:latin typeface="Nunito Semi Bold" pitchFamily="34" charset="0"/>
                <a:ea typeface="Nunito Semi Bold" pitchFamily="34" charset="-122"/>
                <a:cs typeface="Nunito Semi Bold" pitchFamily="34" charset="-120"/>
              </a:rPr>
              <a:t>1</a:t>
            </a:r>
            <a:endParaRPr lang="en-US" sz="1667" dirty="0">
              <a:solidFill>
                <a:prstClr val="black"/>
              </a:solidFill>
              <a:latin typeface="Calibri"/>
            </a:endParaRPr>
          </a:p>
        </p:txBody>
      </p:sp>
      <p:sp>
        <p:nvSpPr>
          <p:cNvPr id="8" name="Text 6"/>
          <p:cNvSpPr/>
          <p:nvPr/>
        </p:nvSpPr>
        <p:spPr>
          <a:xfrm>
            <a:off x="2548632" y="1786931"/>
            <a:ext cx="2779217" cy="225921"/>
          </a:xfrm>
          <a:prstGeom prst="rect">
            <a:avLst/>
          </a:prstGeom>
          <a:noFill/>
          <a:ln/>
        </p:spPr>
        <p:txBody>
          <a:bodyPr wrap="none" lIns="0" tIns="0" rIns="0" bIns="0" rtlCol="0" anchor="t"/>
          <a:lstStyle/>
          <a:p>
            <a:pPr algn="r" defTabSz="609630">
              <a:lnSpc>
                <a:spcPts val="1750"/>
              </a:lnSpc>
            </a:pPr>
            <a:r>
              <a:rPr lang="en-US" sz="1417" dirty="0">
                <a:solidFill>
                  <a:srgbClr val="00002E"/>
                </a:solidFill>
                <a:latin typeface="Nunito Semi Bold" pitchFamily="34" charset="0"/>
                <a:ea typeface="Nunito Semi Bold" pitchFamily="34" charset="-122"/>
                <a:cs typeface="Nunito Semi Bold" pitchFamily="34" charset="-120"/>
              </a:rPr>
              <a:t>Art. 164 Código de la Democracia</a:t>
            </a:r>
            <a:endParaRPr lang="en-US" sz="1417" dirty="0">
              <a:solidFill>
                <a:prstClr val="black"/>
              </a:solidFill>
              <a:latin typeface="Calibri"/>
            </a:endParaRPr>
          </a:p>
        </p:txBody>
      </p:sp>
      <p:sp>
        <p:nvSpPr>
          <p:cNvPr id="9" name="Text 7"/>
          <p:cNvSpPr/>
          <p:nvPr/>
        </p:nvSpPr>
        <p:spPr>
          <a:xfrm>
            <a:off x="614462" y="2093913"/>
            <a:ext cx="4713387" cy="692943"/>
          </a:xfrm>
          <a:prstGeom prst="rect">
            <a:avLst/>
          </a:prstGeom>
          <a:noFill/>
          <a:ln/>
        </p:spPr>
        <p:txBody>
          <a:bodyPr wrap="square" lIns="0" tIns="0" rIns="0" bIns="0" rtlCol="0" anchor="t"/>
          <a:lstStyle/>
          <a:p>
            <a:pPr algn="r" defTabSz="609630">
              <a:lnSpc>
                <a:spcPts val="1792"/>
              </a:lnSpc>
            </a:pPr>
            <a:r>
              <a:rPr lang="en-US" sz="1209" dirty="0">
                <a:solidFill>
                  <a:srgbClr val="00002E"/>
                </a:solidFill>
                <a:latin typeface="PT Sans" pitchFamily="34" charset="0"/>
                <a:ea typeface="PT Sans" pitchFamily="34" charset="-122"/>
                <a:cs typeface="PT Sans" pitchFamily="34" charset="-120"/>
              </a:rPr>
              <a:t>La votación total de cada lista se dividirá para la serie de números 1, 2, 3, 4 y así sucesivamente en la proporción aritmética de la serie, hasta obtener tantos cocientes como número de escaños a asignarse.</a:t>
            </a:r>
            <a:endParaRPr lang="en-US" sz="1209" dirty="0">
              <a:solidFill>
                <a:prstClr val="black"/>
              </a:solidFill>
              <a:latin typeface="Calibri"/>
            </a:endParaRPr>
          </a:p>
        </p:txBody>
      </p:sp>
      <p:sp>
        <p:nvSpPr>
          <p:cNvPr id="10" name="Shape 8"/>
          <p:cNvSpPr/>
          <p:nvPr/>
        </p:nvSpPr>
        <p:spPr>
          <a:xfrm>
            <a:off x="6249790" y="2782293"/>
            <a:ext cx="460871" cy="19050"/>
          </a:xfrm>
          <a:prstGeom prst="roundRect">
            <a:avLst>
              <a:gd name="adj" fmla="val 1209740"/>
            </a:avLst>
          </a:prstGeom>
          <a:solidFill>
            <a:srgbClr val="018CE1"/>
          </a:solidFill>
          <a:ln/>
        </p:spPr>
        <p:txBody>
          <a:bodyPr/>
          <a:lstStyle/>
          <a:p>
            <a:pPr defTabSz="609630"/>
            <a:endParaRPr lang="es-EC" sz="1500">
              <a:solidFill>
                <a:prstClr val="black"/>
              </a:solidFill>
              <a:latin typeface="Calibri"/>
            </a:endParaRPr>
          </a:p>
        </p:txBody>
      </p:sp>
      <p:sp>
        <p:nvSpPr>
          <p:cNvPr id="11" name="Shape 9"/>
          <p:cNvSpPr/>
          <p:nvPr/>
        </p:nvSpPr>
        <p:spPr>
          <a:xfrm>
            <a:off x="5923161" y="2618978"/>
            <a:ext cx="345679" cy="345679"/>
          </a:xfrm>
          <a:prstGeom prst="roundRect">
            <a:avLst>
              <a:gd name="adj" fmla="val 66668"/>
            </a:avLst>
          </a:prstGeom>
          <a:solidFill>
            <a:srgbClr val="F3F3FF"/>
          </a:solidFill>
          <a:ln w="22860">
            <a:solidFill>
              <a:srgbClr val="018CE1"/>
            </a:solidFill>
            <a:prstDash val="solid"/>
          </a:ln>
        </p:spPr>
        <p:txBody>
          <a:bodyPr/>
          <a:lstStyle/>
          <a:p>
            <a:pPr defTabSz="609630"/>
            <a:endParaRPr lang="es-EC" sz="1500">
              <a:solidFill>
                <a:prstClr val="black"/>
              </a:solidFill>
              <a:latin typeface="Calibri"/>
            </a:endParaRPr>
          </a:p>
        </p:txBody>
      </p:sp>
      <p:sp>
        <p:nvSpPr>
          <p:cNvPr id="12" name="Text 10"/>
          <p:cNvSpPr/>
          <p:nvPr/>
        </p:nvSpPr>
        <p:spPr>
          <a:xfrm>
            <a:off x="5987555" y="2656285"/>
            <a:ext cx="216893" cy="271066"/>
          </a:xfrm>
          <a:prstGeom prst="rect">
            <a:avLst/>
          </a:prstGeom>
          <a:noFill/>
          <a:ln/>
        </p:spPr>
        <p:txBody>
          <a:bodyPr wrap="none" lIns="0" tIns="0" rIns="0" bIns="0" rtlCol="0" anchor="t"/>
          <a:lstStyle/>
          <a:p>
            <a:pPr algn="ctr" defTabSz="609630">
              <a:lnSpc>
                <a:spcPts val="1667"/>
              </a:lnSpc>
            </a:pPr>
            <a:r>
              <a:rPr lang="en-US" sz="1667" dirty="0">
                <a:solidFill>
                  <a:srgbClr val="00002E"/>
                </a:solidFill>
                <a:latin typeface="Nunito Semi Bold" pitchFamily="34" charset="0"/>
                <a:ea typeface="Nunito Semi Bold" pitchFamily="34" charset="-122"/>
                <a:cs typeface="Nunito Semi Bold" pitchFamily="34" charset="-120"/>
              </a:rPr>
              <a:t>2</a:t>
            </a:r>
            <a:endParaRPr lang="en-US" sz="1667" dirty="0">
              <a:solidFill>
                <a:prstClr val="black"/>
              </a:solidFill>
              <a:latin typeface="Calibri"/>
            </a:endParaRPr>
          </a:p>
        </p:txBody>
      </p:sp>
      <p:sp>
        <p:nvSpPr>
          <p:cNvPr id="13" name="Text 11"/>
          <p:cNvSpPr/>
          <p:nvPr/>
        </p:nvSpPr>
        <p:spPr>
          <a:xfrm>
            <a:off x="6864151" y="2671764"/>
            <a:ext cx="2020392" cy="225921"/>
          </a:xfrm>
          <a:prstGeom prst="rect">
            <a:avLst/>
          </a:prstGeom>
          <a:noFill/>
          <a:ln/>
        </p:spPr>
        <p:txBody>
          <a:bodyPr wrap="none" lIns="0" tIns="0" rIns="0" bIns="0" rtlCol="0" anchor="t"/>
          <a:lstStyle/>
          <a:p>
            <a:pPr defTabSz="609630">
              <a:lnSpc>
                <a:spcPts val="1750"/>
              </a:lnSpc>
            </a:pPr>
            <a:r>
              <a:rPr lang="en-US" sz="1417" dirty="0">
                <a:solidFill>
                  <a:srgbClr val="00002E"/>
                </a:solidFill>
                <a:latin typeface="Nunito Semi Bold" pitchFamily="34" charset="0"/>
                <a:ea typeface="Nunito Semi Bold" pitchFamily="34" charset="-122"/>
                <a:cs typeface="Nunito Semi Bold" pitchFamily="34" charset="-120"/>
              </a:rPr>
              <a:t>Contabilización de Votos</a:t>
            </a:r>
            <a:endParaRPr lang="en-US" sz="1417" dirty="0">
              <a:solidFill>
                <a:prstClr val="black"/>
              </a:solidFill>
              <a:latin typeface="Calibri"/>
            </a:endParaRPr>
          </a:p>
        </p:txBody>
      </p:sp>
      <p:sp>
        <p:nvSpPr>
          <p:cNvPr id="14" name="Text 12"/>
          <p:cNvSpPr/>
          <p:nvPr/>
        </p:nvSpPr>
        <p:spPr>
          <a:xfrm>
            <a:off x="6864152" y="2978745"/>
            <a:ext cx="4713387" cy="230982"/>
          </a:xfrm>
          <a:prstGeom prst="rect">
            <a:avLst/>
          </a:prstGeom>
          <a:noFill/>
          <a:ln/>
        </p:spPr>
        <p:txBody>
          <a:bodyPr wrap="none" lIns="0" tIns="0" rIns="0" bIns="0" rtlCol="0" anchor="t"/>
          <a:lstStyle/>
          <a:p>
            <a:pPr defTabSz="609630">
              <a:lnSpc>
                <a:spcPts val="1792"/>
              </a:lnSpc>
            </a:pPr>
            <a:r>
              <a:rPr lang="en-US" sz="1209" dirty="0">
                <a:solidFill>
                  <a:srgbClr val="00002E"/>
                </a:solidFill>
                <a:latin typeface="PT Sans" pitchFamily="34" charset="0"/>
                <a:ea typeface="PT Sans" pitchFamily="34" charset="-122"/>
                <a:cs typeface="PT Sans" pitchFamily="34" charset="-120"/>
              </a:rPr>
              <a:t>Se cuentan los votos obtenidos por cada lista electoral.</a:t>
            </a:r>
            <a:endParaRPr lang="en-US" sz="1209" dirty="0">
              <a:solidFill>
                <a:prstClr val="black"/>
              </a:solidFill>
              <a:latin typeface="Calibri"/>
            </a:endParaRPr>
          </a:p>
        </p:txBody>
      </p:sp>
      <p:sp>
        <p:nvSpPr>
          <p:cNvPr id="15" name="Shape 13"/>
          <p:cNvSpPr/>
          <p:nvPr/>
        </p:nvSpPr>
        <p:spPr>
          <a:xfrm>
            <a:off x="5481341" y="3558382"/>
            <a:ext cx="460871" cy="19050"/>
          </a:xfrm>
          <a:prstGeom prst="roundRect">
            <a:avLst>
              <a:gd name="adj" fmla="val 1209740"/>
            </a:avLst>
          </a:prstGeom>
          <a:solidFill>
            <a:srgbClr val="DA33BF"/>
          </a:solidFill>
          <a:ln/>
        </p:spPr>
        <p:txBody>
          <a:bodyPr/>
          <a:lstStyle/>
          <a:p>
            <a:pPr defTabSz="609630"/>
            <a:endParaRPr lang="es-EC" sz="1500">
              <a:solidFill>
                <a:prstClr val="black"/>
              </a:solidFill>
              <a:latin typeface="Calibri"/>
            </a:endParaRPr>
          </a:p>
        </p:txBody>
      </p:sp>
      <p:sp>
        <p:nvSpPr>
          <p:cNvPr id="16" name="Shape 14"/>
          <p:cNvSpPr/>
          <p:nvPr/>
        </p:nvSpPr>
        <p:spPr>
          <a:xfrm>
            <a:off x="5923161" y="3395067"/>
            <a:ext cx="345679" cy="345679"/>
          </a:xfrm>
          <a:prstGeom prst="roundRect">
            <a:avLst>
              <a:gd name="adj" fmla="val 66668"/>
            </a:avLst>
          </a:prstGeom>
          <a:solidFill>
            <a:srgbClr val="F3F3FF"/>
          </a:solidFill>
          <a:ln w="22860">
            <a:solidFill>
              <a:srgbClr val="DA33BF"/>
            </a:solidFill>
            <a:prstDash val="solid"/>
          </a:ln>
        </p:spPr>
        <p:txBody>
          <a:bodyPr/>
          <a:lstStyle/>
          <a:p>
            <a:pPr defTabSz="609630"/>
            <a:endParaRPr lang="es-EC" sz="1500">
              <a:solidFill>
                <a:prstClr val="black"/>
              </a:solidFill>
              <a:latin typeface="Calibri"/>
            </a:endParaRPr>
          </a:p>
        </p:txBody>
      </p:sp>
      <p:sp>
        <p:nvSpPr>
          <p:cNvPr id="17" name="Text 15"/>
          <p:cNvSpPr/>
          <p:nvPr/>
        </p:nvSpPr>
        <p:spPr>
          <a:xfrm>
            <a:off x="5987555" y="3432374"/>
            <a:ext cx="216893" cy="271066"/>
          </a:xfrm>
          <a:prstGeom prst="rect">
            <a:avLst/>
          </a:prstGeom>
          <a:noFill/>
          <a:ln/>
        </p:spPr>
        <p:txBody>
          <a:bodyPr wrap="none" lIns="0" tIns="0" rIns="0" bIns="0" rtlCol="0" anchor="t"/>
          <a:lstStyle/>
          <a:p>
            <a:pPr algn="ctr" defTabSz="609630">
              <a:lnSpc>
                <a:spcPts val="1667"/>
              </a:lnSpc>
            </a:pPr>
            <a:r>
              <a:rPr lang="en-US" sz="1667" dirty="0">
                <a:solidFill>
                  <a:srgbClr val="00002E"/>
                </a:solidFill>
                <a:latin typeface="Nunito Semi Bold" pitchFamily="34" charset="0"/>
                <a:ea typeface="Nunito Semi Bold" pitchFamily="34" charset="-122"/>
                <a:cs typeface="Nunito Semi Bold" pitchFamily="34" charset="-120"/>
              </a:rPr>
              <a:t>3</a:t>
            </a:r>
            <a:endParaRPr lang="en-US" sz="1667" dirty="0">
              <a:solidFill>
                <a:prstClr val="black"/>
              </a:solidFill>
              <a:latin typeface="Calibri"/>
            </a:endParaRPr>
          </a:p>
        </p:txBody>
      </p:sp>
      <p:sp>
        <p:nvSpPr>
          <p:cNvPr id="18" name="Text 16"/>
          <p:cNvSpPr/>
          <p:nvPr/>
        </p:nvSpPr>
        <p:spPr>
          <a:xfrm>
            <a:off x="3520381" y="3447852"/>
            <a:ext cx="1807469" cy="225921"/>
          </a:xfrm>
          <a:prstGeom prst="rect">
            <a:avLst/>
          </a:prstGeom>
          <a:noFill/>
          <a:ln/>
        </p:spPr>
        <p:txBody>
          <a:bodyPr wrap="none" lIns="0" tIns="0" rIns="0" bIns="0" rtlCol="0" anchor="t"/>
          <a:lstStyle/>
          <a:p>
            <a:pPr algn="r" defTabSz="609630">
              <a:lnSpc>
                <a:spcPts val="1750"/>
              </a:lnSpc>
            </a:pPr>
            <a:r>
              <a:rPr lang="en-US" sz="1417" dirty="0">
                <a:solidFill>
                  <a:srgbClr val="00002E"/>
                </a:solidFill>
                <a:latin typeface="Nunito Semi Bold" pitchFamily="34" charset="0"/>
                <a:ea typeface="Nunito Semi Bold" pitchFamily="34" charset="-122"/>
                <a:cs typeface="Nunito Semi Bold" pitchFamily="34" charset="-120"/>
              </a:rPr>
              <a:t>División Sucesiva</a:t>
            </a:r>
            <a:endParaRPr lang="en-US" sz="1417" dirty="0">
              <a:solidFill>
                <a:prstClr val="black"/>
              </a:solidFill>
              <a:latin typeface="Calibri"/>
            </a:endParaRPr>
          </a:p>
        </p:txBody>
      </p:sp>
      <p:sp>
        <p:nvSpPr>
          <p:cNvPr id="19" name="Text 17"/>
          <p:cNvSpPr/>
          <p:nvPr/>
        </p:nvSpPr>
        <p:spPr>
          <a:xfrm>
            <a:off x="614462" y="3754834"/>
            <a:ext cx="4713387" cy="230982"/>
          </a:xfrm>
          <a:prstGeom prst="rect">
            <a:avLst/>
          </a:prstGeom>
          <a:noFill/>
          <a:ln/>
        </p:spPr>
        <p:txBody>
          <a:bodyPr wrap="none" lIns="0" tIns="0" rIns="0" bIns="0" rtlCol="0" anchor="t"/>
          <a:lstStyle/>
          <a:p>
            <a:pPr algn="r" defTabSz="609630">
              <a:lnSpc>
                <a:spcPts val="1792"/>
              </a:lnSpc>
            </a:pPr>
            <a:r>
              <a:rPr lang="en-US" sz="1209" dirty="0">
                <a:solidFill>
                  <a:srgbClr val="00002E"/>
                </a:solidFill>
                <a:latin typeface="PT Sans" pitchFamily="34" charset="0"/>
                <a:ea typeface="PT Sans" pitchFamily="34" charset="-122"/>
                <a:cs typeface="PT Sans" pitchFamily="34" charset="-120"/>
              </a:rPr>
              <a:t>Los votos de cada lista se dividen sucesivamente entre 1, 2, 3, 4, etc.</a:t>
            </a:r>
            <a:endParaRPr lang="en-US" sz="1209" dirty="0">
              <a:solidFill>
                <a:prstClr val="black"/>
              </a:solidFill>
              <a:latin typeface="Calibri"/>
            </a:endParaRPr>
          </a:p>
        </p:txBody>
      </p:sp>
      <p:sp>
        <p:nvSpPr>
          <p:cNvPr id="20" name="Shape 18"/>
          <p:cNvSpPr/>
          <p:nvPr/>
        </p:nvSpPr>
        <p:spPr>
          <a:xfrm>
            <a:off x="6249790" y="4334470"/>
            <a:ext cx="460871" cy="19050"/>
          </a:xfrm>
          <a:prstGeom prst="roundRect">
            <a:avLst>
              <a:gd name="adj" fmla="val 1209740"/>
            </a:avLst>
          </a:prstGeom>
          <a:solidFill>
            <a:srgbClr val="2D4DF2"/>
          </a:solidFill>
          <a:ln/>
        </p:spPr>
        <p:txBody>
          <a:bodyPr/>
          <a:lstStyle/>
          <a:p>
            <a:pPr defTabSz="609630"/>
            <a:endParaRPr lang="es-EC" sz="1500">
              <a:solidFill>
                <a:prstClr val="black"/>
              </a:solidFill>
              <a:latin typeface="Calibri"/>
            </a:endParaRPr>
          </a:p>
        </p:txBody>
      </p:sp>
      <p:sp>
        <p:nvSpPr>
          <p:cNvPr id="21" name="Shape 19"/>
          <p:cNvSpPr/>
          <p:nvPr/>
        </p:nvSpPr>
        <p:spPr>
          <a:xfrm>
            <a:off x="5923161" y="4171157"/>
            <a:ext cx="345679" cy="345679"/>
          </a:xfrm>
          <a:prstGeom prst="roundRect">
            <a:avLst>
              <a:gd name="adj" fmla="val 66668"/>
            </a:avLst>
          </a:prstGeom>
          <a:solidFill>
            <a:srgbClr val="F3F3FF"/>
          </a:solidFill>
          <a:ln w="22860">
            <a:solidFill>
              <a:srgbClr val="2D4DF2"/>
            </a:solidFill>
            <a:prstDash val="solid"/>
          </a:ln>
        </p:spPr>
        <p:txBody>
          <a:bodyPr/>
          <a:lstStyle/>
          <a:p>
            <a:pPr defTabSz="609630"/>
            <a:endParaRPr lang="es-EC" sz="1500">
              <a:solidFill>
                <a:prstClr val="black"/>
              </a:solidFill>
              <a:latin typeface="Calibri"/>
            </a:endParaRPr>
          </a:p>
        </p:txBody>
      </p:sp>
      <p:sp>
        <p:nvSpPr>
          <p:cNvPr id="22" name="Text 20"/>
          <p:cNvSpPr/>
          <p:nvPr/>
        </p:nvSpPr>
        <p:spPr>
          <a:xfrm>
            <a:off x="5987555" y="4208463"/>
            <a:ext cx="216893" cy="271066"/>
          </a:xfrm>
          <a:prstGeom prst="rect">
            <a:avLst/>
          </a:prstGeom>
          <a:noFill/>
          <a:ln/>
        </p:spPr>
        <p:txBody>
          <a:bodyPr wrap="none" lIns="0" tIns="0" rIns="0" bIns="0" rtlCol="0" anchor="t"/>
          <a:lstStyle/>
          <a:p>
            <a:pPr algn="ctr" defTabSz="609630">
              <a:lnSpc>
                <a:spcPts val="1667"/>
              </a:lnSpc>
            </a:pPr>
            <a:r>
              <a:rPr lang="en-US" sz="1667" dirty="0">
                <a:solidFill>
                  <a:srgbClr val="00002E"/>
                </a:solidFill>
                <a:latin typeface="Nunito Semi Bold" pitchFamily="34" charset="0"/>
                <a:ea typeface="Nunito Semi Bold" pitchFamily="34" charset="-122"/>
                <a:cs typeface="Nunito Semi Bold" pitchFamily="34" charset="-120"/>
              </a:rPr>
              <a:t>4</a:t>
            </a:r>
            <a:endParaRPr lang="en-US" sz="1667" dirty="0">
              <a:solidFill>
                <a:prstClr val="black"/>
              </a:solidFill>
              <a:latin typeface="Calibri"/>
            </a:endParaRPr>
          </a:p>
        </p:txBody>
      </p:sp>
      <p:sp>
        <p:nvSpPr>
          <p:cNvPr id="23" name="Text 21"/>
          <p:cNvSpPr/>
          <p:nvPr/>
        </p:nvSpPr>
        <p:spPr>
          <a:xfrm>
            <a:off x="6864152" y="4223942"/>
            <a:ext cx="1807469" cy="225921"/>
          </a:xfrm>
          <a:prstGeom prst="rect">
            <a:avLst/>
          </a:prstGeom>
          <a:noFill/>
          <a:ln/>
        </p:spPr>
        <p:txBody>
          <a:bodyPr wrap="none" lIns="0" tIns="0" rIns="0" bIns="0" rtlCol="0" anchor="t"/>
          <a:lstStyle/>
          <a:p>
            <a:pPr defTabSz="609630">
              <a:lnSpc>
                <a:spcPts val="1750"/>
              </a:lnSpc>
            </a:pPr>
            <a:r>
              <a:rPr lang="en-US" sz="1417" dirty="0">
                <a:solidFill>
                  <a:srgbClr val="00002E"/>
                </a:solidFill>
                <a:latin typeface="Nunito Semi Bold" pitchFamily="34" charset="0"/>
                <a:ea typeface="Nunito Semi Bold" pitchFamily="34" charset="-122"/>
                <a:cs typeface="Nunito Semi Bold" pitchFamily="34" charset="-120"/>
              </a:rPr>
              <a:t>Ordenamiento</a:t>
            </a:r>
            <a:endParaRPr lang="en-US" sz="1417" dirty="0">
              <a:solidFill>
                <a:prstClr val="black"/>
              </a:solidFill>
              <a:latin typeface="Calibri"/>
            </a:endParaRPr>
          </a:p>
        </p:txBody>
      </p:sp>
      <p:sp>
        <p:nvSpPr>
          <p:cNvPr id="24" name="Text 22"/>
          <p:cNvSpPr/>
          <p:nvPr/>
        </p:nvSpPr>
        <p:spPr>
          <a:xfrm>
            <a:off x="6864152" y="4530924"/>
            <a:ext cx="4713387" cy="230982"/>
          </a:xfrm>
          <a:prstGeom prst="rect">
            <a:avLst/>
          </a:prstGeom>
          <a:noFill/>
          <a:ln/>
        </p:spPr>
        <p:txBody>
          <a:bodyPr wrap="none" lIns="0" tIns="0" rIns="0" bIns="0" rtlCol="0" anchor="t"/>
          <a:lstStyle/>
          <a:p>
            <a:pPr defTabSz="609630">
              <a:lnSpc>
                <a:spcPts val="1792"/>
              </a:lnSpc>
            </a:pPr>
            <a:r>
              <a:rPr lang="en-US" sz="1209" dirty="0">
                <a:solidFill>
                  <a:srgbClr val="00002E"/>
                </a:solidFill>
                <a:latin typeface="PT Sans" pitchFamily="34" charset="0"/>
                <a:ea typeface="PT Sans" pitchFamily="34" charset="-122"/>
                <a:cs typeface="PT Sans" pitchFamily="34" charset="-120"/>
              </a:rPr>
              <a:t>Se ordenan los resultados de mayor a menor.</a:t>
            </a:r>
            <a:endParaRPr lang="en-US" sz="1209" dirty="0">
              <a:solidFill>
                <a:prstClr val="black"/>
              </a:solidFill>
              <a:latin typeface="Calibri"/>
            </a:endParaRPr>
          </a:p>
        </p:txBody>
      </p:sp>
      <p:sp>
        <p:nvSpPr>
          <p:cNvPr id="25" name="Shape 23"/>
          <p:cNvSpPr/>
          <p:nvPr/>
        </p:nvSpPr>
        <p:spPr>
          <a:xfrm>
            <a:off x="5481341" y="5110560"/>
            <a:ext cx="460871" cy="19050"/>
          </a:xfrm>
          <a:prstGeom prst="roundRect">
            <a:avLst>
              <a:gd name="adj" fmla="val 1209740"/>
            </a:avLst>
          </a:prstGeom>
          <a:solidFill>
            <a:srgbClr val="018CE1"/>
          </a:solidFill>
          <a:ln/>
        </p:spPr>
        <p:txBody>
          <a:bodyPr/>
          <a:lstStyle/>
          <a:p>
            <a:pPr defTabSz="609630"/>
            <a:endParaRPr lang="es-EC" sz="1500">
              <a:solidFill>
                <a:prstClr val="black"/>
              </a:solidFill>
              <a:latin typeface="Calibri"/>
            </a:endParaRPr>
          </a:p>
        </p:txBody>
      </p:sp>
      <p:sp>
        <p:nvSpPr>
          <p:cNvPr id="26" name="Shape 24"/>
          <p:cNvSpPr/>
          <p:nvPr/>
        </p:nvSpPr>
        <p:spPr>
          <a:xfrm>
            <a:off x="5923161" y="4947245"/>
            <a:ext cx="345679" cy="345679"/>
          </a:xfrm>
          <a:prstGeom prst="roundRect">
            <a:avLst>
              <a:gd name="adj" fmla="val 66668"/>
            </a:avLst>
          </a:prstGeom>
          <a:solidFill>
            <a:srgbClr val="F3F3FF"/>
          </a:solidFill>
          <a:ln w="22860">
            <a:solidFill>
              <a:srgbClr val="018CE1"/>
            </a:solidFill>
            <a:prstDash val="solid"/>
          </a:ln>
        </p:spPr>
        <p:txBody>
          <a:bodyPr/>
          <a:lstStyle/>
          <a:p>
            <a:pPr defTabSz="609630"/>
            <a:endParaRPr lang="es-EC" sz="1500">
              <a:solidFill>
                <a:prstClr val="black"/>
              </a:solidFill>
              <a:latin typeface="Calibri"/>
            </a:endParaRPr>
          </a:p>
        </p:txBody>
      </p:sp>
      <p:sp>
        <p:nvSpPr>
          <p:cNvPr id="27" name="Text 25"/>
          <p:cNvSpPr/>
          <p:nvPr/>
        </p:nvSpPr>
        <p:spPr>
          <a:xfrm>
            <a:off x="5987555" y="4984552"/>
            <a:ext cx="216893" cy="271066"/>
          </a:xfrm>
          <a:prstGeom prst="rect">
            <a:avLst/>
          </a:prstGeom>
          <a:noFill/>
          <a:ln/>
        </p:spPr>
        <p:txBody>
          <a:bodyPr wrap="none" lIns="0" tIns="0" rIns="0" bIns="0" rtlCol="0" anchor="t"/>
          <a:lstStyle/>
          <a:p>
            <a:pPr algn="ctr" defTabSz="609630">
              <a:lnSpc>
                <a:spcPts val="1667"/>
              </a:lnSpc>
            </a:pPr>
            <a:r>
              <a:rPr lang="en-US" sz="1667" dirty="0">
                <a:solidFill>
                  <a:srgbClr val="00002E"/>
                </a:solidFill>
                <a:latin typeface="Nunito Semi Bold" pitchFamily="34" charset="0"/>
                <a:ea typeface="Nunito Semi Bold" pitchFamily="34" charset="-122"/>
                <a:cs typeface="Nunito Semi Bold" pitchFamily="34" charset="-120"/>
              </a:rPr>
              <a:t>5</a:t>
            </a:r>
            <a:endParaRPr lang="en-US" sz="1667" dirty="0">
              <a:solidFill>
                <a:prstClr val="black"/>
              </a:solidFill>
              <a:latin typeface="Calibri"/>
            </a:endParaRPr>
          </a:p>
        </p:txBody>
      </p:sp>
      <p:sp>
        <p:nvSpPr>
          <p:cNvPr id="28" name="Text 26"/>
          <p:cNvSpPr/>
          <p:nvPr/>
        </p:nvSpPr>
        <p:spPr>
          <a:xfrm>
            <a:off x="3455592" y="5000031"/>
            <a:ext cx="1872257" cy="225921"/>
          </a:xfrm>
          <a:prstGeom prst="rect">
            <a:avLst/>
          </a:prstGeom>
          <a:noFill/>
          <a:ln/>
        </p:spPr>
        <p:txBody>
          <a:bodyPr wrap="none" lIns="0" tIns="0" rIns="0" bIns="0" rtlCol="0" anchor="t"/>
          <a:lstStyle/>
          <a:p>
            <a:pPr algn="r" defTabSz="609630">
              <a:lnSpc>
                <a:spcPts val="1750"/>
              </a:lnSpc>
            </a:pPr>
            <a:r>
              <a:rPr lang="en-US" sz="1417" dirty="0">
                <a:solidFill>
                  <a:srgbClr val="00002E"/>
                </a:solidFill>
                <a:latin typeface="Nunito Semi Bold" pitchFamily="34" charset="0"/>
                <a:ea typeface="Nunito Semi Bold" pitchFamily="34" charset="-122"/>
                <a:cs typeface="Nunito Semi Bold" pitchFamily="34" charset="-120"/>
              </a:rPr>
              <a:t>Asignación de Escaños</a:t>
            </a:r>
            <a:endParaRPr lang="en-US" sz="1417" dirty="0">
              <a:solidFill>
                <a:prstClr val="black"/>
              </a:solidFill>
              <a:latin typeface="Calibri"/>
            </a:endParaRPr>
          </a:p>
        </p:txBody>
      </p:sp>
      <p:sp>
        <p:nvSpPr>
          <p:cNvPr id="29" name="Text 27"/>
          <p:cNvSpPr/>
          <p:nvPr/>
        </p:nvSpPr>
        <p:spPr>
          <a:xfrm>
            <a:off x="614462" y="5307013"/>
            <a:ext cx="4713387" cy="461963"/>
          </a:xfrm>
          <a:prstGeom prst="rect">
            <a:avLst/>
          </a:prstGeom>
          <a:noFill/>
          <a:ln/>
        </p:spPr>
        <p:txBody>
          <a:bodyPr wrap="square" lIns="0" tIns="0" rIns="0" bIns="0" rtlCol="0" anchor="t"/>
          <a:lstStyle/>
          <a:p>
            <a:pPr algn="r" defTabSz="609630">
              <a:lnSpc>
                <a:spcPts val="1792"/>
              </a:lnSpc>
            </a:pPr>
            <a:r>
              <a:rPr lang="en-US" sz="1209" dirty="0">
                <a:solidFill>
                  <a:srgbClr val="00002E"/>
                </a:solidFill>
                <a:latin typeface="PT Sans" pitchFamily="34" charset="0"/>
                <a:ea typeface="PT Sans" pitchFamily="34" charset="-122"/>
                <a:cs typeface="PT Sans" pitchFamily="34" charset="-120"/>
              </a:rPr>
              <a:t>Los escaños se asignan según los cocientes más altos hasta completar el número de puestos disponibles.</a:t>
            </a:r>
            <a:endParaRPr lang="en-US" sz="1209" dirty="0">
              <a:solidFill>
                <a:prstClr val="black"/>
              </a:solidFill>
              <a:latin typeface="Calibri"/>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3B8FE68C-AAF4-733E-BEB6-D4351A6C6EAE}"/>
              </a:ext>
            </a:extLst>
          </p:cNvPr>
          <p:cNvPicPr>
            <a:picLocks noChangeAspect="1"/>
          </p:cNvPicPr>
          <p:nvPr/>
        </p:nvPicPr>
        <p:blipFill>
          <a:blip r:embed="rId2"/>
          <a:stretch>
            <a:fillRect/>
          </a:stretch>
        </p:blipFill>
        <p:spPr>
          <a:xfrm>
            <a:off x="0" y="-1"/>
            <a:ext cx="12192000" cy="6858001"/>
          </a:xfrm>
          <a:prstGeom prst="rect">
            <a:avLst/>
          </a:prstGeom>
        </p:spPr>
      </p:pic>
      <p:grpSp>
        <p:nvGrpSpPr>
          <p:cNvPr id="6" name="Group 6"/>
          <p:cNvGrpSpPr/>
          <p:nvPr/>
        </p:nvGrpSpPr>
        <p:grpSpPr>
          <a:xfrm>
            <a:off x="2875204" y="3103879"/>
            <a:ext cx="837621" cy="650241"/>
            <a:chOff x="0" y="0"/>
            <a:chExt cx="812800" cy="630972"/>
          </a:xfrm>
        </p:grpSpPr>
        <p:sp>
          <p:nvSpPr>
            <p:cNvPr id="7" name="Freeform 7"/>
            <p:cNvSpPr/>
            <p:nvPr/>
          </p:nvSpPr>
          <p:spPr>
            <a:xfrm>
              <a:off x="0" y="0"/>
              <a:ext cx="812800" cy="630972"/>
            </a:xfrm>
            <a:custGeom>
              <a:avLst/>
              <a:gdLst/>
              <a:ahLst/>
              <a:cxnLst/>
              <a:rect l="l" t="t" r="r" b="b"/>
              <a:pathLst>
                <a:path w="812800" h="630972">
                  <a:moveTo>
                    <a:pt x="812800" y="315486"/>
                  </a:moveTo>
                  <a:lnTo>
                    <a:pt x="406400" y="0"/>
                  </a:lnTo>
                  <a:lnTo>
                    <a:pt x="406400" y="203200"/>
                  </a:lnTo>
                  <a:lnTo>
                    <a:pt x="0" y="203200"/>
                  </a:lnTo>
                  <a:lnTo>
                    <a:pt x="0" y="427772"/>
                  </a:lnTo>
                  <a:lnTo>
                    <a:pt x="406400" y="427772"/>
                  </a:lnTo>
                  <a:lnTo>
                    <a:pt x="406400" y="630972"/>
                  </a:lnTo>
                  <a:lnTo>
                    <a:pt x="812800" y="315486"/>
                  </a:lnTo>
                  <a:close/>
                </a:path>
              </a:pathLst>
            </a:custGeom>
            <a:solidFill>
              <a:srgbClr val="605DC8"/>
            </a:solidFill>
          </p:spPr>
          <p:txBody>
            <a:bodyPr/>
            <a:lstStyle/>
            <a:p>
              <a:pPr defTabSz="609630"/>
              <a:endParaRPr lang="es-EC" sz="1200">
                <a:solidFill>
                  <a:prstClr val="black"/>
                </a:solidFill>
                <a:latin typeface="Calibri"/>
              </a:endParaRPr>
            </a:p>
          </p:txBody>
        </p:sp>
        <p:sp>
          <p:nvSpPr>
            <p:cNvPr id="8" name="TextBox 8"/>
            <p:cNvSpPr txBox="1"/>
            <p:nvPr/>
          </p:nvSpPr>
          <p:spPr>
            <a:xfrm>
              <a:off x="0" y="155575"/>
              <a:ext cx="711200" cy="272197"/>
            </a:xfrm>
            <a:prstGeom prst="rect">
              <a:avLst/>
            </a:prstGeom>
          </p:spPr>
          <p:txBody>
            <a:bodyPr lIns="33867" tIns="33867" rIns="33867" bIns="33867" rtlCol="0" anchor="ctr"/>
            <a:lstStyle/>
            <a:p>
              <a:pPr algn="ctr" defTabSz="609630">
                <a:lnSpc>
                  <a:spcPts val="1906"/>
                </a:lnSpc>
              </a:pPr>
              <a:endParaRPr sz="1200">
                <a:solidFill>
                  <a:prstClr val="black"/>
                </a:solidFill>
                <a:latin typeface="Calibri"/>
              </a:endParaRPr>
            </a:p>
          </p:txBody>
        </p:sp>
      </p:grpSp>
      <p:sp>
        <p:nvSpPr>
          <p:cNvPr id="9" name="Freeform 9"/>
          <p:cNvSpPr/>
          <p:nvPr/>
        </p:nvSpPr>
        <p:spPr>
          <a:xfrm>
            <a:off x="4166923" y="2906564"/>
            <a:ext cx="7396224" cy="1537530"/>
          </a:xfrm>
          <a:custGeom>
            <a:avLst/>
            <a:gdLst/>
            <a:ahLst/>
            <a:cxnLst/>
            <a:rect l="l" t="t" r="r" b="b"/>
            <a:pathLst>
              <a:path w="11094336" h="2306295">
                <a:moveTo>
                  <a:pt x="0" y="0"/>
                </a:moveTo>
                <a:lnTo>
                  <a:pt x="11094336" y="0"/>
                </a:lnTo>
                <a:lnTo>
                  <a:pt x="11094336" y="2306296"/>
                </a:lnTo>
                <a:lnTo>
                  <a:pt x="0" y="2306296"/>
                </a:lnTo>
                <a:lnTo>
                  <a:pt x="0" y="0"/>
                </a:lnTo>
                <a:close/>
              </a:path>
            </a:pathLst>
          </a:custGeom>
          <a:blipFill>
            <a:blip r:embed="rId3"/>
            <a:stretch>
              <a:fillRect/>
            </a:stretch>
          </a:blipFill>
        </p:spPr>
        <p:txBody>
          <a:bodyPr/>
          <a:lstStyle/>
          <a:p>
            <a:pPr defTabSz="609630"/>
            <a:endParaRPr lang="es-EC" sz="1200">
              <a:solidFill>
                <a:prstClr val="black"/>
              </a:solidFill>
              <a:latin typeface="Calibri"/>
            </a:endParaRPr>
          </a:p>
        </p:txBody>
      </p:sp>
      <p:sp>
        <p:nvSpPr>
          <p:cNvPr id="13" name="TextBox 13"/>
          <p:cNvSpPr txBox="1"/>
          <p:nvPr/>
        </p:nvSpPr>
        <p:spPr>
          <a:xfrm>
            <a:off x="558800" y="3199079"/>
            <a:ext cx="1757604" cy="923330"/>
          </a:xfrm>
          <a:prstGeom prst="rect">
            <a:avLst/>
          </a:prstGeom>
        </p:spPr>
        <p:txBody>
          <a:bodyPr lIns="0" tIns="0" rIns="0" bIns="0" rtlCol="0" anchor="t">
            <a:spAutoFit/>
          </a:bodyPr>
          <a:lstStyle/>
          <a:p>
            <a:pPr algn="ctr" defTabSz="609630">
              <a:lnSpc>
                <a:spcPts val="3600"/>
              </a:lnSpc>
            </a:pPr>
            <a:r>
              <a:rPr lang="en-US" sz="3000" spc="6" dirty="0">
                <a:solidFill>
                  <a:srgbClr val="000000"/>
                </a:solidFill>
                <a:latin typeface="The Seasons"/>
                <a:ea typeface="The Seasons"/>
                <a:cs typeface="The Seasons"/>
                <a:sym typeface="The Seasons"/>
              </a:rPr>
              <a:t>D´Hondt</a:t>
            </a:r>
          </a:p>
          <a:p>
            <a:pPr algn="ctr" defTabSz="609630">
              <a:lnSpc>
                <a:spcPts val="3600"/>
              </a:lnSpc>
              <a:spcBef>
                <a:spcPct val="0"/>
              </a:spcBef>
            </a:pPr>
            <a:endParaRPr lang="en-US" sz="3000" spc="6" dirty="0">
              <a:solidFill>
                <a:srgbClr val="000000"/>
              </a:solidFill>
              <a:latin typeface="The Seasons"/>
              <a:ea typeface="The Seasons"/>
              <a:cs typeface="The Seasons"/>
              <a:sym typeface="The Seasons"/>
            </a:endParaRPr>
          </a:p>
        </p:txBody>
      </p:sp>
      <p:sp>
        <p:nvSpPr>
          <p:cNvPr id="11" name="Rectángulo 10">
            <a:extLst>
              <a:ext uri="{FF2B5EF4-FFF2-40B4-BE49-F238E27FC236}">
                <a16:creationId xmlns:a16="http://schemas.microsoft.com/office/drawing/2014/main" id="{A012C190-3309-B847-1919-22796709C105}"/>
              </a:ext>
            </a:extLst>
          </p:cNvPr>
          <p:cNvSpPr/>
          <p:nvPr/>
        </p:nvSpPr>
        <p:spPr>
          <a:xfrm>
            <a:off x="444304" y="1363881"/>
            <a:ext cx="11303392" cy="947567"/>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just" defTabSz="609630"/>
            <a:r>
              <a:rPr lang="es-ES" sz="1333" dirty="0">
                <a:solidFill>
                  <a:prstClr val="black"/>
                </a:solidFill>
                <a:latin typeface="Calibri"/>
              </a:rPr>
              <a:t>Artículo 164</a:t>
            </a:r>
          </a:p>
          <a:p>
            <a:pPr algn="just" defTabSz="609630"/>
            <a:endParaRPr lang="es-ES" sz="1333" dirty="0">
              <a:solidFill>
                <a:prstClr val="black"/>
              </a:solidFill>
              <a:latin typeface="Calibri"/>
            </a:endParaRPr>
          </a:p>
          <a:p>
            <a:pPr defTabSz="609630">
              <a:defRPr/>
            </a:pPr>
            <a:r>
              <a:rPr lang="es-ES" sz="1200" dirty="0">
                <a:solidFill>
                  <a:prstClr val="black"/>
                </a:solidFill>
                <a:latin typeface="Calibri"/>
              </a:rPr>
              <a:t>b) La votación total de cada lista se dividirá para la serie de números </a:t>
            </a:r>
            <a:r>
              <a:rPr lang="es-ES" sz="1200" dirty="0">
                <a:solidFill>
                  <a:prstClr val="black"/>
                </a:solidFill>
                <a:highlight>
                  <a:srgbClr val="00FF00"/>
                </a:highlight>
                <a:latin typeface="Calibri"/>
              </a:rPr>
              <a:t>1, 2, 3, 4, </a:t>
            </a:r>
            <a:r>
              <a:rPr lang="es-ES" sz="1200" dirty="0">
                <a:solidFill>
                  <a:prstClr val="black"/>
                </a:solidFill>
                <a:latin typeface="Calibri"/>
              </a:rPr>
              <a:t>y así sucesivamente en la proporción aritmética de la serie, hasta obtener tantos cocientes como número de escaños a asignarse;</a:t>
            </a:r>
            <a:endParaRPr lang="es-EC" sz="1200" dirty="0">
              <a:solidFill>
                <a:prstClr val="black"/>
              </a:solidFill>
              <a:latin typeface="Calibri"/>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FB4740-FA20-FC9C-13BD-E1C2042BBC0E}"/>
            </a:ext>
          </a:extLst>
        </p:cNvPr>
        <p:cNvGrpSpPr/>
        <p:nvPr/>
      </p:nvGrpSpPr>
      <p:grpSpPr>
        <a:xfrm>
          <a:off x="0" y="0"/>
          <a:ext cx="0" cy="0"/>
          <a:chOff x="0" y="0"/>
          <a:chExt cx="0" cy="0"/>
        </a:xfrm>
      </p:grpSpPr>
      <p:pic>
        <p:nvPicPr>
          <p:cNvPr id="2" name="Imagen 1">
            <a:extLst>
              <a:ext uri="{FF2B5EF4-FFF2-40B4-BE49-F238E27FC236}">
                <a16:creationId xmlns:a16="http://schemas.microsoft.com/office/drawing/2014/main" id="{5B3704E6-4FA3-D713-6B05-2DC9BFBDB4C4}"/>
              </a:ext>
            </a:extLst>
          </p:cNvPr>
          <p:cNvPicPr>
            <a:picLocks noChangeAspect="1"/>
          </p:cNvPicPr>
          <p:nvPr/>
        </p:nvPicPr>
        <p:blipFill>
          <a:blip r:embed="rId2"/>
          <a:stretch>
            <a:fillRect/>
          </a:stretch>
        </p:blipFill>
        <p:spPr>
          <a:xfrm>
            <a:off x="0" y="-1"/>
            <a:ext cx="12192000" cy="6858001"/>
          </a:xfrm>
          <a:prstGeom prst="rect">
            <a:avLst/>
          </a:prstGeom>
        </p:spPr>
      </p:pic>
      <p:sp>
        <p:nvSpPr>
          <p:cNvPr id="3" name="Título 1">
            <a:extLst>
              <a:ext uri="{FF2B5EF4-FFF2-40B4-BE49-F238E27FC236}">
                <a16:creationId xmlns:a16="http://schemas.microsoft.com/office/drawing/2014/main" id="{99433E78-7EE8-973B-761C-5DAE57F98A27}"/>
              </a:ext>
            </a:extLst>
          </p:cNvPr>
          <p:cNvSpPr txBox="1">
            <a:spLocks/>
          </p:cNvSpPr>
          <p:nvPr/>
        </p:nvSpPr>
        <p:spPr>
          <a:xfrm>
            <a:off x="3884064" y="2803443"/>
            <a:ext cx="4423873" cy="1251114"/>
          </a:xfrm>
          <a:prstGeom prst="rect">
            <a:avLst/>
          </a:prstGeom>
        </p:spPr>
        <p:txBody>
          <a:bodyPr>
            <a:noAutofit/>
          </a:bodyPr>
          <a:lstStyle>
            <a:lvl1pPr algn="ctr" defTabSz="609630" rtl="0" eaLnBrk="1" latinLnBrk="0" hangingPunct="1">
              <a:spcBef>
                <a:spcPct val="0"/>
              </a:spcBef>
              <a:buNone/>
              <a:defRPr sz="2933" kern="1200">
                <a:solidFill>
                  <a:schemeClr val="tx1"/>
                </a:solidFill>
                <a:latin typeface="+mj-lt"/>
                <a:ea typeface="+mj-ea"/>
                <a:cs typeface="+mj-cs"/>
              </a:defRPr>
            </a:lvl1pPr>
          </a:lstStyle>
          <a:p>
            <a:r>
              <a:rPr lang="es-EC" sz="7200" b="1">
                <a:solidFill>
                  <a:srgbClr val="0070C0"/>
                </a:solidFill>
                <a:latin typeface="Times New Roman" panose="02020603050405020304" pitchFamily="18" charset="0"/>
                <a:cs typeface="Times New Roman" panose="02020603050405020304" pitchFamily="18" charset="0"/>
              </a:rPr>
              <a:t>GRACIAS</a:t>
            </a:r>
            <a:endParaRPr lang="es-EC" sz="7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6083764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49C6D9-D69E-F8DC-79CE-A97D343EA1E8}"/>
            </a:ext>
          </a:extLst>
        </p:cNvPr>
        <p:cNvGrpSpPr/>
        <p:nvPr/>
      </p:nvGrpSpPr>
      <p:grpSpPr>
        <a:xfrm>
          <a:off x="0" y="0"/>
          <a:ext cx="0" cy="0"/>
          <a:chOff x="0" y="0"/>
          <a:chExt cx="0" cy="0"/>
        </a:xfrm>
      </p:grpSpPr>
      <p:pic>
        <p:nvPicPr>
          <p:cNvPr id="2" name="Imagen 1" descr="Imagen de la pantalla de un celular con letras">
            <a:extLst>
              <a:ext uri="{FF2B5EF4-FFF2-40B4-BE49-F238E27FC236}">
                <a16:creationId xmlns:a16="http://schemas.microsoft.com/office/drawing/2014/main" id="{85478544-C1B5-530F-1AE6-DB7067A9E5F4}"/>
              </a:ext>
            </a:extLst>
          </p:cNvPr>
          <p:cNvPicPr>
            <a:picLocks noChangeAspect="1"/>
          </p:cNvPicPr>
          <p:nvPr/>
        </p:nvPicPr>
        <p:blipFill rotWithShape="1">
          <a:blip r:embed="rId2">
            <a:alphaModFix/>
          </a:blip>
          <a:srcRect l="17328" t="3125" r="17554" b="4262"/>
          <a:stretch/>
        </p:blipFill>
        <p:spPr>
          <a:xfrm>
            <a:off x="2827606" y="0"/>
            <a:ext cx="6815927" cy="6858000"/>
          </a:xfrm>
          <a:prstGeom prst="ellipse">
            <a:avLst/>
          </a:prstGeom>
        </p:spPr>
      </p:pic>
      <p:sp>
        <p:nvSpPr>
          <p:cNvPr id="3" name="Rectángulo 2">
            <a:extLst>
              <a:ext uri="{FF2B5EF4-FFF2-40B4-BE49-F238E27FC236}">
                <a16:creationId xmlns:a16="http://schemas.microsoft.com/office/drawing/2014/main" id="{4B47236D-6DA8-EB68-0E72-9E3F17F109AA}"/>
              </a:ext>
            </a:extLst>
          </p:cNvPr>
          <p:cNvSpPr/>
          <p:nvPr/>
        </p:nvSpPr>
        <p:spPr>
          <a:xfrm rot="2695288">
            <a:off x="4853268" y="2558989"/>
            <a:ext cx="1211786" cy="147726"/>
          </a:xfrm>
          <a:prstGeom prst="rect">
            <a:avLst/>
          </a:prstGeom>
          <a:solidFill>
            <a:srgbClr val="006F9C"/>
          </a:solidFill>
          <a:ln>
            <a:solidFill>
              <a:srgbClr val="006F9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419" sz="1000" b="1" dirty="0"/>
              <a:t>14 – Mayo - 2027</a:t>
            </a:r>
          </a:p>
        </p:txBody>
      </p:sp>
      <p:sp>
        <p:nvSpPr>
          <p:cNvPr id="5" name="Rectángulo 4">
            <a:extLst>
              <a:ext uri="{FF2B5EF4-FFF2-40B4-BE49-F238E27FC236}">
                <a16:creationId xmlns:a16="http://schemas.microsoft.com/office/drawing/2014/main" id="{241241D6-4AB7-3718-50F5-8556A95565C7}"/>
              </a:ext>
            </a:extLst>
          </p:cNvPr>
          <p:cNvSpPr/>
          <p:nvPr/>
        </p:nvSpPr>
        <p:spPr>
          <a:xfrm rot="2695288">
            <a:off x="7330307" y="5090732"/>
            <a:ext cx="1355141" cy="131367"/>
          </a:xfrm>
          <a:prstGeom prst="rect">
            <a:avLst/>
          </a:prstGeom>
          <a:solidFill>
            <a:srgbClr val="006F9C"/>
          </a:solidFill>
          <a:ln>
            <a:solidFill>
              <a:srgbClr val="006F9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419" sz="1050" b="1" dirty="0"/>
              <a:t>30 – Agosto - 2026</a:t>
            </a:r>
          </a:p>
        </p:txBody>
      </p:sp>
    </p:spTree>
    <p:extLst>
      <p:ext uri="{BB962C8B-B14F-4D97-AF65-F5344CB8AC3E}">
        <p14:creationId xmlns:p14="http://schemas.microsoft.com/office/powerpoint/2010/main" val="16820255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89C242-9595-9701-6686-564BA0ED42AD}"/>
            </a:ext>
          </a:extLst>
        </p:cNvPr>
        <p:cNvGrpSpPr/>
        <p:nvPr/>
      </p:nvGrpSpPr>
      <p:grpSpPr>
        <a:xfrm>
          <a:off x="0" y="0"/>
          <a:ext cx="0" cy="0"/>
          <a:chOff x="0" y="0"/>
          <a:chExt cx="0" cy="0"/>
        </a:xfrm>
      </p:grpSpPr>
      <p:pic>
        <p:nvPicPr>
          <p:cNvPr id="6" name="Imagen 5" descr="Calendario">
            <a:extLst>
              <a:ext uri="{FF2B5EF4-FFF2-40B4-BE49-F238E27FC236}">
                <a16:creationId xmlns:a16="http://schemas.microsoft.com/office/drawing/2014/main" id="{A50D9F80-BCC0-0CCA-6E11-7F5F10E3A151}"/>
              </a:ext>
            </a:extLst>
          </p:cNvPr>
          <p:cNvPicPr>
            <a:picLocks noChangeAspect="1"/>
          </p:cNvPicPr>
          <p:nvPr/>
        </p:nvPicPr>
        <p:blipFill>
          <a:blip r:embed="rId2"/>
          <a:stretch>
            <a:fillRect/>
          </a:stretch>
        </p:blipFill>
        <p:spPr>
          <a:xfrm>
            <a:off x="3725333" y="194733"/>
            <a:ext cx="6409268" cy="6409268"/>
          </a:xfrm>
          <a:prstGeom prst="rect">
            <a:avLst/>
          </a:prstGeom>
        </p:spPr>
      </p:pic>
    </p:spTree>
    <p:extLst>
      <p:ext uri="{BB962C8B-B14F-4D97-AF65-F5344CB8AC3E}">
        <p14:creationId xmlns:p14="http://schemas.microsoft.com/office/powerpoint/2010/main" val="189155003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0A1A4F-926C-E00E-84FF-16BDC5DE23EB}"/>
            </a:ext>
          </a:extLst>
        </p:cNvPr>
        <p:cNvGrpSpPr/>
        <p:nvPr/>
      </p:nvGrpSpPr>
      <p:grpSpPr>
        <a:xfrm>
          <a:off x="0" y="0"/>
          <a:ext cx="0" cy="0"/>
          <a:chOff x="0" y="0"/>
          <a:chExt cx="0" cy="0"/>
        </a:xfrm>
      </p:grpSpPr>
      <p:sp>
        <p:nvSpPr>
          <p:cNvPr id="4" name="Rectángulo 3">
            <a:extLst>
              <a:ext uri="{FF2B5EF4-FFF2-40B4-BE49-F238E27FC236}">
                <a16:creationId xmlns:a16="http://schemas.microsoft.com/office/drawing/2014/main" id="{3FD111FB-9B0A-FB19-F93D-CDD2529C9CF5}"/>
              </a:ext>
            </a:extLst>
          </p:cNvPr>
          <p:cNvSpPr/>
          <p:nvPr/>
        </p:nvSpPr>
        <p:spPr>
          <a:xfrm>
            <a:off x="3136612" y="2574858"/>
            <a:ext cx="6096000" cy="707886"/>
          </a:xfrm>
          <a:prstGeom prst="rect">
            <a:avLst/>
          </a:prstGeom>
        </p:spPr>
        <p:txBody>
          <a:bodyPr>
            <a:spAutoFit/>
          </a:bodyPr>
          <a:lstStyle/>
          <a:p>
            <a:pPr algn="ctr"/>
            <a:r>
              <a:rPr lang="es-EC" sz="4000" b="1" dirty="0">
                <a:solidFill>
                  <a:schemeClr val="accent5">
                    <a:lumMod val="75000"/>
                  </a:schemeClr>
                </a:solidFill>
                <a:latin typeface="Times New Roman" panose="02020603050405020304" pitchFamily="18" charset="0"/>
                <a:ea typeface="Tahoma" panose="020B0604030504040204" pitchFamily="34" charset="0"/>
                <a:cs typeface="Times New Roman" panose="02020603050405020304" pitchFamily="18" charset="0"/>
              </a:rPr>
              <a:t>Registro Electoral</a:t>
            </a:r>
            <a:endParaRPr lang="es-EC" sz="4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120419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218364" y="34208"/>
            <a:ext cx="3630305" cy="400110"/>
          </a:xfrm>
          <a:prstGeom prst="rect">
            <a:avLst/>
          </a:prstGeom>
        </p:spPr>
        <p:txBody>
          <a:bodyPr wrap="square">
            <a:spAutoFit/>
          </a:bodyPr>
          <a:lstStyle/>
          <a:p>
            <a:r>
              <a:rPr lang="es-EC" sz="2000" b="1"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Módulo 2 – Registro Electoral</a:t>
            </a:r>
            <a:endParaRPr lang="es-EC" sz="2000" dirty="0">
              <a:solidFill>
                <a:schemeClr val="bg1"/>
              </a:solidFill>
              <a:latin typeface="Times New Roman" panose="02020603050405020304" pitchFamily="18" charset="0"/>
              <a:cs typeface="Times New Roman" panose="02020603050405020304" pitchFamily="18" charset="0"/>
            </a:endParaRPr>
          </a:p>
        </p:txBody>
      </p:sp>
      <p:pic>
        <p:nvPicPr>
          <p:cNvPr id="5" name="Imagen 4"/>
          <p:cNvPicPr>
            <a:picLocks noChangeAspect="1"/>
          </p:cNvPicPr>
          <p:nvPr/>
        </p:nvPicPr>
        <p:blipFill rotWithShape="1">
          <a:blip r:embed="rId2">
            <a:extLst>
              <a:ext uri="{28A0092B-C50C-407E-A947-70E740481C1C}">
                <a14:useLocalDpi xmlns:a14="http://schemas.microsoft.com/office/drawing/2010/main" val="0"/>
              </a:ext>
            </a:extLst>
          </a:blip>
          <a:srcRect b="3131"/>
          <a:stretch/>
        </p:blipFill>
        <p:spPr>
          <a:xfrm>
            <a:off x="6338070" y="1568764"/>
            <a:ext cx="2625795" cy="3589014"/>
          </a:xfrm>
          <a:prstGeom prst="rect">
            <a:avLst/>
          </a:prstGeom>
          <a:ln>
            <a:noFill/>
          </a:ln>
          <a:effectLst>
            <a:outerShdw blurRad="184150" dist="241300" dir="11520000" sx="110000" sy="110000" algn="ctr">
              <a:srgbClr val="000000">
                <a:alpha val="18000"/>
              </a:srgbClr>
            </a:outerShdw>
          </a:effectLst>
          <a:scene3d>
            <a:camera prst="perspectiveFront" fov="5100000">
              <a:rot lat="0" lon="2100000" rev="0"/>
            </a:camera>
            <a:lightRig rig="flood" dir="t">
              <a:rot lat="0" lon="0" rev="13800000"/>
            </a:lightRig>
          </a:scene3d>
          <a:sp3d extrusionH="107950" prstMaterial="plastic">
            <a:bevelT w="82550" h="63500" prst="divot"/>
            <a:bevelB/>
          </a:sp3d>
        </p:spPr>
      </p:pic>
      <p:sp>
        <p:nvSpPr>
          <p:cNvPr id="7" name="CuadroTexto 6"/>
          <p:cNvSpPr txBox="1"/>
          <p:nvPr/>
        </p:nvSpPr>
        <p:spPr>
          <a:xfrm>
            <a:off x="2634017" y="2393775"/>
            <a:ext cx="3370997" cy="1938992"/>
          </a:xfrm>
          <a:prstGeom prst="rect">
            <a:avLst/>
          </a:prstGeom>
          <a:noFill/>
        </p:spPr>
        <p:txBody>
          <a:bodyPr wrap="square" rtlCol="0">
            <a:spAutoFit/>
          </a:bodyPr>
          <a:lstStyle/>
          <a:p>
            <a:r>
              <a:rPr lang="es-ES" sz="2400" b="1" dirty="0">
                <a:solidFill>
                  <a:schemeClr val="accent1"/>
                </a:solidFill>
              </a:rPr>
              <a:t>(Artículo 78)</a:t>
            </a:r>
          </a:p>
          <a:p>
            <a:endParaRPr lang="es-ES" sz="2400" b="1" dirty="0">
              <a:solidFill>
                <a:schemeClr val="accent1"/>
              </a:solidFill>
            </a:endParaRPr>
          </a:p>
          <a:p>
            <a:pPr marL="285750" indent="-285750">
              <a:buFont typeface="Arial" panose="020B0604020202020204" pitchFamily="34" charset="0"/>
              <a:buChar char="•"/>
            </a:pPr>
            <a:r>
              <a:rPr lang="es-ES" sz="2400" b="1" dirty="0">
                <a:solidFill>
                  <a:schemeClr val="accent1"/>
                </a:solidFill>
              </a:rPr>
              <a:t>Registro Electoral</a:t>
            </a:r>
          </a:p>
          <a:p>
            <a:pPr marL="285750" indent="-285750">
              <a:buFont typeface="Arial" panose="020B0604020202020204" pitchFamily="34" charset="0"/>
              <a:buChar char="•"/>
            </a:pPr>
            <a:endParaRPr lang="es-ES" sz="2400" b="1" dirty="0">
              <a:solidFill>
                <a:schemeClr val="accent1"/>
              </a:solidFill>
            </a:endParaRPr>
          </a:p>
          <a:p>
            <a:pPr marL="285750" indent="-285750">
              <a:buFont typeface="Arial" panose="020B0604020202020204" pitchFamily="34" charset="0"/>
              <a:buChar char="•"/>
            </a:pPr>
            <a:r>
              <a:rPr lang="es-ES" sz="2400" b="1" dirty="0">
                <a:solidFill>
                  <a:schemeClr val="accent1"/>
                </a:solidFill>
              </a:rPr>
              <a:t>Padrón Electoral</a:t>
            </a:r>
          </a:p>
        </p:txBody>
      </p:sp>
    </p:spTree>
    <p:extLst>
      <p:ext uri="{BB962C8B-B14F-4D97-AF65-F5344CB8AC3E}">
        <p14:creationId xmlns:p14="http://schemas.microsoft.com/office/powerpoint/2010/main" val="26308378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uadroTexto 7"/>
          <p:cNvSpPr txBox="1"/>
          <p:nvPr/>
        </p:nvSpPr>
        <p:spPr>
          <a:xfrm>
            <a:off x="982639" y="1064525"/>
            <a:ext cx="9905755" cy="1754326"/>
          </a:xfrm>
          <a:prstGeom prst="rect">
            <a:avLst/>
          </a:prstGeom>
          <a:noFill/>
        </p:spPr>
        <p:txBody>
          <a:bodyPr wrap="square" rtlCol="0">
            <a:spAutoFit/>
          </a:bodyPr>
          <a:lstStyle/>
          <a:p>
            <a:r>
              <a:rPr lang="es-ES" b="1" dirty="0">
                <a:solidFill>
                  <a:schemeClr val="accent1"/>
                </a:solidFill>
              </a:rPr>
              <a:t>QUÉ ES EL REGISTRO ELECTORAL (Artículo 78):</a:t>
            </a:r>
          </a:p>
          <a:p>
            <a:pPr algn="just"/>
            <a:endParaRPr lang="es-ES" i="1" dirty="0"/>
          </a:p>
          <a:p>
            <a:pPr marL="742950" lvl="1" indent="-285750" algn="just">
              <a:buFont typeface="Arial" panose="020B0604020202020204" pitchFamily="34" charset="0"/>
              <a:buChar char="•"/>
            </a:pPr>
            <a:r>
              <a:rPr lang="es-ES" i="1" dirty="0"/>
              <a:t>Es el listado de personas mayores de dieciséis años, habilitadas para votar en cada elección, es elaborado por el Consejo Nacional Electoral con base en la información que obligatoriamente remitirá el Registro Civil o la entidad encargada de la administración del registro de las personas</a:t>
            </a:r>
          </a:p>
        </p:txBody>
      </p:sp>
      <p:sp>
        <p:nvSpPr>
          <p:cNvPr id="6" name="Rectángulo 5"/>
          <p:cNvSpPr/>
          <p:nvPr/>
        </p:nvSpPr>
        <p:spPr>
          <a:xfrm>
            <a:off x="218364" y="34208"/>
            <a:ext cx="3630305" cy="400110"/>
          </a:xfrm>
          <a:prstGeom prst="rect">
            <a:avLst/>
          </a:prstGeom>
        </p:spPr>
        <p:txBody>
          <a:bodyPr wrap="square">
            <a:spAutoFit/>
          </a:bodyPr>
          <a:lstStyle/>
          <a:p>
            <a:r>
              <a:rPr lang="es-EC" sz="2000" b="1"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Módulo 2 – Registro Electoral</a:t>
            </a:r>
            <a:endParaRPr lang="es-EC" sz="2000" dirty="0">
              <a:solidFill>
                <a:schemeClr val="bg1"/>
              </a:solidFill>
              <a:latin typeface="Times New Roman" panose="02020603050405020304" pitchFamily="18" charset="0"/>
              <a:cs typeface="Times New Roman" panose="02020603050405020304" pitchFamily="18" charset="0"/>
            </a:endParaRPr>
          </a:p>
        </p:txBody>
      </p:sp>
      <p:pic>
        <p:nvPicPr>
          <p:cNvPr id="3" name="Imagen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67581" y="3449058"/>
            <a:ext cx="2162175" cy="2114550"/>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
        <p:nvSpPr>
          <p:cNvPr id="4" name="Flecha derecha 3"/>
          <p:cNvSpPr/>
          <p:nvPr/>
        </p:nvSpPr>
        <p:spPr>
          <a:xfrm>
            <a:off x="5268686" y="4180114"/>
            <a:ext cx="1843314" cy="72571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pic>
        <p:nvPicPr>
          <p:cNvPr id="5" name="Imagen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14774" y="3449058"/>
            <a:ext cx="2114550" cy="2114550"/>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Tree>
    <p:extLst>
      <p:ext uri="{BB962C8B-B14F-4D97-AF65-F5344CB8AC3E}">
        <p14:creationId xmlns:p14="http://schemas.microsoft.com/office/powerpoint/2010/main" val="34475556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2000"/>
                                        <p:tgtEl>
                                          <p:spTgt spid="3"/>
                                        </p:tgtEl>
                                      </p:cBhvr>
                                    </p:animEffect>
                                  </p:childTnLst>
                                </p:cTn>
                              </p:par>
                            </p:childTnLst>
                          </p:cTn>
                        </p:par>
                        <p:par>
                          <p:cTn id="8" fill="hold">
                            <p:stCondLst>
                              <p:cond delay="2000"/>
                            </p:stCondLst>
                            <p:childTnLst>
                              <p:par>
                                <p:cTn id="9" presetID="12" presetClass="entr" presetSubtype="8"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2000"/>
                                        <p:tgtEl>
                                          <p:spTgt spid="4"/>
                                        </p:tgtEl>
                                        <p:attrNameLst>
                                          <p:attrName>ppt_x</p:attrName>
                                        </p:attrNameLst>
                                      </p:cBhvr>
                                      <p:tavLst>
                                        <p:tav tm="0">
                                          <p:val>
                                            <p:strVal val="#ppt_x-#ppt_w*1.125000"/>
                                          </p:val>
                                        </p:tav>
                                        <p:tav tm="100000">
                                          <p:val>
                                            <p:strVal val="#ppt_x"/>
                                          </p:val>
                                        </p:tav>
                                      </p:tavLst>
                                    </p:anim>
                                    <p:animEffect transition="in" filter="wipe(right)">
                                      <p:cBhvr>
                                        <p:cTn id="12" dur="2000"/>
                                        <p:tgtEl>
                                          <p:spTgt spid="4"/>
                                        </p:tgtEl>
                                      </p:cBhvr>
                                    </p:animEffect>
                                  </p:childTnLst>
                                </p:cTn>
                              </p:par>
                            </p:childTnLst>
                          </p:cTn>
                        </p:par>
                        <p:par>
                          <p:cTn id="13" fill="hold">
                            <p:stCondLst>
                              <p:cond delay="4000"/>
                            </p:stCondLst>
                            <p:childTnLst>
                              <p:par>
                                <p:cTn id="14" presetID="22" presetClass="entr" presetSubtype="8" fill="hold"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left)">
                                      <p:cBhvr>
                                        <p:cTn id="16"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uadroTexto 7"/>
          <p:cNvSpPr txBox="1"/>
          <p:nvPr/>
        </p:nvSpPr>
        <p:spPr>
          <a:xfrm>
            <a:off x="982639" y="1064525"/>
            <a:ext cx="9905755" cy="1477328"/>
          </a:xfrm>
          <a:prstGeom prst="rect">
            <a:avLst/>
          </a:prstGeom>
          <a:noFill/>
        </p:spPr>
        <p:txBody>
          <a:bodyPr wrap="square" rtlCol="0">
            <a:spAutoFit/>
          </a:bodyPr>
          <a:lstStyle/>
          <a:p>
            <a:r>
              <a:rPr lang="es-ES" b="1" dirty="0">
                <a:solidFill>
                  <a:schemeClr val="accent1"/>
                </a:solidFill>
              </a:rPr>
              <a:t>QUÉ ES EL REGISTRO ELECTORAL (Artículo 78):</a:t>
            </a:r>
          </a:p>
          <a:p>
            <a:pPr lvl="1" algn="just"/>
            <a:endParaRPr lang="es-ES" i="1" dirty="0"/>
          </a:p>
          <a:p>
            <a:pPr marL="742950" lvl="1" indent="-285750" algn="just">
              <a:buFont typeface="Arial" panose="020B0604020202020204" pitchFamily="34" charset="0"/>
              <a:buChar char="•"/>
            </a:pPr>
            <a:r>
              <a:rPr lang="es-ES" i="1" dirty="0"/>
              <a:t>Se complementará con la inscripción que voluntariamente realicen las y los extranjeros residentes en el país, mayores de dieciséis años para poder ejercer su derecho al sufragio.</a:t>
            </a:r>
          </a:p>
        </p:txBody>
      </p:sp>
      <p:sp>
        <p:nvSpPr>
          <p:cNvPr id="6" name="Rectángulo 5"/>
          <p:cNvSpPr/>
          <p:nvPr/>
        </p:nvSpPr>
        <p:spPr>
          <a:xfrm>
            <a:off x="218364" y="34208"/>
            <a:ext cx="3630305" cy="400110"/>
          </a:xfrm>
          <a:prstGeom prst="rect">
            <a:avLst/>
          </a:prstGeom>
        </p:spPr>
        <p:txBody>
          <a:bodyPr wrap="square">
            <a:spAutoFit/>
          </a:bodyPr>
          <a:lstStyle/>
          <a:p>
            <a:r>
              <a:rPr lang="es-EC" sz="2000" b="1"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Módulo 2 – Registro Electoral</a:t>
            </a:r>
            <a:endParaRPr lang="es-EC" sz="2000" dirty="0">
              <a:solidFill>
                <a:schemeClr val="bg1"/>
              </a:solidFill>
              <a:latin typeface="Times New Roman" panose="02020603050405020304" pitchFamily="18" charset="0"/>
              <a:cs typeface="Times New Roman" panose="02020603050405020304" pitchFamily="18" charset="0"/>
            </a:endParaRPr>
          </a:p>
        </p:txBody>
      </p:sp>
      <p:pic>
        <p:nvPicPr>
          <p:cNvPr id="2" name="Imagen 1"/>
          <p:cNvPicPr>
            <a:picLocks noChangeAspect="1"/>
          </p:cNvPicPr>
          <p:nvPr/>
        </p:nvPicPr>
        <p:blipFill>
          <a:blip r:embed="rId2"/>
          <a:stretch>
            <a:fillRect/>
          </a:stretch>
        </p:blipFill>
        <p:spPr>
          <a:xfrm>
            <a:off x="4068616" y="2855912"/>
            <a:ext cx="3733800" cy="3381375"/>
          </a:xfrm>
          <a:prstGeom prst="rect">
            <a:avLst/>
          </a:prstGeom>
        </p:spPr>
      </p:pic>
    </p:spTree>
    <p:extLst>
      <p:ext uri="{BB962C8B-B14F-4D97-AF65-F5344CB8AC3E}">
        <p14:creationId xmlns:p14="http://schemas.microsoft.com/office/powerpoint/2010/main" val="39729838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34709</TotalTime>
  <Words>3016</Words>
  <Application>Microsoft Office PowerPoint</Application>
  <PresentationFormat>Panorámica</PresentationFormat>
  <Paragraphs>358</Paragraphs>
  <Slides>35</Slides>
  <Notes>14</Notes>
  <HiddenSlides>0</HiddenSlides>
  <MMClips>0</MMClips>
  <ScaleCrop>false</ScaleCrop>
  <HeadingPairs>
    <vt:vector size="6" baseType="variant">
      <vt:variant>
        <vt:lpstr>Fuentes usadas</vt:lpstr>
      </vt:variant>
      <vt:variant>
        <vt:i4>9</vt:i4>
      </vt:variant>
      <vt:variant>
        <vt:lpstr>Tema</vt:lpstr>
      </vt:variant>
      <vt:variant>
        <vt:i4>2</vt:i4>
      </vt:variant>
      <vt:variant>
        <vt:lpstr>Títulos de diapositiva</vt:lpstr>
      </vt:variant>
      <vt:variant>
        <vt:i4>35</vt:i4>
      </vt:variant>
    </vt:vector>
  </HeadingPairs>
  <TitlesOfParts>
    <vt:vector size="46" baseType="lpstr">
      <vt:lpstr>Aptos</vt:lpstr>
      <vt:lpstr>Aptos Narrow</vt:lpstr>
      <vt:lpstr>Arial</vt:lpstr>
      <vt:lpstr>Calibri</vt:lpstr>
      <vt:lpstr>Nunito Light</vt:lpstr>
      <vt:lpstr>Nunito Semi Bold</vt:lpstr>
      <vt:lpstr>PT Sans</vt:lpstr>
      <vt:lpstr>The Seasons</vt:lpstr>
      <vt:lpstr>Times New Roman</vt:lpstr>
      <vt:lpstr>Tema de Office</vt:lpstr>
      <vt:lpstr>Office Theme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QUÉ SON LOS PADRONES ELECTORALES (Artículo 78):  </vt:lpstr>
      <vt:lpstr>Presentación de PowerPoint</vt:lpstr>
      <vt:lpstr>Presentación de PowerPoint</vt:lpstr>
      <vt:lpstr>Presentación de PowerPoint</vt:lpstr>
      <vt:lpstr>Presentación de PowerPoint</vt:lpstr>
      <vt:lpstr>Presentación de PowerPoint</vt:lpstr>
      <vt:lpstr>GRACIAS</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Ing. Iván Fernández de Córdova;Delegación Provincial Electoral del Azuay</dc:creator>
  <cp:lastModifiedBy>Ivan Enrique Fernandez de Cordova Hidalgo</cp:lastModifiedBy>
  <cp:revision>77</cp:revision>
  <dcterms:created xsi:type="dcterms:W3CDTF">2021-06-01T19:36:30Z</dcterms:created>
  <dcterms:modified xsi:type="dcterms:W3CDTF">2026-03-12T19:05:50Z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STCat_56a01b29-3abe-4f47-a93d-7e80120668b8_Version">
    <vt:lpwstr>1</vt:lpwstr>
  </property>
  <property fmtid="{D5CDD505-2E9C-101B-9397-08002B2CF9AE}" pid="3" name="STCat_56a01b29-3abe-4f47-a93d-7e80120668b8_Id">
    <vt:lpwstr>56a01b29-3abe-4f47-a93d-7e80120668b8</vt:lpwstr>
  </property>
  <property fmtid="{D5CDD505-2E9C-101B-9397-08002B2CF9AE}" pid="4" name="STCat_56a01b29-3abe-4f47-a93d-7e80120668b8_Name">
    <vt:lpwstr>quipux</vt:lpwstr>
  </property>
</Properties>
</file>