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12192000"/>
  <p:notesSz cx="6858000" cy="9144000"/>
  <p:embeddedFontLst>
    <p:embeddedFont>
      <p:font typeface="Play"/>
      <p:regular r:id="rId38"/>
      <p:bold r:id="rId39"/>
    </p:embeddedFont>
    <p:embeddedFont>
      <p:font typeface="Bell M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j+9Dx4beB8qkpSYX4y8M+WiTzV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40AD71-E27E-4301-A803-CD5C844D0774}">
  <a:tblStyle styleId="{B840AD71-E27E-4301-A803-CD5C844D07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llMT-regular.fntdata"/><Relationship Id="rId20" Type="http://schemas.openxmlformats.org/officeDocument/2006/relationships/slide" Target="slides/slide14.xml"/><Relationship Id="rId42" Type="http://schemas.openxmlformats.org/officeDocument/2006/relationships/font" Target="fonts/BellMT-italic.fntdata"/><Relationship Id="rId41" Type="http://schemas.openxmlformats.org/officeDocument/2006/relationships/font" Target="fonts/BellMT-bold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BellMT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lay-bold.fntdata"/><Relationship Id="rId16" Type="http://schemas.openxmlformats.org/officeDocument/2006/relationships/slide" Target="slides/slide10.xml"/><Relationship Id="rId38" Type="http://schemas.openxmlformats.org/officeDocument/2006/relationships/font" Target="fonts/Play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192.168.10.33\Departamentos\SNRC\MONICA-ARGUELLO\2026\PROCESO%20RC%202025\CAPACITACION%20PROCESO%20RC%202025\ESTADISTICA%20CGE-01-2026\97-DNPyEI-AGPSyEI-2026%2021_01_2026-%20PROCESADO-6-2-2026-16h3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'cuadros datosCGE'!$Q$3</c:f>
              <c:strCache>
                <c:ptCount val="1"/>
                <c:pt idx="0">
                  <c:v>No Acciones de 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'cuadros datosCGE'!$P$4:$P$30</c:f>
              <c:strCache>
                <c:ptCount val="27"/>
                <c:pt idx="0">
                  <c:v> GALAPAGOS</c:v>
                </c:pt>
                <c:pt idx="1">
                  <c:v>AZUAY</c:v>
                </c:pt>
                <c:pt idx="2">
                  <c:v>BOLIVAR</c:v>
                </c:pt>
                <c:pt idx="3">
                  <c:v>CAÑAR</c:v>
                </c:pt>
                <c:pt idx="4">
                  <c:v>CARCHI</c:v>
                </c:pt>
                <c:pt idx="5">
                  <c:v>CHIMBORAZO</c:v>
                </c:pt>
                <c:pt idx="6">
                  <c:v>COTOPAXI</c:v>
                </c:pt>
                <c:pt idx="7">
                  <c:v>EL ORO</c:v>
                </c:pt>
                <c:pt idx="8">
                  <c:v>ESMERALDAS</c:v>
                </c:pt>
                <c:pt idx="9">
                  <c:v>GALAPAGOS</c:v>
                </c:pt>
                <c:pt idx="10">
                  <c:v>GUAYAS</c:v>
                </c:pt>
                <c:pt idx="11">
                  <c:v>IMBABURA</c:v>
                </c:pt>
                <c:pt idx="12">
                  <c:v>LOJA</c:v>
                </c:pt>
                <c:pt idx="13">
                  <c:v>LOJA </c:v>
                </c:pt>
                <c:pt idx="14">
                  <c:v>LOS RIOS</c:v>
                </c:pt>
                <c:pt idx="15">
                  <c:v>LOS RIOS </c:v>
                </c:pt>
                <c:pt idx="16">
                  <c:v>MANABI</c:v>
                </c:pt>
                <c:pt idx="17">
                  <c:v>MORONA SANTIAGO</c:v>
                </c:pt>
                <c:pt idx="18">
                  <c:v>NAPO</c:v>
                </c:pt>
                <c:pt idx="19">
                  <c:v>ORELLANA</c:v>
                </c:pt>
                <c:pt idx="20">
                  <c:v>PASTAZA</c:v>
                </c:pt>
                <c:pt idx="21">
                  <c:v>PICHINCHA</c:v>
                </c:pt>
                <c:pt idx="22">
                  <c:v>SANTA ELENA</c:v>
                </c:pt>
                <c:pt idx="23">
                  <c:v>SANTO DOMINGO</c:v>
                </c:pt>
                <c:pt idx="24">
                  <c:v>SUCUMBIOS</c:v>
                </c:pt>
                <c:pt idx="25">
                  <c:v>TUNGURAHUA</c:v>
                </c:pt>
                <c:pt idx="26">
                  <c:v>ZAMORA CHINCHIPE</c:v>
                </c:pt>
              </c:strCache>
            </c:strRef>
          </c:cat>
          <c:val>
            <c:numRef>
              <c:f>'cuadros datosCGE'!$Q$4:$Q$30</c:f>
              <c:numCache>
                <c:formatCode>General</c:formatCode>
                <c:ptCount val="27"/>
                <c:pt idx="0">
                  <c:v>1</c:v>
                </c:pt>
                <c:pt idx="1">
                  <c:v>172</c:v>
                </c:pt>
                <c:pt idx="2">
                  <c:v>49</c:v>
                </c:pt>
                <c:pt idx="3">
                  <c:v>43</c:v>
                </c:pt>
                <c:pt idx="4">
                  <c:v>22</c:v>
                </c:pt>
                <c:pt idx="5">
                  <c:v>56</c:v>
                </c:pt>
                <c:pt idx="6">
                  <c:v>34</c:v>
                </c:pt>
                <c:pt idx="7">
                  <c:v>141</c:v>
                </c:pt>
                <c:pt idx="8">
                  <c:v>143</c:v>
                </c:pt>
                <c:pt idx="9">
                  <c:v>51</c:v>
                </c:pt>
                <c:pt idx="10">
                  <c:v>160</c:v>
                </c:pt>
                <c:pt idx="11">
                  <c:v>80</c:v>
                </c:pt>
                <c:pt idx="12">
                  <c:v>215</c:v>
                </c:pt>
                <c:pt idx="13">
                  <c:v>1</c:v>
                </c:pt>
                <c:pt idx="14">
                  <c:v>130</c:v>
                </c:pt>
                <c:pt idx="15">
                  <c:v>2</c:v>
                </c:pt>
                <c:pt idx="16">
                  <c:v>131</c:v>
                </c:pt>
                <c:pt idx="17">
                  <c:v>202</c:v>
                </c:pt>
                <c:pt idx="18">
                  <c:v>41</c:v>
                </c:pt>
                <c:pt idx="19">
                  <c:v>31</c:v>
                </c:pt>
                <c:pt idx="20">
                  <c:v>33</c:v>
                </c:pt>
                <c:pt idx="21">
                  <c:v>324</c:v>
                </c:pt>
                <c:pt idx="22">
                  <c:v>50</c:v>
                </c:pt>
                <c:pt idx="23">
                  <c:v>10</c:v>
                </c:pt>
                <c:pt idx="24">
                  <c:v>54</c:v>
                </c:pt>
                <c:pt idx="25">
                  <c:v>67</c:v>
                </c:pt>
                <c:pt idx="26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D-4E48-9F66-2212981B1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585488"/>
        <c:axId val="236587152"/>
      </c:barChart>
      <c:catAx>
        <c:axId val="2365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587152"/>
        <c:crosses val="autoZero"/>
        <c:auto val="1"/>
        <c:lblAlgn val="ctr"/>
        <c:lblOffset val="100"/>
        <c:noMultiLvlLbl val="0"/>
      </c:catAx>
      <c:valAx>
        <c:axId val="2365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No. De acciones de control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5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chart" Target="../charts/chart1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25" name="Google Shape;2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/>
          <p:nvPr>
            <p:ph type="title"/>
          </p:nvPr>
        </p:nvSpPr>
        <p:spPr>
          <a:xfrm>
            <a:off x="1722142" y="1633330"/>
            <a:ext cx="8747716" cy="3591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RENDICION DE CUENTAS</a:t>
            </a:r>
            <a:br>
              <a:rPr b="1"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PERIODO FISCAL 2025</a:t>
            </a:r>
            <a:br>
              <a:rPr b="1"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Gobiernos Autónomos Descentralizados</a:t>
            </a:r>
            <a:b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Municipales</a:t>
            </a:r>
            <a:br>
              <a:rPr b="1"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Play"/>
              <a:buNone/>
            </a:pPr>
            <a:r>
              <a:t/>
            </a:r>
            <a:endParaRPr b="1" i="0" sz="115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35" y="282517"/>
            <a:ext cx="4163048" cy="102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/>
          <p:nvPr>
            <p:ph type="title"/>
          </p:nvPr>
        </p:nvSpPr>
        <p:spPr>
          <a:xfrm>
            <a:off x="1796716" y="2863755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Contenidos y proceso</a:t>
            </a:r>
            <a:endParaRPr b="1" sz="3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500"/>
              <a:buFont typeface="Arial"/>
              <a:buNone/>
            </a:pPr>
            <a:r>
              <a:rPr b="1" i="0" lang="es-ES" sz="11500" u="none" cap="none" strike="noStrike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15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2053389" y="3136231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153" name="Google Shape;1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/>
          <p:nvPr/>
        </p:nvSpPr>
        <p:spPr>
          <a:xfrm>
            <a:off x="1" y="427320"/>
            <a:ext cx="121920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/>
          <p:nvPr>
            <p:ph type="title"/>
          </p:nvPr>
        </p:nvSpPr>
        <p:spPr>
          <a:xfrm>
            <a:off x="517040" y="406399"/>
            <a:ext cx="11674960" cy="805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600"/>
              <a:buFont typeface="Arial"/>
              <a:buNone/>
            </a:pPr>
            <a:r>
              <a:rPr b="1" lang="es-ES" sz="26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Sobre qué debemos rendir cuentas y entregar información </a:t>
            </a:r>
            <a:b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al ciudadano/a y al CPCCS</a:t>
            </a:r>
            <a:r>
              <a:rPr b="1" lang="es-ES" sz="26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6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543120" y="1265094"/>
            <a:ext cx="11648880" cy="89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Los formularios contienen secciones para:</a:t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7296" y="2212784"/>
            <a:ext cx="2838450" cy="372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7342" y="2212784"/>
            <a:ext cx="2778125" cy="351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48577" y="2212784"/>
            <a:ext cx="2500312" cy="351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63795" y="5832828"/>
            <a:ext cx="3728205" cy="918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/>
          <p:nvPr/>
        </p:nvSpPr>
        <p:spPr>
          <a:xfrm>
            <a:off x="517040" y="2212785"/>
            <a:ext cx="2980903" cy="3727076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PLANIFICACIÓN: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Cumplimiento de</a:t>
            </a:r>
            <a:endParaRPr/>
          </a:p>
          <a:p>
            <a:pPr indent="-177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Políticas (de la entidad y de los enfoques de igualdad),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Planes Estratégicos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Programas y proyectos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Plan Operativo Anual POA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Cumplimiento de objetivos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Enfoques de igualdad: género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/>
          <p:nvPr/>
        </p:nvSpPr>
        <p:spPr>
          <a:xfrm>
            <a:off x="-101600" y="406400"/>
            <a:ext cx="133531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 txBox="1"/>
          <p:nvPr>
            <p:ph type="title"/>
          </p:nvPr>
        </p:nvSpPr>
        <p:spPr>
          <a:xfrm>
            <a:off x="711200" y="561466"/>
            <a:ext cx="12408452" cy="494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¿Cómo rendir cuentas?</a:t>
            </a:r>
            <a:endParaRPr b="1" sz="32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6506379" y="1726434"/>
            <a:ext cx="2517140" cy="664210"/>
          </a:xfrm>
          <a:prstGeom prst="rect">
            <a:avLst/>
          </a:prstGeom>
          <a:solidFill>
            <a:srgbClr val="1F5C99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Deliberación pública y evaluación ciudadana del Informe Institucional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0129959" y="1786585"/>
            <a:ext cx="1733550" cy="652780"/>
          </a:xfrm>
          <a:prstGeom prst="rect">
            <a:avLst/>
          </a:prstGeom>
          <a:solidFill>
            <a:srgbClr val="1F5C99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Entrega del informe al CPCCS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6517809" y="1311144"/>
            <a:ext cx="2517140" cy="37973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3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10128689" y="1359230"/>
            <a:ext cx="1714500" cy="37973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</a:t>
            </a:r>
            <a:r>
              <a:rPr b="1" lang="es-ES">
                <a:solidFill>
                  <a:schemeClr val="lt1"/>
                </a:solidFill>
              </a:rPr>
              <a:t>4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761304" y="2610678"/>
            <a:ext cx="2387578" cy="41196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Asamblea ciudadana local: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Asamblea Ciudadana o quien cumple sus veces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Consulta Ciudadana: mesas de trabajo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Acceso: PDOT, POA, Ppto participativo, Plan de Campaña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Listado de temas sobre los que ciudadanos/as quieren que autoridades rindan cuentas - Entrega al GAD.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Integración 2 comisiones mixtas (delegados/as ciudadanos y GAD-entidad) para la elaboración de informe y para la deliberación.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4" name="Google Shape;174;p12"/>
          <p:cNvSpPr/>
          <p:nvPr/>
        </p:nvSpPr>
        <p:spPr>
          <a:xfrm>
            <a:off x="3549248" y="2610678"/>
            <a:ext cx="2000249" cy="41196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Comisión Mixta liderada GAD: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Evalúa la gestión institucional, consolida información cuantitativa y cualitativa, llena formulario y elabora informe. Medios de verificación.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Comisión Mixta liderada Ciudadana:</a:t>
            </a: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Organización deliberación pública y convocatoria a la ciudadanía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5912285" y="2608906"/>
            <a:ext cx="3908119" cy="412142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GAD entrega:</a:t>
            </a:r>
            <a:r>
              <a:rPr lang="es-E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Asamblea Ciudadana 10 días término antes de la </a:t>
            </a: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deliberación informe el Informe preliminar, formulario con los links a los medios de verificación; y, convocatoria. Pública y abierta. Garantizar conocimiento población sin internet.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Deliberación pública: Presencial y retransmitida por redes sociales.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Mesas de trabajo: ciudadanos/as puedan deliberar, analizar y evaluar gestión.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Acta de compromisos y acuerdos: consensuados autoridades – ciudadanía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Acceder al Informe preliminar, formulario con links a los medios de verificación y grabación de la deliberación y tener canales para retroalimentar la gestión del GAD. 10 días término.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10158608" y="2608906"/>
            <a:ext cx="1716065" cy="40587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de Trabajo: Propuesta </a:t>
            </a: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GAD / entidad implementación de acuerdos producto de rendición de cuentas.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Seguimiento: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Consejo de Planificación, Asamblea Ciudadana y publicar.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Activar acciones de control social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3638730" y="1324592"/>
            <a:ext cx="1823085" cy="362585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2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774743" y="1313162"/>
            <a:ext cx="2241756" cy="374650"/>
          </a:xfrm>
          <a:prstGeom prst="round2SameRect">
            <a:avLst>
              <a:gd fmla="val 3988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1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3626666" y="1728452"/>
            <a:ext cx="1835150" cy="699770"/>
          </a:xfrm>
          <a:prstGeom prst="rect">
            <a:avLst/>
          </a:prstGeom>
          <a:solidFill>
            <a:srgbClr val="1F5C99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 la gestión y elaboración del Informe Institucional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774743" y="1750915"/>
            <a:ext cx="2241756" cy="724849"/>
          </a:xfrm>
          <a:prstGeom prst="rect">
            <a:avLst/>
          </a:prstGeom>
          <a:solidFill>
            <a:srgbClr val="1F5C99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Planificación y facilitación del proceso desde la Asamblea Local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>
            <p:ph type="title"/>
          </p:nvPr>
        </p:nvSpPr>
        <p:spPr>
          <a:xfrm>
            <a:off x="1454640" y="282517"/>
            <a:ext cx="8375691" cy="4677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C707"/>
              </a:buClr>
              <a:buSzPts val="2400"/>
              <a:buFont typeface="Arial"/>
              <a:buNone/>
            </a:pPr>
            <a:br>
              <a:rPr b="1" lang="es-ES" sz="24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4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18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18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24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16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47925" y="2618487"/>
            <a:ext cx="1520130" cy="2806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Play"/>
              <a:buNone/>
            </a:pPr>
            <a:r>
              <a:t/>
            </a:r>
            <a:endParaRPr b="1" sz="7600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500" y="266093"/>
            <a:ext cx="2226169" cy="1173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1876230" y="4351407"/>
            <a:ext cx="8747716" cy="835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3107282" y="4723888"/>
            <a:ext cx="8747716" cy="835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13"/>
          <p:cNvGraphicFramePr/>
          <p:nvPr/>
        </p:nvGraphicFramePr>
        <p:xfrm>
          <a:off x="2244116" y="1299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{B840AD71-E27E-4301-A803-CD5C844D0774}</a:tableStyleId>
              </a:tblPr>
              <a:tblGrid>
                <a:gridCol w="8170225"/>
                <a:gridCol w="307975"/>
              </a:tblGrid>
              <a:tr h="2115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lay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lay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lay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lay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Play"/>
                        <a:buNone/>
                      </a:pPr>
                      <a:r>
                        <a:rPr b="0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Licencia por maternidad o paternidad</a:t>
                      </a:r>
                      <a:endParaRPr b="0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    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Play"/>
                        <a:buNone/>
                      </a:pPr>
                      <a:r>
                        <a:rPr b="0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Situaciones de salud en condiciones de alto riesgo o discapacitantes</a:t>
                      </a:r>
                      <a:endParaRPr b="0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      </a:t>
                      </a:r>
                      <a:endParaRPr/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      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Situaciones de vulnerabilidad social, desplazamiento, refugio o asilo</a:t>
                      </a:r>
                      <a:endParaRPr b="0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    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chemeClr val="l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Licencia por calamidad doméstica</a:t>
                      </a:r>
                      <a:endParaRPr b="0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18925" marB="18925" marR="37850" marL="3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" name="Google Shape;192;p13"/>
          <p:cNvSpPr txBox="1"/>
          <p:nvPr/>
        </p:nvSpPr>
        <p:spPr>
          <a:xfrm>
            <a:off x="1636081" y="1671511"/>
            <a:ext cx="89198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Régimen Excepcional para Rendir Cuentas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>
            <p:ph type="title"/>
          </p:nvPr>
        </p:nvSpPr>
        <p:spPr>
          <a:xfrm>
            <a:off x="1796716" y="2855734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 b="1" sz="3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500"/>
              <a:buFont typeface="Arial"/>
              <a:buNone/>
            </a:pPr>
            <a:r>
              <a:rPr b="1" lang="es-ES" sz="11500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11500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2053389" y="3136231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/>
          <p:nvPr/>
        </p:nvSpPr>
        <p:spPr>
          <a:xfrm>
            <a:off x="-101600" y="406400"/>
            <a:ext cx="133531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>
            <p:ph type="title"/>
          </p:nvPr>
        </p:nvSpPr>
        <p:spPr>
          <a:xfrm>
            <a:off x="2274957" y="561466"/>
            <a:ext cx="9506226" cy="494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En qué tiempos debemos rendir cuentas:</a:t>
            </a:r>
            <a:endParaRPr b="1" sz="32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 b="8187" l="8929" r="8929" t="35397"/>
          <a:stretch/>
        </p:blipFill>
        <p:spPr>
          <a:xfrm>
            <a:off x="2937423" y="1283632"/>
            <a:ext cx="6317153" cy="542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213" name="Google Shape;2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>
            <p:ph type="title"/>
          </p:nvPr>
        </p:nvSpPr>
        <p:spPr>
          <a:xfrm>
            <a:off x="1796716" y="3136231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Criterios de Cumplimiento </a:t>
            </a:r>
            <a:b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500"/>
              <a:buFont typeface="Arial"/>
              <a:buNone/>
            </a:pPr>
            <a:r>
              <a:rPr b="1" lang="es-ES" sz="11500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2053389" y="3136231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faz de usuario gráfica&#10;&#10;Descripción generada automáticamente" id="221" name="Google Shape;2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224" y="3193572"/>
            <a:ext cx="4740746" cy="232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>
            <p:ph type="title"/>
          </p:nvPr>
        </p:nvSpPr>
        <p:spPr>
          <a:xfrm>
            <a:off x="13597" y="246083"/>
            <a:ext cx="12192000" cy="1008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Art. 22 del Reglamento de Rendición de Cuentas </a:t>
            </a:r>
            <a:b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La calificación de los literales b, c y d entrará en vigencia en enero de 2027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1494971" y="1606082"/>
            <a:ext cx="3608698" cy="1648265"/>
          </a:xfrm>
          <a:custGeom>
            <a:rect b="b" l="l" r="r" t="t"/>
            <a:pathLst>
              <a:path extrusionOk="0" h="1648265" w="3608697">
                <a:moveTo>
                  <a:pt x="0" y="0"/>
                </a:moveTo>
                <a:lnTo>
                  <a:pt x="3333982" y="0"/>
                </a:lnTo>
                <a:cubicBezTo>
                  <a:pt x="3485703" y="0"/>
                  <a:pt x="3608698" y="122995"/>
                  <a:pt x="3608698" y="274716"/>
                </a:cubicBezTo>
                <a:lnTo>
                  <a:pt x="3608698" y="1373549"/>
                </a:lnTo>
                <a:cubicBezTo>
                  <a:pt x="3608698" y="1525270"/>
                  <a:pt x="3485703" y="1648265"/>
                  <a:pt x="3333982" y="1648265"/>
                </a:cubicBezTo>
                <a:lnTo>
                  <a:pt x="0" y="164826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4448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622709" y="1606082"/>
            <a:ext cx="872262" cy="1648265"/>
          </a:xfrm>
          <a:custGeom>
            <a:rect b="b" l="l" r="r" t="t"/>
            <a:pathLst>
              <a:path extrusionOk="0" h="1648265" w="872262">
                <a:moveTo>
                  <a:pt x="274716" y="0"/>
                </a:moveTo>
                <a:lnTo>
                  <a:pt x="872262" y="0"/>
                </a:lnTo>
                <a:lnTo>
                  <a:pt x="872262" y="1648265"/>
                </a:lnTo>
                <a:lnTo>
                  <a:pt x="274716" y="1648265"/>
                </a:lnTo>
                <a:cubicBezTo>
                  <a:pt x="122995" y="1648265"/>
                  <a:pt x="0" y="1525270"/>
                  <a:pt x="0" y="1373549"/>
                </a:cubicBezTo>
                <a:lnTo>
                  <a:pt x="0" y="274716"/>
                </a:lnTo>
                <a:cubicBezTo>
                  <a:pt x="0" y="122995"/>
                  <a:pt x="122995" y="0"/>
                  <a:pt x="274716" y="0"/>
                </a:cubicBezTo>
                <a:close/>
              </a:path>
            </a:pathLst>
          </a:custGeom>
          <a:solidFill>
            <a:srgbClr val="4448AB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1633043" y="1712756"/>
            <a:ext cx="326749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La presentación del informe finalizado en el sistema informático del CPCCS, dentro del plazo establecido y con código QR.</a:t>
            </a:r>
            <a:endParaRPr b="1" sz="1800">
              <a:solidFill>
                <a:srgbClr val="0E1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653144" y="1722824"/>
            <a:ext cx="841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7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228" name="Google Shape;228;p17"/>
          <p:cNvCxnSpPr/>
          <p:nvPr/>
        </p:nvCxnSpPr>
        <p:spPr>
          <a:xfrm>
            <a:off x="2598057" y="3254347"/>
            <a:ext cx="0" cy="987453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7"/>
          <p:cNvCxnSpPr/>
          <p:nvPr/>
        </p:nvCxnSpPr>
        <p:spPr>
          <a:xfrm rot="10800000">
            <a:off x="2602175" y="4225953"/>
            <a:ext cx="115702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7"/>
          <p:cNvCxnSpPr/>
          <p:nvPr/>
        </p:nvCxnSpPr>
        <p:spPr>
          <a:xfrm>
            <a:off x="9583057" y="3254347"/>
            <a:ext cx="0" cy="987453"/>
          </a:xfrm>
          <a:prstGeom prst="straightConnector1">
            <a:avLst/>
          </a:prstGeom>
          <a:noFill/>
          <a:ln cap="flat" cmpd="sng" w="19050">
            <a:solidFill>
              <a:srgbClr val="2A31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17"/>
          <p:cNvCxnSpPr/>
          <p:nvPr/>
        </p:nvCxnSpPr>
        <p:spPr>
          <a:xfrm rot="10800000">
            <a:off x="8431475" y="4225953"/>
            <a:ext cx="1157025" cy="0"/>
          </a:xfrm>
          <a:prstGeom prst="straightConnector1">
            <a:avLst/>
          </a:prstGeom>
          <a:noFill/>
          <a:ln cap="flat" cmpd="sng" w="19050">
            <a:solidFill>
              <a:srgbClr val="2A31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17"/>
          <p:cNvSpPr/>
          <p:nvPr/>
        </p:nvSpPr>
        <p:spPr>
          <a:xfrm>
            <a:off x="7789594" y="1606082"/>
            <a:ext cx="3608698" cy="1648265"/>
          </a:xfrm>
          <a:custGeom>
            <a:rect b="b" l="l" r="r" t="t"/>
            <a:pathLst>
              <a:path extrusionOk="0" h="1648265" w="3608697">
                <a:moveTo>
                  <a:pt x="0" y="0"/>
                </a:moveTo>
                <a:lnTo>
                  <a:pt x="3333982" y="0"/>
                </a:lnTo>
                <a:cubicBezTo>
                  <a:pt x="3485703" y="0"/>
                  <a:pt x="3608698" y="122995"/>
                  <a:pt x="3608698" y="274716"/>
                </a:cubicBezTo>
                <a:lnTo>
                  <a:pt x="3608698" y="1373549"/>
                </a:lnTo>
                <a:cubicBezTo>
                  <a:pt x="3608698" y="1525270"/>
                  <a:pt x="3485703" y="1648265"/>
                  <a:pt x="3333982" y="1648265"/>
                </a:cubicBezTo>
                <a:lnTo>
                  <a:pt x="0" y="164826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4448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6917332" y="1606082"/>
            <a:ext cx="872262" cy="1648265"/>
          </a:xfrm>
          <a:custGeom>
            <a:rect b="b" l="l" r="r" t="t"/>
            <a:pathLst>
              <a:path extrusionOk="0" h="1648265" w="872262">
                <a:moveTo>
                  <a:pt x="274716" y="0"/>
                </a:moveTo>
                <a:lnTo>
                  <a:pt x="872262" y="0"/>
                </a:lnTo>
                <a:lnTo>
                  <a:pt x="872262" y="1648265"/>
                </a:lnTo>
                <a:lnTo>
                  <a:pt x="274716" y="1648265"/>
                </a:lnTo>
                <a:cubicBezTo>
                  <a:pt x="122995" y="1648265"/>
                  <a:pt x="0" y="1525270"/>
                  <a:pt x="0" y="1373549"/>
                </a:cubicBezTo>
                <a:lnTo>
                  <a:pt x="0" y="274716"/>
                </a:lnTo>
                <a:cubicBezTo>
                  <a:pt x="0" y="122995"/>
                  <a:pt x="122995" y="0"/>
                  <a:pt x="274716" y="0"/>
                </a:cubicBezTo>
                <a:close/>
              </a:path>
            </a:pathLst>
          </a:custGeom>
          <a:solidFill>
            <a:srgbClr val="4448AB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7998797" y="1821072"/>
            <a:ext cx="31331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La realización de una deliberación pública participativa, conforme a lo dispuesto en el Reglamento.</a:t>
            </a:r>
            <a:endParaRPr b="1" sz="1800">
              <a:solidFill>
                <a:srgbClr val="0E1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6989454" y="1846992"/>
            <a:ext cx="841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7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72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4492625" y="6164141"/>
            <a:ext cx="3206750" cy="484101"/>
          </a:xfrm>
          <a:prstGeom prst="roundRect">
            <a:avLst>
              <a:gd fmla="val 16667" name="adj"/>
            </a:avLst>
          </a:prstGeom>
          <a:solidFill>
            <a:srgbClr val="F37634"/>
          </a:solidFill>
          <a:ln cap="flat" cmpd="sng" w="9525">
            <a:solidFill>
              <a:srgbClr val="2A31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4621616" y="6172481"/>
            <a:ext cx="27956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Cumplido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1002560" y="4803922"/>
            <a:ext cx="3608698" cy="1903405"/>
          </a:xfrm>
          <a:custGeom>
            <a:rect b="b" l="l" r="r" t="t"/>
            <a:pathLst>
              <a:path extrusionOk="0" h="1648265" w="3608697">
                <a:moveTo>
                  <a:pt x="0" y="0"/>
                </a:moveTo>
                <a:lnTo>
                  <a:pt x="3333982" y="0"/>
                </a:lnTo>
                <a:cubicBezTo>
                  <a:pt x="3485703" y="0"/>
                  <a:pt x="3608698" y="122995"/>
                  <a:pt x="3608698" y="274716"/>
                </a:cubicBezTo>
                <a:lnTo>
                  <a:pt x="3608698" y="1373549"/>
                </a:lnTo>
                <a:cubicBezTo>
                  <a:pt x="3608698" y="1525270"/>
                  <a:pt x="3485703" y="1648265"/>
                  <a:pt x="3333982" y="1648265"/>
                </a:cubicBezTo>
                <a:lnTo>
                  <a:pt x="0" y="164826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4448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130298" y="4800604"/>
            <a:ext cx="872262" cy="1903405"/>
          </a:xfrm>
          <a:custGeom>
            <a:rect b="b" l="l" r="r" t="t"/>
            <a:pathLst>
              <a:path extrusionOk="0" h="1648265" w="872262">
                <a:moveTo>
                  <a:pt x="274716" y="0"/>
                </a:moveTo>
                <a:lnTo>
                  <a:pt x="872262" y="0"/>
                </a:lnTo>
                <a:lnTo>
                  <a:pt x="872262" y="1648265"/>
                </a:lnTo>
                <a:lnTo>
                  <a:pt x="274716" y="1648265"/>
                </a:lnTo>
                <a:cubicBezTo>
                  <a:pt x="122995" y="1648265"/>
                  <a:pt x="0" y="1525270"/>
                  <a:pt x="0" y="1373549"/>
                </a:cubicBezTo>
                <a:lnTo>
                  <a:pt x="0" y="274716"/>
                </a:lnTo>
                <a:cubicBezTo>
                  <a:pt x="0" y="122995"/>
                  <a:pt x="122995" y="0"/>
                  <a:pt x="274716" y="0"/>
                </a:cubicBezTo>
                <a:close/>
              </a:path>
            </a:pathLst>
          </a:custGeom>
          <a:solidFill>
            <a:srgbClr val="4448AB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1110490" y="4929832"/>
            <a:ext cx="324917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La incorporación de acuerdos y compromisos con la ciudadanía, consignados en el acta de la deliberación pública o en el plan de trabajo, según corresponda.</a:t>
            </a:r>
            <a:endParaRPr b="1" sz="1800">
              <a:solidFill>
                <a:srgbClr val="0E1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17"/>
          <p:cNvCxnSpPr/>
          <p:nvPr/>
        </p:nvCxnSpPr>
        <p:spPr>
          <a:xfrm>
            <a:off x="2598057" y="4225953"/>
            <a:ext cx="0" cy="68071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17"/>
          <p:cNvCxnSpPr/>
          <p:nvPr/>
        </p:nvCxnSpPr>
        <p:spPr>
          <a:xfrm rot="10800000">
            <a:off x="2109764" y="7526535"/>
            <a:ext cx="115702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17"/>
          <p:cNvSpPr/>
          <p:nvPr/>
        </p:nvSpPr>
        <p:spPr>
          <a:xfrm>
            <a:off x="8153700" y="4892918"/>
            <a:ext cx="3738983" cy="1777497"/>
          </a:xfrm>
          <a:custGeom>
            <a:rect b="b" l="l" r="r" t="t"/>
            <a:pathLst>
              <a:path extrusionOk="0" h="1648265" w="3608697">
                <a:moveTo>
                  <a:pt x="0" y="0"/>
                </a:moveTo>
                <a:lnTo>
                  <a:pt x="3333982" y="0"/>
                </a:lnTo>
                <a:cubicBezTo>
                  <a:pt x="3485703" y="0"/>
                  <a:pt x="3608698" y="122995"/>
                  <a:pt x="3608698" y="274716"/>
                </a:cubicBezTo>
                <a:lnTo>
                  <a:pt x="3608698" y="1373549"/>
                </a:lnTo>
                <a:cubicBezTo>
                  <a:pt x="3608698" y="1525270"/>
                  <a:pt x="3485703" y="1648265"/>
                  <a:pt x="3333982" y="1648265"/>
                </a:cubicBezTo>
                <a:lnTo>
                  <a:pt x="0" y="164826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4448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7271080" y="4892918"/>
            <a:ext cx="872262" cy="1781541"/>
          </a:xfrm>
          <a:custGeom>
            <a:rect b="b" l="l" r="r" t="t"/>
            <a:pathLst>
              <a:path extrusionOk="0" h="1648265" w="872262">
                <a:moveTo>
                  <a:pt x="274716" y="0"/>
                </a:moveTo>
                <a:lnTo>
                  <a:pt x="872262" y="0"/>
                </a:lnTo>
                <a:lnTo>
                  <a:pt x="872262" y="1648265"/>
                </a:lnTo>
                <a:lnTo>
                  <a:pt x="274716" y="1648265"/>
                </a:lnTo>
                <a:cubicBezTo>
                  <a:pt x="122995" y="1648265"/>
                  <a:pt x="0" y="1525270"/>
                  <a:pt x="0" y="1373549"/>
                </a:cubicBezTo>
                <a:lnTo>
                  <a:pt x="0" y="274716"/>
                </a:lnTo>
                <a:cubicBezTo>
                  <a:pt x="0" y="122995"/>
                  <a:pt x="122995" y="0"/>
                  <a:pt x="274716" y="0"/>
                </a:cubicBezTo>
                <a:close/>
              </a:path>
            </a:pathLst>
          </a:custGeom>
          <a:solidFill>
            <a:srgbClr val="4448AB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8208908" y="4905887"/>
            <a:ext cx="35676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La habilitación correcta de los enlaces a los medios de verificación, garantizando el acceso, calidad y disponibilidad permanente de la información para el CPCCS y la ciudadanía.</a:t>
            </a:r>
            <a:endParaRPr b="1" sz="1800">
              <a:solidFill>
                <a:srgbClr val="0E1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155554" y="5080135"/>
            <a:ext cx="841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7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7268178" y="5181501"/>
            <a:ext cx="841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72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sz="72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252" name="Google Shape;2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>
            <p:ph type="title"/>
          </p:nvPr>
        </p:nvSpPr>
        <p:spPr>
          <a:xfrm>
            <a:off x="1796717" y="2452962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Resultados - verificación:</a:t>
            </a:r>
            <a:endParaRPr b="1" sz="3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500"/>
              <a:buFont typeface="Arial"/>
              <a:buNone/>
            </a:pPr>
            <a:r>
              <a:rPr b="1" lang="es-ES" sz="11500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1999627" y="3418449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es-E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Procesamiento informes – periodo fiscal 2023.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/>
          <p:nvPr/>
        </p:nvSpPr>
        <p:spPr>
          <a:xfrm>
            <a:off x="-101600" y="387382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 txBox="1"/>
          <p:nvPr>
            <p:ph type="title"/>
          </p:nvPr>
        </p:nvSpPr>
        <p:spPr>
          <a:xfrm>
            <a:off x="-101600" y="40640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¿Evolución 2013 - 2023? </a:t>
            </a:r>
            <a:endParaRPr b="1" sz="2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>
            <a:off x="466464" y="3285975"/>
            <a:ext cx="21811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1F5C99"/>
                </a:solidFill>
                <a:latin typeface="Bell MT"/>
                <a:ea typeface="Bell MT"/>
                <a:cs typeface="Bell MT"/>
                <a:sym typeface="Bell MT"/>
              </a:rPr>
              <a:t>% de cumplimiento</a:t>
            </a:r>
            <a:endParaRPr b="1" sz="1800">
              <a:solidFill>
                <a:srgbClr val="1F5C99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4103265" y="5735944"/>
            <a:ext cx="40938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1F5C99"/>
                </a:solidFill>
                <a:latin typeface="Bell MT"/>
                <a:ea typeface="Bell MT"/>
                <a:cs typeface="Bell MT"/>
                <a:sym typeface="Bell MT"/>
              </a:rPr>
              <a:t>Periodo fiscal del cual rinde cuentas</a:t>
            </a:r>
            <a:endParaRPr b="1" sz="1800">
              <a:solidFill>
                <a:srgbClr val="1F5C99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266" name="Google Shape;26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9200" y="1323554"/>
            <a:ext cx="7423500" cy="421999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 txBox="1"/>
          <p:nvPr/>
        </p:nvSpPr>
        <p:spPr>
          <a:xfrm>
            <a:off x="640596" y="6109985"/>
            <a:ext cx="113609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i="1" lang="es-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Informático de Rendición de Cuentas del proceso 2023.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Elaborado por: Subcoordinación Nacional de Rendición de Cuentas. 11-2024.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3" name="Google Shape;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/>
          <p:nvPr/>
        </p:nvSpPr>
        <p:spPr>
          <a:xfrm>
            <a:off x="1" y="427320"/>
            <a:ext cx="121920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 txBox="1"/>
          <p:nvPr>
            <p:ph type="title"/>
          </p:nvPr>
        </p:nvSpPr>
        <p:spPr>
          <a:xfrm>
            <a:off x="517040" y="406399"/>
            <a:ext cx="11674960" cy="805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 b="1" sz="26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543120" y="1265094"/>
            <a:ext cx="11648880" cy="89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3795" y="5805473"/>
            <a:ext cx="3728205" cy="9181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/>
          <p:nvPr/>
        </p:nvSpPr>
        <p:spPr>
          <a:xfrm>
            <a:off x="3172847" y="1599770"/>
            <a:ext cx="6363346" cy="420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Elementos generales de la Rendición de Cuentas: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E1C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Arial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Definición y quienes rinden cuentas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Play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Obligaciones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Play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Contenidos Informe de Rendición de Cuentas y cómo hacerlo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Play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Play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Criterios de cumplimiento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Play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Resultados de verificación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C9E"/>
              </a:buClr>
              <a:buSzPts val="1800"/>
              <a:buFont typeface="Play"/>
              <a:buAutoNum type="arabicPeriod"/>
            </a:pPr>
            <a:r>
              <a:rPr b="0" i="0" lang="es-ES" sz="18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Acciones de control posterior - CGE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272" name="Google Shape;2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/>
          <p:nvPr/>
        </p:nvSpPr>
        <p:spPr>
          <a:xfrm>
            <a:off x="-101600" y="387382"/>
            <a:ext cx="122936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0"/>
          <p:cNvSpPr txBox="1"/>
          <p:nvPr>
            <p:ph type="title"/>
          </p:nvPr>
        </p:nvSpPr>
        <p:spPr>
          <a:xfrm>
            <a:off x="0" y="43943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¿El GAD activa el proceso desde la  Asamblea Ciudadana para rendir cuentas? </a:t>
            </a:r>
            <a:endParaRPr b="1" sz="2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 txBox="1"/>
          <p:nvPr/>
        </p:nvSpPr>
        <p:spPr>
          <a:xfrm>
            <a:off x="471340" y="1481465"/>
            <a:ext cx="2108976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las 1752 instituciones – GAD provincial, municipal y parroquial: 471 respaldan con documentación  Asamblea Ciudadana Local o quien hizo sus veces presentó un listado de preguntas. 36 a medias.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cumplen:1245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5C99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1916" y="1548978"/>
            <a:ext cx="9227055" cy="400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282" name="Google Shape;2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1"/>
          <p:cNvSpPr/>
          <p:nvPr/>
        </p:nvSpPr>
        <p:spPr>
          <a:xfrm>
            <a:off x="-101600" y="387382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 txBox="1"/>
          <p:nvPr>
            <p:ph type="title"/>
          </p:nvPr>
        </p:nvSpPr>
        <p:spPr>
          <a:xfrm>
            <a:off x="-101600" y="40640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¿La ciudadanía participa en las Comisiones mixtas…? </a:t>
            </a:r>
            <a:endParaRPr b="1" sz="2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 txBox="1"/>
          <p:nvPr/>
        </p:nvSpPr>
        <p:spPr>
          <a:xfrm>
            <a:off x="458919" y="1708636"/>
            <a:ext cx="202124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473 de las 1752 instituciones de los GAD provinciales, municipales y parroquiales, reportaron sustentos sobre conformación de equipos mixtos.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1752, 1245 no pasan</a:t>
            </a:r>
            <a:endParaRPr/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0967" y="1602783"/>
            <a:ext cx="9316476" cy="39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292" name="Google Shape;2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/>
          <p:nvPr/>
        </p:nvSpPr>
        <p:spPr>
          <a:xfrm>
            <a:off x="-101600" y="387382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 txBox="1"/>
          <p:nvPr>
            <p:ph type="title"/>
          </p:nvPr>
        </p:nvSpPr>
        <p:spPr>
          <a:xfrm>
            <a:off x="-273879" y="423594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¿Entregó del informe preliminar y formulario de rendición de cuentas con 10 días término de antelación? </a:t>
            </a:r>
            <a:endParaRPr b="1" sz="2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 txBox="1"/>
          <p:nvPr/>
        </p:nvSpPr>
        <p:spPr>
          <a:xfrm>
            <a:off x="523287" y="1760334"/>
            <a:ext cx="238319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1328 instituciones no respaldan la entrega del Informe Preliminar de Rendición de Cuentas y del formulario con la anticipación a la ciudadanía. 424 SI.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1081, no se pudo acceder a los medios de verificación.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las 1752, 1328 no pasan.</a:t>
            </a:r>
            <a:endParaRPr/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8086" y="1496930"/>
            <a:ext cx="8839357" cy="405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02" name="Google Shape;3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3"/>
          <p:cNvSpPr/>
          <p:nvPr/>
        </p:nvSpPr>
        <p:spPr>
          <a:xfrm>
            <a:off x="-101600" y="387382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3"/>
          <p:cNvSpPr txBox="1"/>
          <p:nvPr>
            <p:ph type="title"/>
          </p:nvPr>
        </p:nvSpPr>
        <p:spPr>
          <a:xfrm>
            <a:off x="-101600" y="42545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Intervención de la ACL/ ciudadanía, como parte de la agenda de la deliberación pública</a:t>
            </a:r>
            <a:endParaRPr/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/>
        </p:nvSpPr>
        <p:spPr>
          <a:xfrm>
            <a:off x="428944" y="1750792"/>
            <a:ext cx="239408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1077 informes del mismo número de instituciones no fue posible verificar por cuanto “No se abrió el link” o “El link no direcciona al medio de verificación”.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383 SI.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las 1752 no pasan 1369.</a:t>
            </a:r>
            <a:endParaRPr/>
          </a:p>
        </p:txBody>
      </p:sp>
      <p:pic>
        <p:nvPicPr>
          <p:cNvPr id="307" name="Google Shape;30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3829" y="1515948"/>
            <a:ext cx="8973614" cy="388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12" name="Google Shape;3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/>
          <p:nvPr/>
        </p:nvSpPr>
        <p:spPr>
          <a:xfrm>
            <a:off x="-101600" y="387382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 txBox="1"/>
          <p:nvPr>
            <p:ph type="title"/>
          </p:nvPr>
        </p:nvSpPr>
        <p:spPr>
          <a:xfrm>
            <a:off x="-101600" y="42545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¿Se sustenta la realización de la deliberación pública con la intervención de la ciudadanía…? </a:t>
            </a:r>
            <a:endParaRPr b="1" sz="2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1281" y="579569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/>
        </p:nvSpPr>
        <p:spPr>
          <a:xfrm>
            <a:off x="500743" y="4857200"/>
            <a:ext cx="113467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1752 entidades y GAD provinciales, municipales y parroquiales, 302 realizaron una deliberación en la cual la ciudadanía, a través de mesas de trabajo interactuó con las autoridades.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 realizaron una deliberación, pero no implementaron mesas de trabajo y optaron por leer preguntas “planteó la ciudadanía”.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1300 no respaldaron.</a:t>
            </a:r>
            <a:endParaRPr/>
          </a:p>
        </p:txBody>
      </p:sp>
      <p:pic>
        <p:nvPicPr>
          <p:cNvPr id="317" name="Google Shape;3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1354599"/>
            <a:ext cx="9256643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22" name="Google Shape;3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/>
          <p:nvPr/>
        </p:nvSpPr>
        <p:spPr>
          <a:xfrm>
            <a:off x="-101600" y="387382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5"/>
          <p:cNvSpPr txBox="1"/>
          <p:nvPr>
            <p:ph type="title"/>
          </p:nvPr>
        </p:nvSpPr>
        <p:spPr>
          <a:xfrm>
            <a:off x="-101600" y="40640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700"/>
              <a:buFont typeface="Arial"/>
              <a:buNone/>
            </a:pPr>
            <a:r>
              <a:rPr b="1" lang="es-ES" sz="27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¿Se elabora un Plan de Trabajo para incorporar en la gestión de la institución?</a:t>
            </a:r>
            <a:endParaRPr/>
          </a:p>
        </p:txBody>
      </p:sp>
      <p:pic>
        <p:nvPicPr>
          <p:cNvPr id="325" name="Google Shape;32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/>
          <p:nvPr/>
        </p:nvSpPr>
        <p:spPr>
          <a:xfrm>
            <a:off x="1040573" y="4887632"/>
            <a:ext cx="101108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302 instituciones respaldaron la elaboración del Plan de trabajo. 420 no cumplió y de 873 no fue posible acceder a los medios de verificación porque “No abre el link” o “El link no direcciona al medio de verificación”. 1420 no pasan este criterio.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9990" y="1382486"/>
            <a:ext cx="9992019" cy="337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32" name="Google Shape;3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/>
          <p:nvPr/>
        </p:nvSpPr>
        <p:spPr>
          <a:xfrm>
            <a:off x="-101600" y="406400"/>
            <a:ext cx="11949043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 txBox="1"/>
          <p:nvPr>
            <p:ph type="title"/>
          </p:nvPr>
        </p:nvSpPr>
        <p:spPr>
          <a:xfrm>
            <a:off x="-101600" y="43180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Entrega del Plan de Trabajo a la Asamblea Ciudadana con recibido para su seguimiento</a:t>
            </a:r>
            <a:endParaRPr/>
          </a:p>
        </p:txBody>
      </p:sp>
      <p:pic>
        <p:nvPicPr>
          <p:cNvPr id="335" name="Google Shape;3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6"/>
          <p:cNvSpPr txBox="1"/>
          <p:nvPr/>
        </p:nvSpPr>
        <p:spPr>
          <a:xfrm>
            <a:off x="2672412" y="1273933"/>
            <a:ext cx="6847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GAD provincial, municipal y parroquial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175" y="1641577"/>
            <a:ext cx="10153650" cy="31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6"/>
          <p:cNvSpPr txBox="1"/>
          <p:nvPr/>
        </p:nvSpPr>
        <p:spPr>
          <a:xfrm>
            <a:off x="1019175" y="4869553"/>
            <a:ext cx="101536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277 instituciones de los niveles de gobierno provincial, municipal y parroquial, entre GAD, entidades adjuntas y empresas públicas, cumplieron con esta obligación. 462 no lo hicieron. Y, en el caso de 846 no fue posible acceder a los medios de verificación ya sea porque “No abre el link” o “El link no direcciona al medio de verificación”. 1475 de las 1752 no cumplen.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43" name="Google Shape;3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/>
          <p:nvPr/>
        </p:nvSpPr>
        <p:spPr>
          <a:xfrm>
            <a:off x="-101600" y="406400"/>
            <a:ext cx="122936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7"/>
          <p:cNvSpPr txBox="1"/>
          <p:nvPr>
            <p:ph type="title"/>
          </p:nvPr>
        </p:nvSpPr>
        <p:spPr>
          <a:xfrm>
            <a:off x="0" y="42545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¿Se cumplieron las sugerencias / recomendaciones del año anterior?</a:t>
            </a:r>
            <a:endParaRPr/>
          </a:p>
        </p:txBody>
      </p:sp>
      <p:pic>
        <p:nvPicPr>
          <p:cNvPr id="346" name="Google Shape;34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 txBox="1"/>
          <p:nvPr/>
        </p:nvSpPr>
        <p:spPr>
          <a:xfrm>
            <a:off x="2672412" y="1303362"/>
            <a:ext cx="6847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GAD provincial, municipal y parroquial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849425" y="5222433"/>
            <a:ext cx="102978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166 de las 1752 instituciones reportaron la implementación del Plan de Trabajo sugerencias y acuerdos alcanzados entre las autoridades y la Asamblea Ciudadana. 120 afirmaron no haber recibido. 1109 instituciones no funcionó el link.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pasan 1465 de las 1752 de los 3 niveles de gobierno.</a:t>
            </a:r>
            <a:endParaRPr/>
          </a:p>
        </p:txBody>
      </p:sp>
      <p:pic>
        <p:nvPicPr>
          <p:cNvPr id="349" name="Google Shape;34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637" y="1672694"/>
            <a:ext cx="10297886" cy="3430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54" name="Google Shape;3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8"/>
          <p:cNvSpPr/>
          <p:nvPr/>
        </p:nvSpPr>
        <p:spPr>
          <a:xfrm>
            <a:off x="-101600" y="406400"/>
            <a:ext cx="122936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 txBox="1"/>
          <p:nvPr>
            <p:ph type="title"/>
          </p:nvPr>
        </p:nvSpPr>
        <p:spPr>
          <a:xfrm>
            <a:off x="0" y="42545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Valoración cumplimiento 2023</a:t>
            </a:r>
            <a:endParaRPr b="1" sz="2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8"/>
          <p:cNvSpPr txBox="1"/>
          <p:nvPr/>
        </p:nvSpPr>
        <p:spPr>
          <a:xfrm>
            <a:off x="2672412" y="1303362"/>
            <a:ext cx="68471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GAD provincial, municipal y parroquial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9" name="Google Shape;359;p28"/>
          <p:cNvGraphicFramePr/>
          <p:nvPr/>
        </p:nvGraphicFramePr>
        <p:xfrm>
          <a:off x="1311728" y="19884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{B840AD71-E27E-4301-A803-CD5C844D0774}</a:tableStyleId>
              </a:tblPr>
              <a:tblGrid>
                <a:gridCol w="3621325"/>
                <a:gridCol w="1273425"/>
                <a:gridCol w="1253550"/>
                <a:gridCol w="1173950"/>
                <a:gridCol w="1173950"/>
                <a:gridCol w="1173950"/>
              </a:tblGrid>
              <a:tr h="1209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366092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TIPO DE INSTITUCIONALIDAD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366092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Total entregaron a tiempo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366092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SI PASA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366092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366092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NO PASA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366092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</a:tr>
              <a:tr h="40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GAD PROVINCIAL</a:t>
                      </a:r>
                      <a:endParaRPr/>
                    </a:p>
                  </a:txBody>
                  <a:tcPr marT="9525" marB="0" marR="9525" marL="9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65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43,08%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37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56,92%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</a:tr>
              <a:tr h="40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GAD MUNICIPAL</a:t>
                      </a:r>
                      <a:endParaRPr/>
                    </a:p>
                  </a:txBody>
                  <a:tcPr marT="9525" marB="0" marR="9525" marL="9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847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291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34,36%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556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65,64%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</a:tr>
              <a:tr h="40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GAD PARROQUIAL</a:t>
                      </a:r>
                      <a:endParaRPr/>
                    </a:p>
                  </a:txBody>
                  <a:tcPr marT="9525" marB="0" marR="9525" marL="9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804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161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20,02%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643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79,98%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</a:tr>
              <a:tr h="56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CONSORCIOS/ MANCOMUNIDADES</a:t>
                      </a:r>
                      <a:endParaRPr/>
                    </a:p>
                  </a:txBody>
                  <a:tcPr marT="9525" marB="0" marR="9525" marL="9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36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2,78%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35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800" u="none" cap="none" strike="noStrik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97,22%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</a:tr>
              <a:tr h="42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1F497D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Total general</a:t>
                      </a:r>
                      <a:endParaRPr/>
                    </a:p>
                  </a:txBody>
                  <a:tcPr marT="9525" marB="0" marR="9525" marL="9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1F497D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1752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1F497D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481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1F497D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24,45%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1F497D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1271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800" u="none" cap="none" strike="noStrike">
                          <a:solidFill>
                            <a:srgbClr val="1F497D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72,55%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364" name="Google Shape;3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9"/>
          <p:cNvSpPr txBox="1"/>
          <p:nvPr>
            <p:ph type="title"/>
          </p:nvPr>
        </p:nvSpPr>
        <p:spPr>
          <a:xfrm>
            <a:off x="1796717" y="2452962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Acciones de control </a:t>
            </a:r>
            <a:endParaRPr b="1" sz="3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453513" y="2067951"/>
            <a:ext cx="1343203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000"/>
              <a:buFont typeface="Arial"/>
              <a:buNone/>
            </a:pPr>
            <a:r>
              <a:rPr b="1" lang="es-ES" sz="11000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67" name="Google Shape;367;p29"/>
          <p:cNvSpPr txBox="1"/>
          <p:nvPr/>
        </p:nvSpPr>
        <p:spPr>
          <a:xfrm>
            <a:off x="2053389" y="3136231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4345497" y="3632433"/>
            <a:ext cx="45887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Reportadas por la Contraloría General del Estado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Periodo 2013 – 2022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43" name="Google Shape;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 txBox="1"/>
          <p:nvPr>
            <p:ph type="title"/>
          </p:nvPr>
        </p:nvSpPr>
        <p:spPr>
          <a:xfrm>
            <a:off x="1796716" y="2690323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Definición y </a:t>
            </a:r>
            <a:b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sujetos que tienen esta obligación</a:t>
            </a:r>
            <a:endParaRPr b="1" sz="3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500"/>
              <a:buFont typeface="Arial"/>
              <a:buNone/>
            </a:pPr>
            <a:r>
              <a:rPr b="1" i="0" lang="es-ES" sz="11500" u="none" cap="none" strike="noStrike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15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2053389" y="3136231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373" name="Google Shape;3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0"/>
          <p:cNvSpPr/>
          <p:nvPr/>
        </p:nvSpPr>
        <p:spPr>
          <a:xfrm>
            <a:off x="-101600" y="406400"/>
            <a:ext cx="122936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0"/>
          <p:cNvSpPr txBox="1"/>
          <p:nvPr>
            <p:ph type="title"/>
          </p:nvPr>
        </p:nvSpPr>
        <p:spPr>
          <a:xfrm>
            <a:off x="0" y="425450"/>
            <a:ext cx="12293600" cy="64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Acciones de control posterior</a:t>
            </a:r>
            <a:endParaRPr/>
          </a:p>
        </p:txBody>
      </p:sp>
      <p:pic>
        <p:nvPicPr>
          <p:cNvPr id="376" name="Google Shape;37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7481" y="5757556"/>
            <a:ext cx="3024519" cy="7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0"/>
          <p:cNvSpPr txBox="1"/>
          <p:nvPr/>
        </p:nvSpPr>
        <p:spPr>
          <a:xfrm>
            <a:off x="961057" y="1384505"/>
            <a:ext cx="104060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del 2013 al 2022: 2327 acciones (exámenes especiales realizados por la Contraloría General del Estado.</a:t>
            </a:r>
            <a:endParaRPr/>
          </a:p>
        </p:txBody>
      </p:sp>
      <p:graphicFrame>
        <p:nvGraphicFramePr>
          <p:cNvPr id="378" name="Google Shape;378;p30"/>
          <p:cNvGraphicFramePr/>
          <p:nvPr/>
        </p:nvGraphicFramePr>
        <p:xfrm>
          <a:off x="810270" y="2314640"/>
          <a:ext cx="9999677" cy="3619238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rón de fondo&#10;&#10;Descripción generada automáticamente con confianza media" id="383" name="Google Shape;3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1"/>
          <p:cNvSpPr txBox="1"/>
          <p:nvPr>
            <p:ph type="title"/>
          </p:nvPr>
        </p:nvSpPr>
        <p:spPr>
          <a:xfrm>
            <a:off x="511570" y="1511644"/>
            <a:ext cx="11213300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3600"/>
              <a:buFont typeface="Arial"/>
              <a:buNone/>
            </a:pPr>
            <a:r>
              <a:rPr b="1" lang="es-ES" sz="3600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Para más información visita nuestro sitio web:</a:t>
            </a:r>
            <a:endParaRPr b="1" sz="3600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9747" y="3112761"/>
            <a:ext cx="7812505" cy="10377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  <p:pic>
        <p:nvPicPr>
          <p:cNvPr descr="Un dibujo de una persona&#10;&#10;Descripción generada automáticamente con confianza media" id="386" name="Google Shape;38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2926" y="2627472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51" name="Google Shape;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"/>
          <p:cNvSpPr/>
          <p:nvPr/>
        </p:nvSpPr>
        <p:spPr>
          <a:xfrm>
            <a:off x="1" y="427320"/>
            <a:ext cx="121920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517040" y="406399"/>
            <a:ext cx="11674960" cy="805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400"/>
              <a:buFont typeface="Play"/>
              <a:buNone/>
            </a:pPr>
            <a:r>
              <a:rPr b="1" lang="es-ES" sz="2400">
                <a:solidFill>
                  <a:srgbClr val="FBC048"/>
                </a:solidFill>
                <a:latin typeface="Play"/>
                <a:ea typeface="Play"/>
                <a:cs typeface="Play"/>
                <a:sym typeface="Play"/>
              </a:rPr>
              <a:t>Definición</a:t>
            </a:r>
            <a:endParaRPr b="1" sz="2600">
              <a:solidFill>
                <a:srgbClr val="FBC048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543120" y="1265094"/>
            <a:ext cx="11648880" cy="89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3795" y="5592906"/>
            <a:ext cx="3728205" cy="91814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/>
          <p:nvPr/>
        </p:nvSpPr>
        <p:spPr>
          <a:xfrm>
            <a:off x="1577200" y="1615422"/>
            <a:ext cx="9037600" cy="3277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“La rendición de cuentas es un proceso participativo, deliberado, transparente, oportuno, claro y veraz, con información precisa, suficiente y lenguaje sencillo. Permite someter a evaluación de la ciudadanía la gestión y administración de recursos públicos. La rendición de cuentas se realizará una vez al año ante el Consejo de Participación Ciudadana y Control Social, y su convocatoria será amplia, debidamente publicitada a todos los sectores de la sociedad, para lo cual deberá publicarse y difundirse oportunamente”.</a:t>
            </a:r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1067783" y="5433866"/>
            <a:ext cx="7129160" cy="8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700" u="none" cap="none" strike="noStrike">
                <a:solidFill>
                  <a:srgbClr val="0E1C9E"/>
                </a:solidFill>
                <a:latin typeface="Arial"/>
                <a:ea typeface="Arial"/>
                <a:cs typeface="Arial"/>
                <a:sym typeface="Arial"/>
              </a:rPr>
              <a:t>Art. 3, del Reglamento de Rendición de Cuentas aprobado mediante RESOLUCIÓN No. CPCCS-PLE-SG-004-O-2026-0030 28-01-2026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62" name="Google Shape;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/>
          <p:nvPr/>
        </p:nvSpPr>
        <p:spPr>
          <a:xfrm>
            <a:off x="1" y="427320"/>
            <a:ext cx="121920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 txBox="1"/>
          <p:nvPr>
            <p:ph type="title"/>
          </p:nvPr>
        </p:nvSpPr>
        <p:spPr>
          <a:xfrm>
            <a:off x="517040" y="406399"/>
            <a:ext cx="11674960" cy="805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¿Quiénes rinden cuentas?</a:t>
            </a:r>
            <a:endParaRPr b="1" sz="26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 txBox="1"/>
          <p:nvPr/>
        </p:nvSpPr>
        <p:spPr>
          <a:xfrm>
            <a:off x="543120" y="1265094"/>
            <a:ext cx="11648880" cy="89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3795" y="5802429"/>
            <a:ext cx="3728205" cy="918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5"/>
          <p:cNvGrpSpPr/>
          <p:nvPr/>
        </p:nvGrpSpPr>
        <p:grpSpPr>
          <a:xfrm>
            <a:off x="1739340" y="1677248"/>
            <a:ext cx="9230359" cy="3749833"/>
            <a:chOff x="0" y="834416"/>
            <a:chExt cx="9230359" cy="3749833"/>
          </a:xfrm>
        </p:grpSpPr>
        <p:sp>
          <p:nvSpPr>
            <p:cNvPr id="68" name="Google Shape;68;p5"/>
            <p:cNvSpPr/>
            <p:nvPr/>
          </p:nvSpPr>
          <p:spPr>
            <a:xfrm>
              <a:off x="0" y="834416"/>
              <a:ext cx="2884487" cy="1730692"/>
            </a:xfrm>
            <a:prstGeom prst="rect">
              <a:avLst/>
            </a:prstGeom>
            <a:solidFill>
              <a:srgbClr val="07729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0" y="834416"/>
              <a:ext cx="2884487" cy="1730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s-E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Instituciones y entidades del sector público: </a:t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172936" y="834416"/>
              <a:ext cx="2884487" cy="1730692"/>
            </a:xfrm>
            <a:prstGeom prst="rect">
              <a:avLst/>
            </a:prstGeom>
            <a:solidFill>
              <a:srgbClr val="25A0E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 txBox="1"/>
            <p:nvPr/>
          </p:nvSpPr>
          <p:spPr>
            <a:xfrm>
              <a:off x="3172936" y="834416"/>
              <a:ext cx="2884487" cy="1730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s-E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Las entidades que integran el régimen autónomo descentralizado. </a:t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6345872" y="834416"/>
              <a:ext cx="2884487" cy="1730692"/>
            </a:xfrm>
            <a:prstGeom prst="rect">
              <a:avLst/>
            </a:prstGeom>
            <a:solidFill>
              <a:srgbClr val="87BCE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6345872" y="834416"/>
              <a:ext cx="2884487" cy="1730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s-E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Las personas jurídicas creadas por acto normativo de los gobiernos autónomos descentralizados para la prestación de servicios públicos. </a:t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586468" y="2853557"/>
              <a:ext cx="2884487" cy="1730692"/>
            </a:xfrm>
            <a:prstGeom prst="rect">
              <a:avLst/>
            </a:prstGeom>
            <a:solidFill>
              <a:srgbClr val="87BCE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1586468" y="2853557"/>
              <a:ext cx="2884487" cy="1730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s-E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Las autoridades electas por votación popular, principales y suplentes principalizados. </a:t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759404" y="2853557"/>
              <a:ext cx="2884487" cy="1730692"/>
            </a:xfrm>
            <a:prstGeom prst="rect">
              <a:avLst/>
            </a:prstGeom>
            <a:solidFill>
              <a:srgbClr val="25A0E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 txBox="1"/>
            <p:nvPr/>
          </p:nvSpPr>
          <p:spPr>
            <a:xfrm>
              <a:off x="4759404" y="2853557"/>
              <a:ext cx="2884487" cy="1730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s-E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 medios de comunicación social, por intermedio de sus representantes legales.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82" name="Google Shape;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>
            <p:ph type="title"/>
          </p:nvPr>
        </p:nvSpPr>
        <p:spPr>
          <a:xfrm>
            <a:off x="1796716" y="2690323"/>
            <a:ext cx="8747716" cy="891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3800"/>
              <a:buFont typeface="Arial"/>
              <a:buNone/>
            </a:pPr>
            <a:r>
              <a:rPr b="1" lang="es-ES" sz="38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Obligaciones</a:t>
            </a:r>
            <a:endParaRPr b="1" sz="38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184"/>
              </a:buClr>
              <a:buSzPts val="11500"/>
              <a:buFont typeface="Arial"/>
              <a:buNone/>
            </a:pPr>
            <a:r>
              <a:rPr b="1" i="0" lang="es-ES" sz="11500" u="none" cap="none" strike="noStrike">
                <a:solidFill>
                  <a:srgbClr val="2A318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15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2053389" y="3136231"/>
            <a:ext cx="8341895" cy="1549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90" name="Google Shape;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/>
          <p:nvPr/>
        </p:nvSpPr>
        <p:spPr>
          <a:xfrm>
            <a:off x="1" y="427320"/>
            <a:ext cx="121920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>
            <p:ph type="title"/>
          </p:nvPr>
        </p:nvSpPr>
        <p:spPr>
          <a:xfrm>
            <a:off x="517040" y="406399"/>
            <a:ext cx="11674960" cy="805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Obligaciones sujetos obligados:</a:t>
            </a:r>
            <a:endParaRPr b="1" sz="26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543120" y="1265094"/>
            <a:ext cx="11648880" cy="89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3795" y="5815747"/>
            <a:ext cx="3728205" cy="9181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/>
          <p:nvPr/>
        </p:nvSpPr>
        <p:spPr>
          <a:xfrm rot="-1019829">
            <a:off x="371240" y="1410062"/>
            <a:ext cx="3960514" cy="1856233"/>
          </a:xfrm>
          <a:prstGeom prst="cloud">
            <a:avLst/>
          </a:prstGeom>
          <a:solidFill>
            <a:srgbClr val="C0E4F5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Acceso a la información: PDOT, PEI, POA, PPTO Institucional y participativo y Plan de Trabajo</a:t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5074920" y="1417320"/>
            <a:ext cx="1844040" cy="86773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8F2CF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Comunicar el cronograma oficial</a:t>
            </a:r>
            <a:endParaRPr/>
          </a:p>
        </p:txBody>
      </p:sp>
      <p:sp>
        <p:nvSpPr>
          <p:cNvPr id="97" name="Google Shape;97;p7"/>
          <p:cNvSpPr/>
          <p:nvPr/>
        </p:nvSpPr>
        <p:spPr>
          <a:xfrm rot="918708">
            <a:off x="8612429" y="1547965"/>
            <a:ext cx="2746416" cy="1494884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Abrir canales comunicacionales virtuales y presenciales, públicos</a:t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5279" y="4675321"/>
            <a:ext cx="2496653" cy="1371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2CDED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Garantizar la participación de la ciudadanía en los distintos momentos del proceso</a:t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 rot="550230">
            <a:off x="7630420" y="3763035"/>
            <a:ext cx="3842679" cy="1622055"/>
          </a:xfrm>
          <a:prstGeom prst="cloud">
            <a:avLst/>
          </a:prstGeom>
          <a:solidFill>
            <a:srgbClr val="C0E4F5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Entregar Informe con links y convocatoria a la deliberación con anticipación – 10 días término.</a:t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4670246" y="5214973"/>
            <a:ext cx="2804160" cy="1093365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CEFD3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de trabajo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(Asamblea o quien cumplió sus veces)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4702993" y="2799783"/>
            <a:ext cx="2560320" cy="1489780"/>
          </a:xfrm>
          <a:prstGeom prst="flowChartAlternateProcess">
            <a:avLst/>
          </a:prstGeom>
          <a:solidFill>
            <a:srgbClr val="FFCCCC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Convocatoria pública y abierta con la anticipación debida.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en blanco y negro&#10;&#10;Descripción generada automáticamente con confianza baja" id="106" name="Google Shape;1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/>
          <p:nvPr/>
        </p:nvSpPr>
        <p:spPr>
          <a:xfrm>
            <a:off x="1" y="427320"/>
            <a:ext cx="12192000" cy="722166"/>
          </a:xfrm>
          <a:prstGeom prst="rect">
            <a:avLst/>
          </a:prstGeom>
          <a:solidFill>
            <a:srgbClr val="4448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 txBox="1"/>
          <p:nvPr>
            <p:ph type="title"/>
          </p:nvPr>
        </p:nvSpPr>
        <p:spPr>
          <a:xfrm>
            <a:off x="517040" y="406399"/>
            <a:ext cx="11674960" cy="805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C048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FBC048"/>
                </a:solidFill>
                <a:latin typeface="Arial"/>
                <a:ea typeface="Arial"/>
                <a:cs typeface="Arial"/>
                <a:sym typeface="Arial"/>
              </a:rPr>
              <a:t>Obligaciones CPCCS:</a:t>
            </a:r>
            <a:endParaRPr b="1" sz="2600">
              <a:solidFill>
                <a:srgbClr val="FBC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543120" y="1265094"/>
            <a:ext cx="11648880" cy="89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3795" y="5823802"/>
            <a:ext cx="3728205" cy="918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8"/>
          <p:cNvGrpSpPr/>
          <p:nvPr/>
        </p:nvGrpSpPr>
        <p:grpSpPr>
          <a:xfrm>
            <a:off x="783771" y="1870720"/>
            <a:ext cx="10865109" cy="3837024"/>
            <a:chOff x="0" y="0"/>
            <a:chExt cx="10865109" cy="3837024"/>
          </a:xfrm>
        </p:grpSpPr>
        <p:cxnSp>
          <p:nvCxnSpPr>
            <p:cNvPr id="112" name="Google Shape;112;p8"/>
            <p:cNvCxnSpPr/>
            <p:nvPr/>
          </p:nvCxnSpPr>
          <p:spPr>
            <a:xfrm>
              <a:off x="0" y="0"/>
              <a:ext cx="10865109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3" name="Google Shape;113;p8"/>
            <p:cNvSpPr/>
            <p:nvPr/>
          </p:nvSpPr>
          <p:spPr>
            <a:xfrm>
              <a:off x="0" y="0"/>
              <a:ext cx="2173021" cy="3837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 txBox="1"/>
            <p:nvPr/>
          </p:nvSpPr>
          <p:spPr>
            <a:xfrm>
              <a:off x="0" y="0"/>
              <a:ext cx="2173021" cy="3837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s-E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Acceso a documentos</a:t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335998" y="36159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 txBox="1"/>
            <p:nvPr/>
          </p:nvSpPr>
          <p:spPr>
            <a:xfrm>
              <a:off x="2335998" y="36159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s-E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Catastro, cronograma, informes de años anteriores</a:t>
              </a:r>
              <a:endParaRPr/>
            </a:p>
          </p:txBody>
        </p:sp>
        <p:cxnSp>
          <p:nvCxnSpPr>
            <p:cNvPr id="117" name="Google Shape;117;p8"/>
            <p:cNvCxnSpPr/>
            <p:nvPr/>
          </p:nvCxnSpPr>
          <p:spPr>
            <a:xfrm>
              <a:off x="2173021" y="759348"/>
              <a:ext cx="8692087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BAC4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8" name="Google Shape;118;p8"/>
            <p:cNvSpPr/>
            <p:nvPr/>
          </p:nvSpPr>
          <p:spPr>
            <a:xfrm>
              <a:off x="2335998" y="795508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8"/>
            <p:cNvSpPr txBox="1"/>
            <p:nvPr/>
          </p:nvSpPr>
          <p:spPr>
            <a:xfrm>
              <a:off x="2335998" y="795508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s-E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Fortalecimiento de capacidades: asistencia técnica</a:t>
              </a:r>
              <a:endParaRPr/>
            </a:p>
          </p:txBody>
        </p:sp>
        <p:cxnSp>
          <p:nvCxnSpPr>
            <p:cNvPr id="120" name="Google Shape;120;p8"/>
            <p:cNvCxnSpPr/>
            <p:nvPr/>
          </p:nvCxnSpPr>
          <p:spPr>
            <a:xfrm>
              <a:off x="2173021" y="1518697"/>
              <a:ext cx="8692087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BAC4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2335998" y="1554856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8"/>
            <p:cNvSpPr txBox="1"/>
            <p:nvPr/>
          </p:nvSpPr>
          <p:spPr>
            <a:xfrm>
              <a:off x="2335998" y="1554856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s-E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Sistema informático </a:t>
              </a:r>
              <a:endParaRPr/>
            </a:p>
          </p:txBody>
        </p:sp>
        <p:cxnSp>
          <p:nvCxnSpPr>
            <p:cNvPr id="123" name="Google Shape;123;p8"/>
            <p:cNvCxnSpPr/>
            <p:nvPr/>
          </p:nvCxnSpPr>
          <p:spPr>
            <a:xfrm>
              <a:off x="2173021" y="2278045"/>
              <a:ext cx="8692087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BAC4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4" name="Google Shape;124;p8"/>
            <p:cNvSpPr/>
            <p:nvPr/>
          </p:nvSpPr>
          <p:spPr>
            <a:xfrm>
              <a:off x="2335998" y="2314205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 txBox="1"/>
            <p:nvPr/>
          </p:nvSpPr>
          <p:spPr>
            <a:xfrm>
              <a:off x="2335998" y="2314205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s-E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Retroalimentación</a:t>
              </a:r>
              <a:endParaRPr/>
            </a:p>
          </p:txBody>
        </p:sp>
        <p:cxnSp>
          <p:nvCxnSpPr>
            <p:cNvPr id="126" name="Google Shape;126;p8"/>
            <p:cNvCxnSpPr/>
            <p:nvPr/>
          </p:nvCxnSpPr>
          <p:spPr>
            <a:xfrm>
              <a:off x="2173021" y="3037394"/>
              <a:ext cx="8692087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BAC4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7" name="Google Shape;127;p8"/>
            <p:cNvSpPr/>
            <p:nvPr/>
          </p:nvSpPr>
          <p:spPr>
            <a:xfrm>
              <a:off x="2335998" y="3073553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2335998" y="3073553"/>
              <a:ext cx="8529110" cy="723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s-E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Envío a la CGE</a:t>
              </a:r>
              <a:endParaRPr/>
            </a:p>
          </p:txBody>
        </p:sp>
        <p:cxnSp>
          <p:nvCxnSpPr>
            <p:cNvPr id="129" name="Google Shape;129;p8"/>
            <p:cNvCxnSpPr/>
            <p:nvPr/>
          </p:nvCxnSpPr>
          <p:spPr>
            <a:xfrm>
              <a:off x="2173021" y="3796742"/>
              <a:ext cx="8692087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BAC4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Aplicación&#10;&#10;Descripción generada automáticamente"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7002" y="-1449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>
            <p:ph type="title"/>
          </p:nvPr>
        </p:nvSpPr>
        <p:spPr>
          <a:xfrm>
            <a:off x="1710419" y="2067951"/>
            <a:ext cx="8097158" cy="1330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br>
              <a:rPr b="1" lang="es-E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Certificado del módulo de Rendición de Cuentas</a:t>
            </a:r>
            <a:br>
              <a:rPr b="1" lang="es-E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Todos los sujetos obligados, para iniciar con el proceso de rendición de cuentas, deberán obtener y cargar en el Sistema Informático de Rendición de Cuentas el certificado de haber realizado el módulo de rendición de cuentas en la Escuela de Formación  del CPCCS; en el caso de instituciones será el responsable del proceso y el responsable de la carga de información quienes realicen el curso. </a:t>
            </a:r>
            <a:b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b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400">
                <a:solidFill>
                  <a:srgbClr val="FEC707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453514" y="2067951"/>
            <a:ext cx="625642" cy="270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Play"/>
              <a:buNone/>
            </a:pPr>
            <a:r>
              <a:t/>
            </a:r>
            <a:endParaRPr b="1" i="0" sz="11500" u="none" cap="none" strike="noStrike">
              <a:solidFill>
                <a:srgbClr val="2A31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7460" y="0"/>
            <a:ext cx="2595296" cy="1215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1876230" y="4351407"/>
            <a:ext cx="8747716" cy="835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3107282" y="4723888"/>
            <a:ext cx="8747716" cy="835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3591735" y="4639499"/>
            <a:ext cx="621584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Disposición General Sexta, Reglamento de Rendición de Cuentas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2024-04-09T16:40:48Z</dcterms:created>
  <dc:creator>Gustavo Robalino</dc:creator>
</cp:coreProperties>
</file>