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7" r:id="rId2"/>
    <p:sldId id="291" r:id="rId3"/>
    <p:sldId id="308" r:id="rId4"/>
    <p:sldId id="258" r:id="rId5"/>
    <p:sldId id="259" r:id="rId6"/>
    <p:sldId id="260" r:id="rId7"/>
    <p:sldId id="261" r:id="rId8"/>
    <p:sldId id="262" r:id="rId9"/>
    <p:sldId id="263" r:id="rId10"/>
    <p:sldId id="264" r:id="rId11"/>
    <p:sldId id="314" r:id="rId12"/>
    <p:sldId id="312" r:id="rId13"/>
    <p:sldId id="315" r:id="rId14"/>
    <p:sldId id="316" r:id="rId15"/>
    <p:sldId id="317" r:id="rId16"/>
    <p:sldId id="288" r:id="rId17"/>
  </p:sldIdLst>
  <p:sldSz cx="18288000" cy="10287000"/>
  <p:notesSz cx="6797675" cy="9926638"/>
  <p:embeddedFontLst>
    <p:embeddedFont>
      <p:font typeface="Nunito Light" pitchFamily="2" charset="0"/>
      <p:regular r:id="rId19"/>
      <p:italic r:id="rId20"/>
    </p:embeddedFont>
    <p:embeddedFont>
      <p:font typeface="Nunito Semi Bold" panose="020B0604020202020204" charset="0"/>
      <p:regular r:id="rId21"/>
    </p:embeddedFont>
    <p:embeddedFont>
      <p:font typeface="PT Sans" panose="020B0503020203020204" pitchFamily="34" charset="0"/>
      <p:regular r:id="rId22"/>
      <p:bold r:id="rId23"/>
      <p:italic r:id="rId24"/>
      <p:boldItalic r:id="rId25"/>
    </p:embeddedFont>
    <p:embeddedFont>
      <p:font typeface="The Seasons"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593" autoAdjust="0"/>
  </p:normalViewPr>
  <p:slideViewPr>
    <p:cSldViewPr>
      <p:cViewPr varScale="1">
        <p:scale>
          <a:sx n="45" d="100"/>
          <a:sy n="45" d="100"/>
        </p:scale>
        <p:origin x="81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70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40BFD4-AD60-435F-8DC9-4437DB109549}" type="doc">
      <dgm:prSet loTypeId="urn:microsoft.com/office/officeart/2005/8/layout/hierarchy3" loCatId="hierarchy" qsTypeId="urn:microsoft.com/office/officeart/2005/8/quickstyle/simple1" qsCatId="simple" csTypeId="urn:microsoft.com/office/officeart/2005/8/colors/accent1_1" csCatId="accent1" phldr="1"/>
      <dgm:spPr/>
      <dgm:t>
        <a:bodyPr/>
        <a:lstStyle/>
        <a:p>
          <a:endParaRPr lang="es-EC"/>
        </a:p>
      </dgm:t>
    </dgm:pt>
    <dgm:pt modelId="{5DC937F0-6FB4-431D-8E83-341581D7FB75}">
      <dgm:prSet phldrT="[Texto]"/>
      <dgm:spPr/>
      <dgm:t>
        <a:bodyPr/>
        <a:lstStyle/>
        <a:p>
          <a:r>
            <a:rPr lang="es-ES" b="1" dirty="0"/>
            <a:t>Consejo Nacional Electoral (CNE):</a:t>
          </a:r>
        </a:p>
        <a:p>
          <a:r>
            <a:rPr lang="es-ES" dirty="0"/>
            <a:t>Organiza, dirige y vigila los procesos electorales, controla la propaganda y el gasto electoral, y mantiene el registro de organizaciones políticas. </a:t>
          </a:r>
          <a:endParaRPr lang="es-EC" dirty="0"/>
        </a:p>
      </dgm:t>
    </dgm:pt>
    <dgm:pt modelId="{9C58EBD7-097E-4FE1-B16F-0F02CF03A532}" type="parTrans" cxnId="{613787E8-70A1-4B71-ACBC-F26EA47F6E2D}">
      <dgm:prSet/>
      <dgm:spPr/>
      <dgm:t>
        <a:bodyPr/>
        <a:lstStyle/>
        <a:p>
          <a:endParaRPr lang="es-EC"/>
        </a:p>
      </dgm:t>
    </dgm:pt>
    <dgm:pt modelId="{CFFD07F8-C040-4CB1-99D1-7399FE36CF5C}" type="sibTrans" cxnId="{613787E8-70A1-4B71-ACBC-F26EA47F6E2D}">
      <dgm:prSet/>
      <dgm:spPr/>
      <dgm:t>
        <a:bodyPr/>
        <a:lstStyle/>
        <a:p>
          <a:endParaRPr lang="es-EC"/>
        </a:p>
      </dgm:t>
    </dgm:pt>
    <dgm:pt modelId="{1C2BA282-AD4D-4AA6-AF69-567782883153}">
      <dgm:prSet phldrT="[Texto]" custT="1"/>
      <dgm:spPr/>
      <dgm:t>
        <a:bodyPr/>
        <a:lstStyle/>
        <a:p>
          <a:pPr algn="just">
            <a:buNone/>
          </a:pPr>
          <a:r>
            <a:rPr lang="es-ES" sz="2800" kern="1200" dirty="0">
              <a:latin typeface="Calibri"/>
              <a:ea typeface="+mn-ea"/>
              <a:cs typeface="+mn-cs"/>
            </a:rPr>
            <a:t>El Instituto de Investigación, Capacitación y Promoción Político Electoral, conocido como Instituto de la Democracia (IDD), entidad adscrita al Consejo Nacional Electoral y creada en el 2011, tiene la misión de asesorar, investigar, capacitar y promocionar la democracia en el Ecuador, desde un enfoque académico, pedagógico y pluralista.</a:t>
          </a:r>
        </a:p>
      </dgm:t>
    </dgm:pt>
    <dgm:pt modelId="{C0FA9F81-04F1-47B6-B152-507BFF96E9F8}" type="parTrans" cxnId="{4D065640-78FE-45AA-825F-C2193AD4F11A}">
      <dgm:prSet/>
      <dgm:spPr/>
      <dgm:t>
        <a:bodyPr/>
        <a:lstStyle/>
        <a:p>
          <a:endParaRPr lang="es-EC"/>
        </a:p>
      </dgm:t>
    </dgm:pt>
    <dgm:pt modelId="{84DE344B-963F-46D0-91D1-274ADD02B3D1}" type="sibTrans" cxnId="{4D065640-78FE-45AA-825F-C2193AD4F11A}">
      <dgm:prSet/>
      <dgm:spPr/>
      <dgm:t>
        <a:bodyPr/>
        <a:lstStyle/>
        <a:p>
          <a:endParaRPr lang="es-EC"/>
        </a:p>
      </dgm:t>
    </dgm:pt>
    <dgm:pt modelId="{0A267492-8877-47BD-8AB4-1D29D413E9A1}">
      <dgm:prSet phldrT="[Texto]"/>
      <dgm:spPr/>
      <dgm:t>
        <a:bodyPr/>
        <a:lstStyle/>
        <a:p>
          <a:pPr>
            <a:buNone/>
          </a:pPr>
          <a:r>
            <a:rPr lang="es-EC" b="1" i="0" dirty="0"/>
            <a:t>Tribunal Contencioso Electoral (TCE):</a:t>
          </a:r>
          <a:endParaRPr lang="es-EC" b="0" i="0" dirty="0"/>
        </a:p>
        <a:p>
          <a:pPr>
            <a:buNone/>
          </a:pPr>
          <a:r>
            <a:rPr lang="es-ES" b="0" i="0" dirty="0"/>
            <a:t>Resuelve controversias y recursos en materia electoral, y administra justicia en este ámbito</a:t>
          </a:r>
          <a:endParaRPr lang="es-EC" dirty="0"/>
        </a:p>
      </dgm:t>
    </dgm:pt>
    <dgm:pt modelId="{57CDD109-D451-4C5A-A7DA-E91150A588A1}" type="parTrans" cxnId="{A0327284-DE91-4303-844E-EAF7892BBF4C}">
      <dgm:prSet/>
      <dgm:spPr/>
      <dgm:t>
        <a:bodyPr/>
        <a:lstStyle/>
        <a:p>
          <a:endParaRPr lang="es-EC"/>
        </a:p>
      </dgm:t>
    </dgm:pt>
    <dgm:pt modelId="{61AEB838-E171-4211-AE76-3375A168720F}" type="sibTrans" cxnId="{A0327284-DE91-4303-844E-EAF7892BBF4C}">
      <dgm:prSet/>
      <dgm:spPr/>
      <dgm:t>
        <a:bodyPr/>
        <a:lstStyle/>
        <a:p>
          <a:endParaRPr lang="es-EC"/>
        </a:p>
      </dgm:t>
    </dgm:pt>
    <dgm:pt modelId="{AAD2480C-15E7-4974-A13F-3C67EA2C38AA}" type="pres">
      <dgm:prSet presAssocID="{FE40BFD4-AD60-435F-8DC9-4437DB109549}" presName="diagram" presStyleCnt="0">
        <dgm:presLayoutVars>
          <dgm:chPref val="1"/>
          <dgm:dir/>
          <dgm:animOne val="branch"/>
          <dgm:animLvl val="lvl"/>
          <dgm:resizeHandles/>
        </dgm:presLayoutVars>
      </dgm:prSet>
      <dgm:spPr/>
    </dgm:pt>
    <dgm:pt modelId="{B7EE11C2-8FE0-45B4-9125-D36FC0BBB05B}" type="pres">
      <dgm:prSet presAssocID="{5DC937F0-6FB4-431D-8E83-341581D7FB75}" presName="root" presStyleCnt="0"/>
      <dgm:spPr/>
    </dgm:pt>
    <dgm:pt modelId="{34997D71-A442-4AC5-A055-A5BD3BFD54AB}" type="pres">
      <dgm:prSet presAssocID="{5DC937F0-6FB4-431D-8E83-341581D7FB75}" presName="rootComposite" presStyleCnt="0"/>
      <dgm:spPr/>
    </dgm:pt>
    <dgm:pt modelId="{DF0A2E23-EE37-4B43-9195-B22CA7879294}" type="pres">
      <dgm:prSet presAssocID="{5DC937F0-6FB4-431D-8E83-341581D7FB75}" presName="rootText" presStyleLbl="node1" presStyleIdx="0" presStyleCnt="2"/>
      <dgm:spPr/>
    </dgm:pt>
    <dgm:pt modelId="{34FBC94A-F03A-45A5-9AB9-B383C8F65B78}" type="pres">
      <dgm:prSet presAssocID="{5DC937F0-6FB4-431D-8E83-341581D7FB75}" presName="rootConnector" presStyleLbl="node1" presStyleIdx="0" presStyleCnt="2"/>
      <dgm:spPr/>
    </dgm:pt>
    <dgm:pt modelId="{7757C1C3-9BDA-43F2-B844-08B41343CE3C}" type="pres">
      <dgm:prSet presAssocID="{5DC937F0-6FB4-431D-8E83-341581D7FB75}" presName="childShape" presStyleCnt="0"/>
      <dgm:spPr/>
    </dgm:pt>
    <dgm:pt modelId="{78814B2D-A1AB-40C0-A7B4-8E6A1C947141}" type="pres">
      <dgm:prSet presAssocID="{C0FA9F81-04F1-47B6-B152-507BFF96E9F8}" presName="Name13" presStyleLbl="parChTrans1D2" presStyleIdx="0" presStyleCnt="1"/>
      <dgm:spPr/>
    </dgm:pt>
    <dgm:pt modelId="{664B3584-497B-438B-9E46-1F31E4B5DC24}" type="pres">
      <dgm:prSet presAssocID="{1C2BA282-AD4D-4AA6-AF69-567782883153}" presName="childText" presStyleLbl="bgAcc1" presStyleIdx="0" presStyleCnt="1" custScaleX="140491" custScaleY="126722" custLinFactNeighborX="-1066" custLinFactNeighborY="-6082">
        <dgm:presLayoutVars>
          <dgm:bulletEnabled val="1"/>
        </dgm:presLayoutVars>
      </dgm:prSet>
      <dgm:spPr/>
    </dgm:pt>
    <dgm:pt modelId="{81C62744-1905-45EC-9CA6-1436E38D88F4}" type="pres">
      <dgm:prSet presAssocID="{0A267492-8877-47BD-8AB4-1D29D413E9A1}" presName="root" presStyleCnt="0"/>
      <dgm:spPr/>
    </dgm:pt>
    <dgm:pt modelId="{028A931C-DB96-414B-B6D7-6A5939FE49A2}" type="pres">
      <dgm:prSet presAssocID="{0A267492-8877-47BD-8AB4-1D29D413E9A1}" presName="rootComposite" presStyleCnt="0"/>
      <dgm:spPr/>
    </dgm:pt>
    <dgm:pt modelId="{6363B2B1-EEAD-438A-BC78-13C55DA7C859}" type="pres">
      <dgm:prSet presAssocID="{0A267492-8877-47BD-8AB4-1D29D413E9A1}" presName="rootText" presStyleLbl="node1" presStyleIdx="1" presStyleCnt="2"/>
      <dgm:spPr/>
    </dgm:pt>
    <dgm:pt modelId="{63A97A5E-BEAD-45EA-9203-FFB7C2F77DD2}" type="pres">
      <dgm:prSet presAssocID="{0A267492-8877-47BD-8AB4-1D29D413E9A1}" presName="rootConnector" presStyleLbl="node1" presStyleIdx="1" presStyleCnt="2"/>
      <dgm:spPr/>
    </dgm:pt>
    <dgm:pt modelId="{366488EE-872B-4812-9B27-36E681C606FB}" type="pres">
      <dgm:prSet presAssocID="{0A267492-8877-47BD-8AB4-1D29D413E9A1}" presName="childShape" presStyleCnt="0"/>
      <dgm:spPr/>
    </dgm:pt>
  </dgm:ptLst>
  <dgm:cxnLst>
    <dgm:cxn modelId="{7EFEB009-E543-4B6D-942A-A7D46B24C3FF}" type="presOf" srcId="{5DC937F0-6FB4-431D-8E83-341581D7FB75}" destId="{DF0A2E23-EE37-4B43-9195-B22CA7879294}" srcOrd="0" destOrd="0" presId="urn:microsoft.com/office/officeart/2005/8/layout/hierarchy3"/>
    <dgm:cxn modelId="{CBEFC514-3BF8-40FA-B5DA-F03833C093F2}" type="presOf" srcId="{C0FA9F81-04F1-47B6-B152-507BFF96E9F8}" destId="{78814B2D-A1AB-40C0-A7B4-8E6A1C947141}" srcOrd="0" destOrd="0" presId="urn:microsoft.com/office/officeart/2005/8/layout/hierarchy3"/>
    <dgm:cxn modelId="{09CB2428-80A6-4737-84FF-81692C4B3B58}" type="presOf" srcId="{0A267492-8877-47BD-8AB4-1D29D413E9A1}" destId="{6363B2B1-EEAD-438A-BC78-13C55DA7C859}" srcOrd="0" destOrd="0" presId="urn:microsoft.com/office/officeart/2005/8/layout/hierarchy3"/>
    <dgm:cxn modelId="{FFA55730-9ED5-44D3-B6E3-12C15489E82B}" type="presOf" srcId="{1C2BA282-AD4D-4AA6-AF69-567782883153}" destId="{664B3584-497B-438B-9E46-1F31E4B5DC24}" srcOrd="0" destOrd="0" presId="urn:microsoft.com/office/officeart/2005/8/layout/hierarchy3"/>
    <dgm:cxn modelId="{A65D1839-AAB9-44CD-8BD7-EBC2BD1D59A7}" type="presOf" srcId="{0A267492-8877-47BD-8AB4-1D29D413E9A1}" destId="{63A97A5E-BEAD-45EA-9203-FFB7C2F77DD2}" srcOrd="1" destOrd="0" presId="urn:microsoft.com/office/officeart/2005/8/layout/hierarchy3"/>
    <dgm:cxn modelId="{4D065640-78FE-45AA-825F-C2193AD4F11A}" srcId="{5DC937F0-6FB4-431D-8E83-341581D7FB75}" destId="{1C2BA282-AD4D-4AA6-AF69-567782883153}" srcOrd="0" destOrd="0" parTransId="{C0FA9F81-04F1-47B6-B152-507BFF96E9F8}" sibTransId="{84DE344B-963F-46D0-91D1-274ADD02B3D1}"/>
    <dgm:cxn modelId="{4F044B5F-61F5-40EB-98BB-745BCE0C7CD3}" type="presOf" srcId="{FE40BFD4-AD60-435F-8DC9-4437DB109549}" destId="{AAD2480C-15E7-4974-A13F-3C67EA2C38AA}" srcOrd="0" destOrd="0" presId="urn:microsoft.com/office/officeart/2005/8/layout/hierarchy3"/>
    <dgm:cxn modelId="{A0327284-DE91-4303-844E-EAF7892BBF4C}" srcId="{FE40BFD4-AD60-435F-8DC9-4437DB109549}" destId="{0A267492-8877-47BD-8AB4-1D29D413E9A1}" srcOrd="1" destOrd="0" parTransId="{57CDD109-D451-4C5A-A7DA-E91150A588A1}" sibTransId="{61AEB838-E171-4211-AE76-3375A168720F}"/>
    <dgm:cxn modelId="{13C02CA4-1680-4555-B9BA-32E4B28577FF}" type="presOf" srcId="{5DC937F0-6FB4-431D-8E83-341581D7FB75}" destId="{34FBC94A-F03A-45A5-9AB9-B383C8F65B78}" srcOrd="1" destOrd="0" presId="urn:microsoft.com/office/officeart/2005/8/layout/hierarchy3"/>
    <dgm:cxn modelId="{613787E8-70A1-4B71-ACBC-F26EA47F6E2D}" srcId="{FE40BFD4-AD60-435F-8DC9-4437DB109549}" destId="{5DC937F0-6FB4-431D-8E83-341581D7FB75}" srcOrd="0" destOrd="0" parTransId="{9C58EBD7-097E-4FE1-B16F-0F02CF03A532}" sibTransId="{CFFD07F8-C040-4CB1-99D1-7399FE36CF5C}"/>
    <dgm:cxn modelId="{307CD961-7BCD-4EC3-9EAD-D71AF1ABF6B1}" type="presParOf" srcId="{AAD2480C-15E7-4974-A13F-3C67EA2C38AA}" destId="{B7EE11C2-8FE0-45B4-9125-D36FC0BBB05B}" srcOrd="0" destOrd="0" presId="urn:microsoft.com/office/officeart/2005/8/layout/hierarchy3"/>
    <dgm:cxn modelId="{73D42CDC-FD7B-424D-9060-50E8038FDECF}" type="presParOf" srcId="{B7EE11C2-8FE0-45B4-9125-D36FC0BBB05B}" destId="{34997D71-A442-4AC5-A055-A5BD3BFD54AB}" srcOrd="0" destOrd="0" presId="urn:microsoft.com/office/officeart/2005/8/layout/hierarchy3"/>
    <dgm:cxn modelId="{C387C8BE-BF67-4AFB-AF59-FDB057D3A5CF}" type="presParOf" srcId="{34997D71-A442-4AC5-A055-A5BD3BFD54AB}" destId="{DF0A2E23-EE37-4B43-9195-B22CA7879294}" srcOrd="0" destOrd="0" presId="urn:microsoft.com/office/officeart/2005/8/layout/hierarchy3"/>
    <dgm:cxn modelId="{C03D7C70-6275-44CA-921D-B269F55340C9}" type="presParOf" srcId="{34997D71-A442-4AC5-A055-A5BD3BFD54AB}" destId="{34FBC94A-F03A-45A5-9AB9-B383C8F65B78}" srcOrd="1" destOrd="0" presId="urn:microsoft.com/office/officeart/2005/8/layout/hierarchy3"/>
    <dgm:cxn modelId="{DB9E6F54-83FF-4684-9E3F-A3FA2D04D472}" type="presParOf" srcId="{B7EE11C2-8FE0-45B4-9125-D36FC0BBB05B}" destId="{7757C1C3-9BDA-43F2-B844-08B41343CE3C}" srcOrd="1" destOrd="0" presId="urn:microsoft.com/office/officeart/2005/8/layout/hierarchy3"/>
    <dgm:cxn modelId="{EF1A3F84-2831-464E-A893-ED8435CE44C5}" type="presParOf" srcId="{7757C1C3-9BDA-43F2-B844-08B41343CE3C}" destId="{78814B2D-A1AB-40C0-A7B4-8E6A1C947141}" srcOrd="0" destOrd="0" presId="urn:microsoft.com/office/officeart/2005/8/layout/hierarchy3"/>
    <dgm:cxn modelId="{A86500B1-A0AB-49E3-AF99-0410FD75B3F2}" type="presParOf" srcId="{7757C1C3-9BDA-43F2-B844-08B41343CE3C}" destId="{664B3584-497B-438B-9E46-1F31E4B5DC24}" srcOrd="1" destOrd="0" presId="urn:microsoft.com/office/officeart/2005/8/layout/hierarchy3"/>
    <dgm:cxn modelId="{6837EA18-40D5-4AD0-86F0-50285A1CC780}" type="presParOf" srcId="{AAD2480C-15E7-4974-A13F-3C67EA2C38AA}" destId="{81C62744-1905-45EC-9CA6-1436E38D88F4}" srcOrd="1" destOrd="0" presId="urn:microsoft.com/office/officeart/2005/8/layout/hierarchy3"/>
    <dgm:cxn modelId="{1D215FA6-E587-4DC5-9AEF-4CC2AA3E36D5}" type="presParOf" srcId="{81C62744-1905-45EC-9CA6-1436E38D88F4}" destId="{028A931C-DB96-414B-B6D7-6A5939FE49A2}" srcOrd="0" destOrd="0" presId="urn:microsoft.com/office/officeart/2005/8/layout/hierarchy3"/>
    <dgm:cxn modelId="{E778402F-B491-43BD-A706-0B9675F96147}" type="presParOf" srcId="{028A931C-DB96-414B-B6D7-6A5939FE49A2}" destId="{6363B2B1-EEAD-438A-BC78-13C55DA7C859}" srcOrd="0" destOrd="0" presId="urn:microsoft.com/office/officeart/2005/8/layout/hierarchy3"/>
    <dgm:cxn modelId="{36610EB6-7AA6-4BC8-A3DD-203186AFDB3D}" type="presParOf" srcId="{028A931C-DB96-414B-B6D7-6A5939FE49A2}" destId="{63A97A5E-BEAD-45EA-9203-FFB7C2F77DD2}" srcOrd="1" destOrd="0" presId="urn:microsoft.com/office/officeart/2005/8/layout/hierarchy3"/>
    <dgm:cxn modelId="{76D7E78D-97AC-40D3-ACE9-F4D2C3174FDA}" type="presParOf" srcId="{81C62744-1905-45EC-9CA6-1436E38D88F4}" destId="{366488EE-872B-4812-9B27-36E681C606FB}"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0A2E23-EE37-4B43-9195-B22CA7879294}">
      <dsp:nvSpPr>
        <dsp:cNvPr id="0" name=""/>
        <dsp:cNvSpPr/>
      </dsp:nvSpPr>
      <dsp:spPr>
        <a:xfrm>
          <a:off x="1807443" y="628"/>
          <a:ext cx="6081117" cy="304055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s-ES" sz="3100" b="1" kern="1200" dirty="0"/>
            <a:t>Consejo Nacional Electoral (CNE):</a:t>
          </a:r>
        </a:p>
        <a:p>
          <a:pPr marL="0" lvl="0" indent="0" algn="ctr" defTabSz="1377950">
            <a:lnSpc>
              <a:spcPct val="90000"/>
            </a:lnSpc>
            <a:spcBef>
              <a:spcPct val="0"/>
            </a:spcBef>
            <a:spcAft>
              <a:spcPct val="35000"/>
            </a:spcAft>
            <a:buNone/>
          </a:pPr>
          <a:r>
            <a:rPr lang="es-ES" sz="3100" kern="1200" dirty="0"/>
            <a:t>Organiza, dirige y vigila los procesos electorales, controla la propaganda y el gasto electoral, y mantiene el registro de organizaciones políticas. </a:t>
          </a:r>
          <a:endParaRPr lang="es-EC" sz="3100" kern="1200" dirty="0"/>
        </a:p>
      </dsp:txBody>
      <dsp:txXfrm>
        <a:off x="1896498" y="89683"/>
        <a:ext cx="5903007" cy="2862448"/>
      </dsp:txXfrm>
    </dsp:sp>
    <dsp:sp modelId="{78814B2D-A1AB-40C0-A7B4-8E6A1C947141}">
      <dsp:nvSpPr>
        <dsp:cNvPr id="0" name=""/>
        <dsp:cNvSpPr/>
      </dsp:nvSpPr>
      <dsp:spPr>
        <a:xfrm>
          <a:off x="2415554" y="3041187"/>
          <a:ext cx="556251" cy="2501741"/>
        </a:xfrm>
        <a:custGeom>
          <a:avLst/>
          <a:gdLst/>
          <a:ahLst/>
          <a:cxnLst/>
          <a:rect l="0" t="0" r="0" b="0"/>
          <a:pathLst>
            <a:path>
              <a:moveTo>
                <a:pt x="0" y="0"/>
              </a:moveTo>
              <a:lnTo>
                <a:pt x="0" y="2501741"/>
              </a:lnTo>
              <a:lnTo>
                <a:pt x="556251" y="25017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4B3584-497B-438B-9E46-1F31E4B5DC24}">
      <dsp:nvSpPr>
        <dsp:cNvPr id="0" name=""/>
        <dsp:cNvSpPr/>
      </dsp:nvSpPr>
      <dsp:spPr>
        <a:xfrm>
          <a:off x="2971806" y="3616400"/>
          <a:ext cx="6834737" cy="385305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just" defTabSz="1244600">
            <a:lnSpc>
              <a:spcPct val="90000"/>
            </a:lnSpc>
            <a:spcBef>
              <a:spcPct val="0"/>
            </a:spcBef>
            <a:spcAft>
              <a:spcPct val="35000"/>
            </a:spcAft>
            <a:buNone/>
          </a:pPr>
          <a:r>
            <a:rPr lang="es-ES" sz="2800" kern="1200" dirty="0">
              <a:latin typeface="Calibri"/>
              <a:ea typeface="+mn-ea"/>
              <a:cs typeface="+mn-cs"/>
            </a:rPr>
            <a:t>El Instituto de Investigación, Capacitación y Promoción Político Electoral, conocido como Instituto de la Democracia (IDD), entidad adscrita al Consejo Nacional Electoral y creada en el 2011, tiene la misión de asesorar, investigar, capacitar y promocionar la democracia en el Ecuador, desde un enfoque académico, pedagógico y pluralista.</a:t>
          </a:r>
        </a:p>
      </dsp:txBody>
      <dsp:txXfrm>
        <a:off x="3084658" y="3729252"/>
        <a:ext cx="6609033" cy="3627352"/>
      </dsp:txXfrm>
    </dsp:sp>
    <dsp:sp modelId="{6363B2B1-EEAD-438A-BC78-13C55DA7C859}">
      <dsp:nvSpPr>
        <dsp:cNvPr id="0" name=""/>
        <dsp:cNvSpPr/>
      </dsp:nvSpPr>
      <dsp:spPr>
        <a:xfrm>
          <a:off x="9408839" y="628"/>
          <a:ext cx="6081117" cy="304055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s-EC" sz="3100" b="1" i="0" kern="1200" dirty="0"/>
            <a:t>Tribunal Contencioso Electoral (TCE):</a:t>
          </a:r>
          <a:endParaRPr lang="es-EC" sz="3100" b="0" i="0" kern="1200" dirty="0"/>
        </a:p>
        <a:p>
          <a:pPr marL="0" lvl="0" indent="0" algn="ctr" defTabSz="1377950">
            <a:lnSpc>
              <a:spcPct val="90000"/>
            </a:lnSpc>
            <a:spcBef>
              <a:spcPct val="0"/>
            </a:spcBef>
            <a:spcAft>
              <a:spcPct val="35000"/>
            </a:spcAft>
            <a:buNone/>
          </a:pPr>
          <a:r>
            <a:rPr lang="es-ES" sz="3100" b="0" i="0" kern="1200" dirty="0"/>
            <a:t>Resuelve controversias y recursos en materia electoral, y administra justicia en este ámbito</a:t>
          </a:r>
          <a:endParaRPr lang="es-EC" sz="3100" kern="1200" dirty="0"/>
        </a:p>
      </dsp:txBody>
      <dsp:txXfrm>
        <a:off x="9497894" y="89683"/>
        <a:ext cx="5903007" cy="286244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DDEB98A-6B21-4CAF-8696-D36C01C805BF}" type="datetimeFigureOut">
              <a:rPr lang="es-EC" smtClean="0"/>
              <a:t>4/3/2026</a:t>
            </a:fld>
            <a:endParaRPr lang="es-EC"/>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105B452-F300-4FAC-9FF4-86F856A41FC2}" type="slidenum">
              <a:rPr lang="es-EC" smtClean="0"/>
              <a:t>‹Nº›</a:t>
            </a:fld>
            <a:endParaRPr lang="es-EC"/>
          </a:p>
        </p:txBody>
      </p:sp>
    </p:spTree>
    <p:extLst>
      <p:ext uri="{BB962C8B-B14F-4D97-AF65-F5344CB8AC3E}">
        <p14:creationId xmlns:p14="http://schemas.microsoft.com/office/powerpoint/2010/main" val="982273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C"/>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C"/>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C"/>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C"/>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C"/>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C"/>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C"/>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C"/>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8288000" cy="10287000"/>
          </a:xfrm>
          <a:prstGeom prst="rect">
            <a:avLst/>
          </a:prstGeom>
        </p:spPr>
      </p:pic>
      <p:sp>
        <p:nvSpPr>
          <p:cNvPr id="3" name="Shape 0"/>
          <p:cNvSpPr/>
          <p:nvPr/>
        </p:nvSpPr>
        <p:spPr>
          <a:xfrm>
            <a:off x="0" y="0"/>
            <a:ext cx="18288000" cy="10287000"/>
          </a:xfrm>
          <a:prstGeom prst="rect">
            <a:avLst/>
          </a:prstGeom>
          <a:solidFill>
            <a:srgbClr val="F3F3FF">
              <a:alpha val="75000"/>
            </a:srgbClr>
          </a:solidFill>
          <a:ln/>
        </p:spPr>
        <p:txBody>
          <a:bodyPr/>
          <a:lstStyle/>
          <a:p>
            <a:endParaRPr lang="es-EC"/>
          </a:p>
        </p:txBody>
      </p:sp>
      <p:pic>
        <p:nvPicPr>
          <p:cNvPr id="4" name="Image 1" descr="preencoded.png">
            <a:hlinkClick r:id="rId3"/>
          </p:cNvPr>
          <p:cNvPicPr>
            <a:picLocks noChangeAspect="1"/>
          </p:cNvPicPr>
          <p:nvPr/>
        </p:nvPicPr>
        <p:blipFill>
          <a:blip r:embed="rId4"/>
          <a:stretch>
            <a:fillRect/>
          </a:stretch>
        </p:blipFill>
        <p:spPr>
          <a:xfrm>
            <a:off x="16049020" y="9686925"/>
            <a:ext cx="2153256" cy="514350"/>
          </a:xfrm>
          <a:prstGeom prst="rect">
            <a:avLst/>
          </a:prstGeom>
        </p:spPr>
      </p:pic>
    </p:spTree>
    <p:extLst>
      <p:ext uri="{BB962C8B-B14F-4D97-AF65-F5344CB8AC3E}">
        <p14:creationId xmlns:p14="http://schemas.microsoft.com/office/powerpoint/2010/main" val="354038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8288000" cy="10287000"/>
          </a:xfrm>
          <a:prstGeom prst="rect">
            <a:avLst/>
          </a:prstGeom>
        </p:spPr>
      </p:pic>
      <p:sp>
        <p:nvSpPr>
          <p:cNvPr id="3" name="Shape 0"/>
          <p:cNvSpPr/>
          <p:nvPr/>
        </p:nvSpPr>
        <p:spPr>
          <a:xfrm>
            <a:off x="0" y="0"/>
            <a:ext cx="18288000" cy="10287000"/>
          </a:xfrm>
          <a:prstGeom prst="rect">
            <a:avLst/>
          </a:prstGeom>
          <a:solidFill>
            <a:srgbClr val="F3F3FF">
              <a:alpha val="75000"/>
            </a:srgbClr>
          </a:solidFill>
          <a:ln/>
        </p:spPr>
        <p:txBody>
          <a:bodyPr/>
          <a:lstStyle/>
          <a:p>
            <a:endParaRPr lang="es-EC"/>
          </a:p>
        </p:txBody>
      </p:sp>
      <p:pic>
        <p:nvPicPr>
          <p:cNvPr id="4" name="Image 1" descr="preencoded.png">
            <a:hlinkClick r:id="rId3"/>
          </p:cNvPr>
          <p:cNvPicPr>
            <a:picLocks noChangeAspect="1"/>
          </p:cNvPicPr>
          <p:nvPr/>
        </p:nvPicPr>
        <p:blipFill>
          <a:blip r:embed="rId4"/>
          <a:stretch>
            <a:fillRect/>
          </a:stretch>
        </p:blipFill>
        <p:spPr>
          <a:xfrm>
            <a:off x="16049020" y="9686925"/>
            <a:ext cx="2153256" cy="514350"/>
          </a:xfrm>
          <a:prstGeom prst="rect">
            <a:avLst/>
          </a:prstGeom>
        </p:spPr>
      </p:pic>
    </p:spTree>
    <p:extLst>
      <p:ext uri="{BB962C8B-B14F-4D97-AF65-F5344CB8AC3E}">
        <p14:creationId xmlns:p14="http://schemas.microsoft.com/office/powerpoint/2010/main" val="4187839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8288000" cy="10287000"/>
          </a:xfrm>
          <a:prstGeom prst="rect">
            <a:avLst/>
          </a:prstGeom>
        </p:spPr>
      </p:pic>
      <p:sp>
        <p:nvSpPr>
          <p:cNvPr id="3" name="Shape 0"/>
          <p:cNvSpPr/>
          <p:nvPr/>
        </p:nvSpPr>
        <p:spPr>
          <a:xfrm>
            <a:off x="0" y="0"/>
            <a:ext cx="18288000" cy="10287000"/>
          </a:xfrm>
          <a:prstGeom prst="rect">
            <a:avLst/>
          </a:prstGeom>
          <a:solidFill>
            <a:srgbClr val="F3F3FF">
              <a:alpha val="75000"/>
            </a:srgbClr>
          </a:solidFill>
          <a:ln/>
        </p:spPr>
        <p:txBody>
          <a:bodyPr/>
          <a:lstStyle/>
          <a:p>
            <a:endParaRPr lang="es-EC"/>
          </a:p>
        </p:txBody>
      </p:sp>
      <p:pic>
        <p:nvPicPr>
          <p:cNvPr id="4" name="Image 1" descr="preencoded.png">
            <a:hlinkClick r:id="rId3"/>
          </p:cNvPr>
          <p:cNvPicPr>
            <a:picLocks noChangeAspect="1"/>
          </p:cNvPicPr>
          <p:nvPr/>
        </p:nvPicPr>
        <p:blipFill>
          <a:blip r:embed="rId4"/>
          <a:stretch>
            <a:fillRect/>
          </a:stretch>
        </p:blipFill>
        <p:spPr>
          <a:xfrm>
            <a:off x="16049020" y="9686925"/>
            <a:ext cx="2153256" cy="514350"/>
          </a:xfrm>
          <a:prstGeom prst="rect">
            <a:avLst/>
          </a:prstGeom>
        </p:spPr>
      </p:pic>
    </p:spTree>
    <p:extLst>
      <p:ext uri="{BB962C8B-B14F-4D97-AF65-F5344CB8AC3E}">
        <p14:creationId xmlns:p14="http://schemas.microsoft.com/office/powerpoint/2010/main" val="4227078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8288000" cy="10287000"/>
          </a:xfrm>
          <a:prstGeom prst="rect">
            <a:avLst/>
          </a:prstGeom>
        </p:spPr>
      </p:pic>
      <p:sp>
        <p:nvSpPr>
          <p:cNvPr id="3" name="Shape 0"/>
          <p:cNvSpPr/>
          <p:nvPr/>
        </p:nvSpPr>
        <p:spPr>
          <a:xfrm>
            <a:off x="0" y="0"/>
            <a:ext cx="18288000" cy="10287000"/>
          </a:xfrm>
          <a:prstGeom prst="rect">
            <a:avLst/>
          </a:prstGeom>
          <a:solidFill>
            <a:srgbClr val="F3F3FF">
              <a:alpha val="75000"/>
            </a:srgbClr>
          </a:solidFill>
          <a:ln/>
        </p:spPr>
        <p:txBody>
          <a:bodyPr/>
          <a:lstStyle/>
          <a:p>
            <a:endParaRPr lang="es-EC"/>
          </a:p>
        </p:txBody>
      </p:sp>
      <p:pic>
        <p:nvPicPr>
          <p:cNvPr id="4" name="Image 1" descr="preencoded.png">
            <a:hlinkClick r:id="rId3"/>
          </p:cNvPr>
          <p:cNvPicPr>
            <a:picLocks noChangeAspect="1"/>
          </p:cNvPicPr>
          <p:nvPr/>
        </p:nvPicPr>
        <p:blipFill>
          <a:blip r:embed="rId4"/>
          <a:stretch>
            <a:fillRect/>
          </a:stretch>
        </p:blipFill>
        <p:spPr>
          <a:xfrm>
            <a:off x="16049020" y="9686925"/>
            <a:ext cx="2153256" cy="514350"/>
          </a:xfrm>
          <a:prstGeom prst="rect">
            <a:avLst/>
          </a:prstGeom>
        </p:spPr>
      </p:pic>
    </p:spTree>
    <p:extLst>
      <p:ext uri="{BB962C8B-B14F-4D97-AF65-F5344CB8AC3E}">
        <p14:creationId xmlns:p14="http://schemas.microsoft.com/office/powerpoint/2010/main" val="3623197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8288000" cy="10287000"/>
          </a:xfrm>
          <a:prstGeom prst="rect">
            <a:avLst/>
          </a:prstGeom>
        </p:spPr>
      </p:pic>
      <p:sp>
        <p:nvSpPr>
          <p:cNvPr id="3" name="Shape 0"/>
          <p:cNvSpPr/>
          <p:nvPr/>
        </p:nvSpPr>
        <p:spPr>
          <a:xfrm>
            <a:off x="0" y="0"/>
            <a:ext cx="18288000" cy="10287000"/>
          </a:xfrm>
          <a:prstGeom prst="rect">
            <a:avLst/>
          </a:prstGeom>
          <a:solidFill>
            <a:srgbClr val="F3F3FF">
              <a:alpha val="75000"/>
            </a:srgbClr>
          </a:solidFill>
          <a:ln/>
        </p:spPr>
        <p:txBody>
          <a:bodyPr/>
          <a:lstStyle/>
          <a:p>
            <a:endParaRPr lang="es-EC"/>
          </a:p>
        </p:txBody>
      </p:sp>
      <p:pic>
        <p:nvPicPr>
          <p:cNvPr id="4" name="Image 1" descr="preencoded.png">
            <a:hlinkClick r:id="rId3"/>
          </p:cNvPr>
          <p:cNvPicPr>
            <a:picLocks noChangeAspect="1"/>
          </p:cNvPicPr>
          <p:nvPr/>
        </p:nvPicPr>
        <p:blipFill>
          <a:blip r:embed="rId4"/>
          <a:stretch>
            <a:fillRect/>
          </a:stretch>
        </p:blipFill>
        <p:spPr>
          <a:xfrm>
            <a:off x="16049020" y="9686925"/>
            <a:ext cx="2153256" cy="514350"/>
          </a:xfrm>
          <a:prstGeom prst="rect">
            <a:avLst/>
          </a:prstGeom>
        </p:spPr>
      </p:pic>
    </p:spTree>
    <p:extLst>
      <p:ext uri="{BB962C8B-B14F-4D97-AF65-F5344CB8AC3E}">
        <p14:creationId xmlns:p14="http://schemas.microsoft.com/office/powerpoint/2010/main" val="3984582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8288000" cy="10287000"/>
          </a:xfrm>
          <a:prstGeom prst="rect">
            <a:avLst/>
          </a:prstGeom>
        </p:spPr>
      </p:pic>
      <p:sp>
        <p:nvSpPr>
          <p:cNvPr id="3" name="Shape 0"/>
          <p:cNvSpPr/>
          <p:nvPr/>
        </p:nvSpPr>
        <p:spPr>
          <a:xfrm>
            <a:off x="0" y="0"/>
            <a:ext cx="18288000" cy="10287000"/>
          </a:xfrm>
          <a:prstGeom prst="rect">
            <a:avLst/>
          </a:prstGeom>
          <a:solidFill>
            <a:srgbClr val="F3F3FF">
              <a:alpha val="75000"/>
            </a:srgbClr>
          </a:solidFill>
          <a:ln/>
        </p:spPr>
        <p:txBody>
          <a:bodyPr/>
          <a:lstStyle/>
          <a:p>
            <a:endParaRPr lang="es-EC"/>
          </a:p>
        </p:txBody>
      </p:sp>
      <p:pic>
        <p:nvPicPr>
          <p:cNvPr id="4" name="Image 1" descr="preencoded.png">
            <a:hlinkClick r:id="rId3"/>
          </p:cNvPr>
          <p:cNvPicPr>
            <a:picLocks noChangeAspect="1"/>
          </p:cNvPicPr>
          <p:nvPr/>
        </p:nvPicPr>
        <p:blipFill>
          <a:blip r:embed="rId4"/>
          <a:stretch>
            <a:fillRect/>
          </a:stretch>
        </p:blipFill>
        <p:spPr>
          <a:xfrm>
            <a:off x="16049020" y="9686925"/>
            <a:ext cx="2153256" cy="514350"/>
          </a:xfrm>
          <a:prstGeom prst="rect">
            <a:avLst/>
          </a:prstGeom>
        </p:spPr>
      </p:pic>
    </p:spTree>
    <p:extLst>
      <p:ext uri="{BB962C8B-B14F-4D97-AF65-F5344CB8AC3E}">
        <p14:creationId xmlns:p14="http://schemas.microsoft.com/office/powerpoint/2010/main" val="175602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8288000" cy="10287000"/>
          </a:xfrm>
          <a:prstGeom prst="rect">
            <a:avLst/>
          </a:prstGeom>
        </p:spPr>
      </p:pic>
      <p:sp>
        <p:nvSpPr>
          <p:cNvPr id="3" name="Shape 0"/>
          <p:cNvSpPr/>
          <p:nvPr/>
        </p:nvSpPr>
        <p:spPr>
          <a:xfrm>
            <a:off x="0" y="0"/>
            <a:ext cx="18288000" cy="10287000"/>
          </a:xfrm>
          <a:prstGeom prst="rect">
            <a:avLst/>
          </a:prstGeom>
          <a:solidFill>
            <a:srgbClr val="F3F3FF">
              <a:alpha val="75000"/>
            </a:srgbClr>
          </a:solidFill>
          <a:ln/>
        </p:spPr>
        <p:txBody>
          <a:bodyPr/>
          <a:lstStyle/>
          <a:p>
            <a:endParaRPr lang="es-EC"/>
          </a:p>
        </p:txBody>
      </p:sp>
      <p:pic>
        <p:nvPicPr>
          <p:cNvPr id="4" name="Image 1" descr="preencoded.png">
            <a:hlinkClick r:id="rId3"/>
          </p:cNvPr>
          <p:cNvPicPr>
            <a:picLocks noChangeAspect="1"/>
          </p:cNvPicPr>
          <p:nvPr/>
        </p:nvPicPr>
        <p:blipFill>
          <a:blip r:embed="rId4"/>
          <a:stretch>
            <a:fillRect/>
          </a:stretch>
        </p:blipFill>
        <p:spPr>
          <a:xfrm>
            <a:off x="16049020" y="9686925"/>
            <a:ext cx="2153256" cy="514350"/>
          </a:xfrm>
          <a:prstGeom prst="rect">
            <a:avLst/>
          </a:prstGeom>
        </p:spPr>
      </p:pic>
    </p:spTree>
    <p:extLst>
      <p:ext uri="{BB962C8B-B14F-4D97-AF65-F5344CB8AC3E}">
        <p14:creationId xmlns:p14="http://schemas.microsoft.com/office/powerpoint/2010/main" val="3765615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8288000" cy="10287000"/>
          </a:xfrm>
          <a:prstGeom prst="rect">
            <a:avLst/>
          </a:prstGeom>
        </p:spPr>
      </p:pic>
      <p:sp>
        <p:nvSpPr>
          <p:cNvPr id="3" name="Shape 0"/>
          <p:cNvSpPr/>
          <p:nvPr/>
        </p:nvSpPr>
        <p:spPr>
          <a:xfrm>
            <a:off x="0" y="0"/>
            <a:ext cx="18288000" cy="10287000"/>
          </a:xfrm>
          <a:prstGeom prst="rect">
            <a:avLst/>
          </a:prstGeom>
          <a:solidFill>
            <a:srgbClr val="F3F3FF">
              <a:alpha val="75000"/>
            </a:srgbClr>
          </a:solidFill>
          <a:ln/>
        </p:spPr>
        <p:txBody>
          <a:bodyPr/>
          <a:lstStyle/>
          <a:p>
            <a:endParaRPr lang="es-EC"/>
          </a:p>
        </p:txBody>
      </p:sp>
      <p:pic>
        <p:nvPicPr>
          <p:cNvPr id="4" name="Image 1" descr="preencoded.png">
            <a:hlinkClick r:id="rId3"/>
          </p:cNvPr>
          <p:cNvPicPr>
            <a:picLocks noChangeAspect="1"/>
          </p:cNvPicPr>
          <p:nvPr/>
        </p:nvPicPr>
        <p:blipFill>
          <a:blip r:embed="rId4"/>
          <a:stretch>
            <a:fillRect/>
          </a:stretch>
        </p:blipFill>
        <p:spPr>
          <a:xfrm>
            <a:off x="16049020" y="9686925"/>
            <a:ext cx="2153256" cy="514350"/>
          </a:xfrm>
          <a:prstGeom prst="rect">
            <a:avLst/>
          </a:prstGeom>
        </p:spPr>
      </p:pic>
    </p:spTree>
    <p:extLst>
      <p:ext uri="{BB962C8B-B14F-4D97-AF65-F5344CB8AC3E}">
        <p14:creationId xmlns:p14="http://schemas.microsoft.com/office/powerpoint/2010/main" val="3409016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6.png"/><Relationship Id="rId7" Type="http://schemas.openxmlformats.org/officeDocument/2006/relationships/image" Target="../media/image37.sv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6.png"/><Relationship Id="rId7" Type="http://schemas.openxmlformats.org/officeDocument/2006/relationships/image" Target="../media/image21.sv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13627E91-FD1F-3BC4-80C7-0857703F5433}"/>
              </a:ext>
            </a:extLst>
          </p:cNvPr>
          <p:cNvPicPr>
            <a:picLocks noChangeAspect="1"/>
          </p:cNvPicPr>
          <p:nvPr/>
        </p:nvPicPr>
        <p:blipFill>
          <a:blip r:embed="rId2"/>
          <a:stretch>
            <a:fillRect/>
          </a:stretch>
        </p:blipFill>
        <p:spPr>
          <a:xfrm>
            <a:off x="2708" y="0"/>
            <a:ext cx="18282583" cy="10287000"/>
          </a:xfrm>
          <a:prstGeom prst="rect">
            <a:avLst/>
          </a:prstGeom>
        </p:spPr>
      </p:pic>
      <p:sp>
        <p:nvSpPr>
          <p:cNvPr id="3" name="Freeform 3"/>
          <p:cNvSpPr/>
          <p:nvPr/>
        </p:nvSpPr>
        <p:spPr>
          <a:xfrm>
            <a:off x="543299" y="3398882"/>
            <a:ext cx="2806749" cy="2977983"/>
          </a:xfrm>
          <a:custGeom>
            <a:avLst/>
            <a:gdLst/>
            <a:ahLst/>
            <a:cxnLst/>
            <a:rect l="l" t="t" r="r" b="b"/>
            <a:pathLst>
              <a:path w="2806749" h="2977983">
                <a:moveTo>
                  <a:pt x="0" y="0"/>
                </a:moveTo>
                <a:lnTo>
                  <a:pt x="2806749" y="0"/>
                </a:lnTo>
                <a:lnTo>
                  <a:pt x="2806749" y="2977984"/>
                </a:lnTo>
                <a:lnTo>
                  <a:pt x="0" y="29779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C" dirty="0"/>
          </a:p>
        </p:txBody>
      </p:sp>
      <p:grpSp>
        <p:nvGrpSpPr>
          <p:cNvPr id="4" name="Group 4"/>
          <p:cNvGrpSpPr/>
          <p:nvPr/>
        </p:nvGrpSpPr>
        <p:grpSpPr>
          <a:xfrm>
            <a:off x="13073464" y="5395835"/>
            <a:ext cx="4648200" cy="2977983"/>
            <a:chOff x="0" y="0"/>
            <a:chExt cx="7690557" cy="3992045"/>
          </a:xfrm>
        </p:grpSpPr>
        <p:sp>
          <p:nvSpPr>
            <p:cNvPr id="5" name="Freeform 5"/>
            <p:cNvSpPr/>
            <p:nvPr/>
          </p:nvSpPr>
          <p:spPr>
            <a:xfrm>
              <a:off x="3698511" y="0"/>
              <a:ext cx="3992045" cy="3992045"/>
            </a:xfrm>
            <a:custGeom>
              <a:avLst/>
              <a:gdLst/>
              <a:ahLst/>
              <a:cxnLst/>
              <a:rect l="l" t="t" r="r" b="b"/>
              <a:pathLst>
                <a:path w="3992045" h="3992045">
                  <a:moveTo>
                    <a:pt x="0" y="0"/>
                  </a:moveTo>
                  <a:lnTo>
                    <a:pt x="3992046" y="0"/>
                  </a:lnTo>
                  <a:lnTo>
                    <a:pt x="3992046" y="3992045"/>
                  </a:lnTo>
                  <a:lnTo>
                    <a:pt x="0" y="39920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C"/>
            </a:p>
          </p:txBody>
        </p:sp>
        <p:sp>
          <p:nvSpPr>
            <p:cNvPr id="6" name="Freeform 6"/>
            <p:cNvSpPr/>
            <p:nvPr/>
          </p:nvSpPr>
          <p:spPr>
            <a:xfrm>
              <a:off x="0" y="0"/>
              <a:ext cx="3992045" cy="3992045"/>
            </a:xfrm>
            <a:custGeom>
              <a:avLst/>
              <a:gdLst/>
              <a:ahLst/>
              <a:cxnLst/>
              <a:rect l="l" t="t" r="r" b="b"/>
              <a:pathLst>
                <a:path w="3992045" h="3992045">
                  <a:moveTo>
                    <a:pt x="0" y="0"/>
                  </a:moveTo>
                  <a:lnTo>
                    <a:pt x="3992045" y="0"/>
                  </a:lnTo>
                  <a:lnTo>
                    <a:pt x="3992045" y="3992045"/>
                  </a:lnTo>
                  <a:lnTo>
                    <a:pt x="0" y="39920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C"/>
            </a:p>
          </p:txBody>
        </p:sp>
      </p:grpSp>
      <p:sp>
        <p:nvSpPr>
          <p:cNvPr id="7" name="Freeform 7"/>
          <p:cNvSpPr/>
          <p:nvPr/>
        </p:nvSpPr>
        <p:spPr>
          <a:xfrm>
            <a:off x="7444772" y="6187754"/>
            <a:ext cx="3229265" cy="3472328"/>
          </a:xfrm>
          <a:custGeom>
            <a:avLst/>
            <a:gdLst/>
            <a:ahLst/>
            <a:cxnLst/>
            <a:rect l="l" t="t" r="r" b="b"/>
            <a:pathLst>
              <a:path w="3229265" h="3472328">
                <a:moveTo>
                  <a:pt x="0" y="0"/>
                </a:moveTo>
                <a:lnTo>
                  <a:pt x="3229264" y="0"/>
                </a:lnTo>
                <a:lnTo>
                  <a:pt x="3229264" y="3472327"/>
                </a:lnTo>
                <a:lnTo>
                  <a:pt x="0" y="34723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EC"/>
          </a:p>
        </p:txBody>
      </p:sp>
      <p:sp>
        <p:nvSpPr>
          <p:cNvPr id="8" name="Freeform 8"/>
          <p:cNvSpPr/>
          <p:nvPr/>
        </p:nvSpPr>
        <p:spPr>
          <a:xfrm>
            <a:off x="8100975" y="7367645"/>
            <a:ext cx="493040" cy="952735"/>
          </a:xfrm>
          <a:custGeom>
            <a:avLst/>
            <a:gdLst/>
            <a:ahLst/>
            <a:cxnLst/>
            <a:rect l="l" t="t" r="r" b="b"/>
            <a:pathLst>
              <a:path w="493040" h="952735">
                <a:moveTo>
                  <a:pt x="0" y="0"/>
                </a:moveTo>
                <a:lnTo>
                  <a:pt x="493040" y="0"/>
                </a:lnTo>
                <a:lnTo>
                  <a:pt x="493040" y="952736"/>
                </a:lnTo>
                <a:lnTo>
                  <a:pt x="0" y="95273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s-EC"/>
          </a:p>
        </p:txBody>
      </p:sp>
      <p:sp>
        <p:nvSpPr>
          <p:cNvPr id="9" name="Freeform 9"/>
          <p:cNvSpPr/>
          <p:nvPr/>
        </p:nvSpPr>
        <p:spPr>
          <a:xfrm>
            <a:off x="8509420" y="7226473"/>
            <a:ext cx="549985" cy="1158879"/>
          </a:xfrm>
          <a:custGeom>
            <a:avLst/>
            <a:gdLst/>
            <a:ahLst/>
            <a:cxnLst/>
            <a:rect l="l" t="t" r="r" b="b"/>
            <a:pathLst>
              <a:path w="549985" h="1158879">
                <a:moveTo>
                  <a:pt x="0" y="0"/>
                </a:moveTo>
                <a:lnTo>
                  <a:pt x="549985" y="0"/>
                </a:lnTo>
                <a:lnTo>
                  <a:pt x="549985" y="1158880"/>
                </a:lnTo>
                <a:lnTo>
                  <a:pt x="0" y="115888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s-EC"/>
          </a:p>
        </p:txBody>
      </p:sp>
      <p:sp>
        <p:nvSpPr>
          <p:cNvPr id="10" name="Freeform 10"/>
          <p:cNvSpPr/>
          <p:nvPr/>
        </p:nvSpPr>
        <p:spPr>
          <a:xfrm>
            <a:off x="9144000" y="7313323"/>
            <a:ext cx="467892" cy="1061381"/>
          </a:xfrm>
          <a:custGeom>
            <a:avLst/>
            <a:gdLst/>
            <a:ahLst/>
            <a:cxnLst/>
            <a:rect l="l" t="t" r="r" b="b"/>
            <a:pathLst>
              <a:path w="467892" h="1061381">
                <a:moveTo>
                  <a:pt x="0" y="0"/>
                </a:moveTo>
                <a:lnTo>
                  <a:pt x="467892" y="0"/>
                </a:lnTo>
                <a:lnTo>
                  <a:pt x="467892" y="1061380"/>
                </a:lnTo>
                <a:lnTo>
                  <a:pt x="0" y="106138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s-EC"/>
          </a:p>
        </p:txBody>
      </p:sp>
      <p:sp>
        <p:nvSpPr>
          <p:cNvPr id="11" name="TextBox 11"/>
          <p:cNvSpPr txBox="1"/>
          <p:nvPr/>
        </p:nvSpPr>
        <p:spPr>
          <a:xfrm>
            <a:off x="3826801" y="1607256"/>
            <a:ext cx="11659469" cy="3847207"/>
          </a:xfrm>
          <a:prstGeom prst="rect">
            <a:avLst/>
          </a:prstGeom>
        </p:spPr>
        <p:txBody>
          <a:bodyPr wrap="square" lIns="0" tIns="0" rIns="0" bIns="0" rtlCol="0" anchor="t">
            <a:spAutoFit/>
          </a:bodyPr>
          <a:lstStyle/>
          <a:p>
            <a:pPr algn="ctr">
              <a:lnSpc>
                <a:spcPts val="6000"/>
              </a:lnSpc>
            </a:pPr>
            <a:r>
              <a:rPr lang="en-US" sz="5000" spc="11" dirty="0">
                <a:solidFill>
                  <a:srgbClr val="1F487C"/>
                </a:solidFill>
                <a:latin typeface="The Seasons"/>
                <a:ea typeface="The Seasons"/>
                <a:cs typeface="The Seasons"/>
                <a:sym typeface="The Seasons"/>
              </a:rPr>
              <a:t>REQUISITOS, PROHIBICIONES Y DEMOCRACIA INTERNA: Reglas de </a:t>
            </a:r>
            <a:r>
              <a:rPr lang="en-US" sz="5000" spc="11" dirty="0" err="1">
                <a:solidFill>
                  <a:srgbClr val="1F487C"/>
                </a:solidFill>
                <a:latin typeface="The Seasons"/>
                <a:ea typeface="The Seasons"/>
                <a:cs typeface="The Seasons"/>
                <a:sym typeface="The Seasons"/>
              </a:rPr>
              <a:t>reelección</a:t>
            </a:r>
            <a:r>
              <a:rPr lang="en-US" sz="5000" spc="11" dirty="0">
                <a:solidFill>
                  <a:srgbClr val="1F487C"/>
                </a:solidFill>
                <a:latin typeface="The Seasons"/>
                <a:ea typeface="The Seasons"/>
                <a:cs typeface="The Seasons"/>
                <a:sym typeface="The Seasons"/>
              </a:rPr>
              <a:t>, </a:t>
            </a:r>
            <a:r>
              <a:rPr lang="en-US" sz="5000" spc="11" dirty="0" err="1">
                <a:solidFill>
                  <a:srgbClr val="1F487C"/>
                </a:solidFill>
                <a:latin typeface="The Seasons"/>
                <a:ea typeface="The Seasons"/>
                <a:cs typeface="The Seasons"/>
                <a:sym typeface="The Seasons"/>
              </a:rPr>
              <a:t>suplentes</a:t>
            </a:r>
            <a:r>
              <a:rPr lang="en-US" sz="5000" spc="11" dirty="0">
                <a:solidFill>
                  <a:srgbClr val="1F487C"/>
                </a:solidFill>
                <a:latin typeface="The Seasons"/>
                <a:ea typeface="The Seasons"/>
                <a:cs typeface="The Seasons"/>
                <a:sym typeface="The Seasons"/>
              </a:rPr>
              <a:t>, </a:t>
            </a:r>
            <a:r>
              <a:rPr lang="en-US" sz="5000" spc="11" dirty="0" err="1">
                <a:solidFill>
                  <a:srgbClr val="1F487C"/>
                </a:solidFill>
                <a:latin typeface="The Seasons"/>
                <a:ea typeface="The Seasons"/>
                <a:cs typeface="The Seasons"/>
                <a:sym typeface="The Seasons"/>
              </a:rPr>
              <a:t>cumplimiento</a:t>
            </a:r>
            <a:r>
              <a:rPr lang="en-US" sz="5000" spc="11" dirty="0">
                <a:solidFill>
                  <a:srgbClr val="1F487C"/>
                </a:solidFill>
                <a:latin typeface="The Seasons"/>
                <a:ea typeface="The Seasons"/>
                <a:cs typeface="The Seasons"/>
                <a:sym typeface="The Seasons"/>
              </a:rPr>
              <a:t> de </a:t>
            </a:r>
            <a:r>
              <a:rPr lang="en-US" sz="5000" spc="11" dirty="0" err="1">
                <a:solidFill>
                  <a:srgbClr val="1F487C"/>
                </a:solidFill>
                <a:latin typeface="The Seasons"/>
                <a:ea typeface="The Seasons"/>
                <a:cs typeface="The Seasons"/>
                <a:sym typeface="The Seasons"/>
              </a:rPr>
              <a:t>cuota</a:t>
            </a:r>
            <a:r>
              <a:rPr lang="en-US" sz="5000" spc="11" dirty="0">
                <a:solidFill>
                  <a:srgbClr val="1F487C"/>
                </a:solidFill>
                <a:latin typeface="The Seasons"/>
                <a:ea typeface="The Seasons"/>
                <a:cs typeface="The Seasons"/>
                <a:sym typeface="The Seasons"/>
              </a:rPr>
              <a:t> de </a:t>
            </a:r>
            <a:r>
              <a:rPr lang="en-US" sz="5000" spc="11" dirty="0" err="1">
                <a:solidFill>
                  <a:srgbClr val="1F487C"/>
                </a:solidFill>
                <a:latin typeface="The Seasons"/>
                <a:ea typeface="The Seasons"/>
                <a:cs typeface="The Seasons"/>
                <a:sym typeface="The Seasons"/>
              </a:rPr>
              <a:t>jóvenes</a:t>
            </a:r>
            <a:r>
              <a:rPr lang="en-US" sz="5000" spc="11" dirty="0">
                <a:solidFill>
                  <a:srgbClr val="1F487C"/>
                </a:solidFill>
                <a:latin typeface="The Seasons"/>
                <a:ea typeface="The Seasons"/>
                <a:cs typeface="The Seasons"/>
                <a:sym typeface="The Seasons"/>
              </a:rPr>
              <a:t> y </a:t>
            </a:r>
            <a:r>
              <a:rPr lang="en-US" sz="5000" spc="11" dirty="0" err="1">
                <a:solidFill>
                  <a:srgbClr val="1F487C"/>
                </a:solidFill>
                <a:latin typeface="The Seasons"/>
                <a:ea typeface="The Seasons"/>
                <a:cs typeface="The Seasons"/>
                <a:sym typeface="The Seasons"/>
              </a:rPr>
              <a:t>mujeres</a:t>
            </a:r>
            <a:r>
              <a:rPr lang="en-US" sz="5000" spc="11" dirty="0">
                <a:solidFill>
                  <a:srgbClr val="1F487C"/>
                </a:solidFill>
                <a:latin typeface="The Seasons"/>
                <a:ea typeface="The Seasons"/>
                <a:cs typeface="The Seasons"/>
                <a:sym typeface="The Seasons"/>
              </a:rPr>
              <a:t> y </a:t>
            </a:r>
            <a:r>
              <a:rPr lang="en-US" sz="5000" spc="11" dirty="0" err="1">
                <a:solidFill>
                  <a:srgbClr val="1F487C"/>
                </a:solidFill>
                <a:latin typeface="The Seasons"/>
                <a:ea typeface="The Seasons"/>
                <a:cs typeface="The Seasons"/>
                <a:sym typeface="The Seasons"/>
              </a:rPr>
              <a:t>método</a:t>
            </a:r>
            <a:r>
              <a:rPr lang="en-US" sz="5000" spc="11" dirty="0">
                <a:solidFill>
                  <a:srgbClr val="1F487C"/>
                </a:solidFill>
                <a:latin typeface="The Seasons"/>
                <a:ea typeface="The Seasons"/>
                <a:cs typeface="The Seasons"/>
                <a:sym typeface="The Seasons"/>
              </a:rPr>
              <a:t> de </a:t>
            </a:r>
            <a:r>
              <a:rPr lang="en-US" sz="5000" spc="11" dirty="0" err="1">
                <a:solidFill>
                  <a:srgbClr val="1F487C"/>
                </a:solidFill>
                <a:latin typeface="The Seasons"/>
                <a:ea typeface="The Seasons"/>
                <a:cs typeface="The Seasons"/>
                <a:sym typeface="The Seasons"/>
              </a:rPr>
              <a:t>asignación</a:t>
            </a:r>
            <a:r>
              <a:rPr lang="en-US" sz="5000" spc="11" dirty="0">
                <a:solidFill>
                  <a:srgbClr val="1F487C"/>
                </a:solidFill>
                <a:latin typeface="The Seasons"/>
                <a:ea typeface="The Seasons"/>
                <a:cs typeface="The Seasons"/>
                <a:sym typeface="The Seasons"/>
              </a:rPr>
              <a:t> de </a:t>
            </a:r>
            <a:r>
              <a:rPr lang="en-US" sz="5000" spc="11" dirty="0" err="1">
                <a:solidFill>
                  <a:srgbClr val="1F487C"/>
                </a:solidFill>
                <a:latin typeface="The Seasons"/>
                <a:ea typeface="The Seasons"/>
                <a:cs typeface="The Seasons"/>
                <a:sym typeface="The Seasons"/>
              </a:rPr>
              <a:t>escaños</a:t>
            </a:r>
            <a:endParaRPr lang="en-US" sz="5000" spc="11" dirty="0">
              <a:solidFill>
                <a:srgbClr val="1F487C"/>
              </a:solidFill>
              <a:latin typeface="The Seasons"/>
              <a:ea typeface="The Seasons"/>
              <a:cs typeface="The Seasons"/>
              <a:sym typeface="The Seaso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id="{F89DE902-EC46-65C9-3E6C-5CCDFA0A4931}"/>
              </a:ext>
            </a:extLst>
          </p:cNvPr>
          <p:cNvPicPr>
            <a:picLocks noChangeAspect="1"/>
          </p:cNvPicPr>
          <p:nvPr/>
        </p:nvPicPr>
        <p:blipFill>
          <a:blip r:embed="rId3"/>
          <a:stretch>
            <a:fillRect/>
          </a:stretch>
        </p:blipFill>
        <p:spPr>
          <a:xfrm>
            <a:off x="-8315" y="0"/>
            <a:ext cx="18288000" cy="10629901"/>
          </a:xfrm>
          <a:prstGeom prst="rect">
            <a:avLst/>
          </a:prstGeom>
        </p:spPr>
      </p:pic>
      <p:grpSp>
        <p:nvGrpSpPr>
          <p:cNvPr id="39" name="Grupo 38">
            <a:extLst>
              <a:ext uri="{FF2B5EF4-FFF2-40B4-BE49-F238E27FC236}">
                <a16:creationId xmlns:a16="http://schemas.microsoft.com/office/drawing/2014/main" id="{7A296181-3551-CB9D-9311-2EE624F6BB4B}"/>
              </a:ext>
            </a:extLst>
          </p:cNvPr>
          <p:cNvGrpSpPr/>
          <p:nvPr/>
        </p:nvGrpSpPr>
        <p:grpSpPr>
          <a:xfrm>
            <a:off x="1803148" y="1279959"/>
            <a:ext cx="14503652" cy="2632438"/>
            <a:chOff x="4277712" y="789944"/>
            <a:chExt cx="9871537" cy="2570858"/>
          </a:xfrm>
        </p:grpSpPr>
        <p:pic>
          <p:nvPicPr>
            <p:cNvPr id="3" name="Image 0" descr="preencoded.png"/>
            <p:cNvPicPr>
              <a:picLocks noChangeAspect="1"/>
            </p:cNvPicPr>
            <p:nvPr/>
          </p:nvPicPr>
          <p:blipFill>
            <a:blip r:embed="rId4"/>
            <a:stretch>
              <a:fillRect/>
            </a:stretch>
          </p:blipFill>
          <p:spPr>
            <a:xfrm>
              <a:off x="4277712" y="789944"/>
              <a:ext cx="9871537" cy="2570858"/>
            </a:xfrm>
            <a:prstGeom prst="rect">
              <a:avLst/>
            </a:prstGeom>
          </p:spPr>
        </p:pic>
        <p:sp>
          <p:nvSpPr>
            <p:cNvPr id="4" name="Text 1"/>
            <p:cNvSpPr/>
            <p:nvPr/>
          </p:nvSpPr>
          <p:spPr>
            <a:xfrm>
              <a:off x="5035474" y="1513587"/>
              <a:ext cx="1468634" cy="247329"/>
            </a:xfrm>
            <a:prstGeom prst="rect">
              <a:avLst/>
            </a:prstGeom>
            <a:noFill/>
            <a:ln/>
          </p:spPr>
          <p:txBody>
            <a:bodyPr wrap="none" lIns="0" tIns="0" rIns="0" bIns="0" rtlCol="0" anchor="t"/>
            <a:lstStyle/>
            <a:p>
              <a:pPr algn="ctr">
                <a:lnSpc>
                  <a:spcPts val="1938"/>
                </a:lnSpc>
              </a:pPr>
              <a:r>
                <a:rPr lang="en-US" b="1" dirty="0">
                  <a:solidFill>
                    <a:srgbClr val="00002E"/>
                  </a:solidFill>
                  <a:latin typeface="Nunito Semi Bold" pitchFamily="34" charset="0"/>
                  <a:ea typeface="Nunito Semi Bold" pitchFamily="34" charset="-122"/>
                  <a:cs typeface="Nunito Semi Bold" pitchFamily="34" charset="-120"/>
                </a:rPr>
                <a:t>Convocatoria</a:t>
              </a:r>
              <a:endParaRPr lang="en-US" sz="1500" b="1" dirty="0"/>
            </a:p>
          </p:txBody>
        </p:sp>
        <p:sp>
          <p:nvSpPr>
            <p:cNvPr id="5" name="Text 2"/>
            <p:cNvSpPr/>
            <p:nvPr/>
          </p:nvSpPr>
          <p:spPr>
            <a:xfrm>
              <a:off x="5026124" y="1961639"/>
              <a:ext cx="1468634" cy="836056"/>
            </a:xfrm>
            <a:prstGeom prst="rect">
              <a:avLst/>
            </a:prstGeom>
            <a:noFill/>
            <a:ln/>
          </p:spPr>
          <p:txBody>
            <a:bodyPr wrap="square" lIns="0" tIns="0" rIns="0" bIns="0" rtlCol="0" anchor="t"/>
            <a:lstStyle/>
            <a:p>
              <a:pPr algn="ctr"/>
              <a:r>
                <a:rPr lang="en-US" dirty="0">
                  <a:solidFill>
                    <a:srgbClr val="00002E"/>
                  </a:solidFill>
                  <a:latin typeface="PT Sans" pitchFamily="34" charset="0"/>
                  <a:ea typeface="PT Sans" pitchFamily="34" charset="-122"/>
                  <a:cs typeface="PT Sans" pitchFamily="34" charset="-120"/>
                </a:rPr>
                <a:t>Emisión oficial con cronograma y requisitos</a:t>
              </a:r>
              <a:endParaRPr lang="en-US" dirty="0"/>
            </a:p>
          </p:txBody>
        </p:sp>
        <p:sp>
          <p:nvSpPr>
            <p:cNvPr id="6" name="Text 3"/>
            <p:cNvSpPr/>
            <p:nvPr/>
          </p:nvSpPr>
          <p:spPr>
            <a:xfrm>
              <a:off x="6707238" y="1637250"/>
              <a:ext cx="1468634" cy="247329"/>
            </a:xfrm>
            <a:prstGeom prst="rect">
              <a:avLst/>
            </a:prstGeom>
            <a:noFill/>
            <a:ln/>
          </p:spPr>
          <p:txBody>
            <a:bodyPr wrap="none" lIns="0" tIns="0" rIns="0" bIns="0" rtlCol="0" anchor="t"/>
            <a:lstStyle/>
            <a:p>
              <a:pPr algn="ctr">
                <a:lnSpc>
                  <a:spcPts val="1938"/>
                </a:lnSpc>
              </a:pPr>
              <a:r>
                <a:rPr lang="en-US" sz="2000" b="1" dirty="0">
                  <a:solidFill>
                    <a:srgbClr val="00002E"/>
                  </a:solidFill>
                  <a:latin typeface="Nunito Semi Bold" pitchFamily="34" charset="0"/>
                  <a:ea typeface="Nunito Semi Bold" pitchFamily="34" charset="-122"/>
                  <a:cs typeface="Nunito Semi Bold" pitchFamily="34" charset="-120"/>
                </a:rPr>
                <a:t>Inscripción</a:t>
              </a:r>
              <a:endParaRPr lang="en-US" sz="2000" b="1" dirty="0"/>
            </a:p>
          </p:txBody>
        </p:sp>
        <p:sp>
          <p:nvSpPr>
            <p:cNvPr id="7" name="Text 4"/>
            <p:cNvSpPr/>
            <p:nvPr/>
          </p:nvSpPr>
          <p:spPr>
            <a:xfrm>
              <a:off x="6718421" y="2017172"/>
              <a:ext cx="1468634" cy="473329"/>
            </a:xfrm>
            <a:prstGeom prst="rect">
              <a:avLst/>
            </a:prstGeom>
            <a:noFill/>
            <a:ln/>
          </p:spPr>
          <p:txBody>
            <a:bodyPr wrap="square" lIns="0" tIns="0" rIns="0" bIns="0" rtlCol="0" anchor="t"/>
            <a:lstStyle/>
            <a:p>
              <a:pPr algn="ctr"/>
              <a:r>
                <a:rPr lang="en-US" sz="1600" dirty="0">
                  <a:solidFill>
                    <a:srgbClr val="00002E"/>
                  </a:solidFill>
                  <a:latin typeface="PT Sans" pitchFamily="34" charset="0"/>
                  <a:ea typeface="PT Sans" pitchFamily="34" charset="-122"/>
                  <a:cs typeface="PT Sans" pitchFamily="34" charset="-120"/>
                </a:rPr>
                <a:t>Registro de precandidaturas y documentación</a:t>
              </a:r>
              <a:endParaRPr lang="en-US" sz="1600" dirty="0"/>
            </a:p>
          </p:txBody>
        </p:sp>
        <p:sp>
          <p:nvSpPr>
            <p:cNvPr id="8" name="Text 5"/>
            <p:cNvSpPr/>
            <p:nvPr/>
          </p:nvSpPr>
          <p:spPr>
            <a:xfrm>
              <a:off x="8379002" y="1637250"/>
              <a:ext cx="1468635" cy="494658"/>
            </a:xfrm>
            <a:prstGeom prst="rect">
              <a:avLst/>
            </a:prstGeom>
            <a:noFill/>
            <a:ln/>
          </p:spPr>
          <p:txBody>
            <a:bodyPr wrap="square" lIns="0" tIns="0" rIns="0" bIns="0" rtlCol="0" anchor="t"/>
            <a:lstStyle/>
            <a:p>
              <a:pPr algn="ctr">
                <a:lnSpc>
                  <a:spcPts val="1938"/>
                </a:lnSpc>
              </a:pPr>
              <a:r>
                <a:rPr lang="en-US" sz="2000" b="1" dirty="0">
                  <a:solidFill>
                    <a:srgbClr val="00002E"/>
                  </a:solidFill>
                  <a:latin typeface="Nunito Semi Bold" pitchFamily="34" charset="0"/>
                  <a:ea typeface="Nunito Semi Bold" pitchFamily="34" charset="-122"/>
                  <a:cs typeface="Nunito Semi Bold" pitchFamily="34" charset="-120"/>
                </a:rPr>
                <a:t>Campaña interna</a:t>
              </a:r>
              <a:endParaRPr lang="en-US" sz="2000" b="1" dirty="0"/>
            </a:p>
          </p:txBody>
        </p:sp>
        <p:sp>
          <p:nvSpPr>
            <p:cNvPr id="9" name="Text 6"/>
            <p:cNvSpPr/>
            <p:nvPr/>
          </p:nvSpPr>
          <p:spPr>
            <a:xfrm>
              <a:off x="8386813" y="2251622"/>
              <a:ext cx="1468635" cy="473329"/>
            </a:xfrm>
            <a:prstGeom prst="rect">
              <a:avLst/>
            </a:prstGeom>
            <a:noFill/>
            <a:ln/>
          </p:spPr>
          <p:txBody>
            <a:bodyPr wrap="square" lIns="0" tIns="0" rIns="0" bIns="0" rtlCol="0" anchor="t"/>
            <a:lstStyle/>
            <a:p>
              <a:pPr algn="ctr"/>
              <a:r>
                <a:rPr lang="en-US" sz="1600" dirty="0">
                  <a:solidFill>
                    <a:srgbClr val="00002E"/>
                  </a:solidFill>
                  <a:latin typeface="PT Sans" pitchFamily="34" charset="0"/>
                  <a:ea typeface="PT Sans" pitchFamily="34" charset="-122"/>
                  <a:cs typeface="PT Sans" pitchFamily="34" charset="-120"/>
                </a:rPr>
                <a:t>Actividad de promoción dentro del partido</a:t>
              </a:r>
              <a:endParaRPr lang="en-US" sz="1600" dirty="0"/>
            </a:p>
          </p:txBody>
        </p:sp>
        <p:sp>
          <p:nvSpPr>
            <p:cNvPr id="10" name="Text 7"/>
            <p:cNvSpPr/>
            <p:nvPr/>
          </p:nvSpPr>
          <p:spPr>
            <a:xfrm>
              <a:off x="10084316" y="1606703"/>
              <a:ext cx="1468634" cy="247329"/>
            </a:xfrm>
            <a:prstGeom prst="rect">
              <a:avLst/>
            </a:prstGeom>
            <a:noFill/>
            <a:ln/>
          </p:spPr>
          <p:txBody>
            <a:bodyPr wrap="none" lIns="0" tIns="0" rIns="0" bIns="0" rtlCol="0" anchor="t"/>
            <a:lstStyle/>
            <a:p>
              <a:pPr algn="ctr">
                <a:lnSpc>
                  <a:spcPts val="1938"/>
                </a:lnSpc>
              </a:pPr>
              <a:r>
                <a:rPr lang="en-US" sz="2000" b="1" dirty="0">
                  <a:solidFill>
                    <a:srgbClr val="00002E"/>
                  </a:solidFill>
                  <a:latin typeface="Nunito Semi Bold" pitchFamily="34" charset="0"/>
                  <a:ea typeface="Nunito Semi Bold" pitchFamily="34" charset="-122"/>
                  <a:cs typeface="Nunito Semi Bold" pitchFamily="34" charset="-120"/>
                </a:rPr>
                <a:t>Votación</a:t>
              </a:r>
              <a:endParaRPr lang="en-US" sz="1500" b="1" dirty="0"/>
            </a:p>
          </p:txBody>
        </p:sp>
        <p:sp>
          <p:nvSpPr>
            <p:cNvPr id="11" name="Text 8"/>
            <p:cNvSpPr/>
            <p:nvPr/>
          </p:nvSpPr>
          <p:spPr>
            <a:xfrm>
              <a:off x="10084316" y="2247078"/>
              <a:ext cx="1468634" cy="473329"/>
            </a:xfrm>
            <a:prstGeom prst="rect">
              <a:avLst/>
            </a:prstGeom>
            <a:noFill/>
            <a:ln/>
          </p:spPr>
          <p:txBody>
            <a:bodyPr wrap="square" lIns="0" tIns="0" rIns="0" bIns="0" rtlCol="0" anchor="t"/>
            <a:lstStyle/>
            <a:p>
              <a:pPr algn="ctr"/>
              <a:r>
                <a:rPr lang="en-US" dirty="0">
                  <a:solidFill>
                    <a:srgbClr val="00002E"/>
                  </a:solidFill>
                  <a:latin typeface="PT Sans" pitchFamily="34" charset="0"/>
                  <a:ea typeface="PT Sans" pitchFamily="34" charset="-122"/>
                  <a:cs typeface="PT Sans" pitchFamily="34" charset="-120"/>
                </a:rPr>
                <a:t>Proceso electoral interno</a:t>
              </a:r>
              <a:endParaRPr lang="en-US" dirty="0"/>
            </a:p>
          </p:txBody>
        </p:sp>
        <p:sp>
          <p:nvSpPr>
            <p:cNvPr id="12" name="Text 9"/>
            <p:cNvSpPr/>
            <p:nvPr/>
          </p:nvSpPr>
          <p:spPr>
            <a:xfrm>
              <a:off x="11776612" y="1553257"/>
              <a:ext cx="1468634" cy="247329"/>
            </a:xfrm>
            <a:prstGeom prst="rect">
              <a:avLst/>
            </a:prstGeom>
            <a:noFill/>
            <a:ln/>
          </p:spPr>
          <p:txBody>
            <a:bodyPr wrap="none" lIns="0" tIns="0" rIns="0" bIns="0" rtlCol="0" anchor="t"/>
            <a:lstStyle/>
            <a:p>
              <a:pPr algn="ctr">
                <a:lnSpc>
                  <a:spcPts val="1938"/>
                </a:lnSpc>
              </a:pPr>
              <a:r>
                <a:rPr lang="en-US" b="1" dirty="0">
                  <a:solidFill>
                    <a:srgbClr val="00002E"/>
                  </a:solidFill>
                  <a:latin typeface="Nunito Semi Bold" pitchFamily="34" charset="0"/>
                  <a:ea typeface="Nunito Semi Bold" pitchFamily="34" charset="-122"/>
                  <a:cs typeface="Nunito Semi Bold" pitchFamily="34" charset="-120"/>
                </a:rPr>
                <a:t>Escrutinio</a:t>
              </a:r>
              <a:endParaRPr lang="en-US" b="1" dirty="0"/>
            </a:p>
          </p:txBody>
        </p:sp>
        <p:sp>
          <p:nvSpPr>
            <p:cNvPr id="13" name="Text 10"/>
            <p:cNvSpPr/>
            <p:nvPr/>
          </p:nvSpPr>
          <p:spPr>
            <a:xfrm>
              <a:off x="11776612" y="1972655"/>
              <a:ext cx="1673599" cy="767272"/>
            </a:xfrm>
            <a:prstGeom prst="rect">
              <a:avLst/>
            </a:prstGeom>
            <a:noFill/>
            <a:ln/>
          </p:spPr>
          <p:txBody>
            <a:bodyPr wrap="square" lIns="0" tIns="0" rIns="0" bIns="0" rtlCol="0" anchor="t"/>
            <a:lstStyle/>
            <a:p>
              <a:pPr algn="ctr"/>
              <a:r>
                <a:rPr lang="en-US" dirty="0">
                  <a:solidFill>
                    <a:srgbClr val="00002E"/>
                  </a:solidFill>
                  <a:latin typeface="PT Sans" pitchFamily="34" charset="0"/>
                  <a:ea typeface="PT Sans" pitchFamily="34" charset="-122"/>
                  <a:cs typeface="PT Sans" pitchFamily="34" charset="-120"/>
                </a:rPr>
                <a:t>Conteo, verificación y proclamación de resultados</a:t>
              </a:r>
              <a:endParaRPr lang="en-US" dirty="0"/>
            </a:p>
          </p:txBody>
        </p:sp>
      </p:grpSp>
      <p:sp>
        <p:nvSpPr>
          <p:cNvPr id="16" name="Text 12"/>
          <p:cNvSpPr/>
          <p:nvPr/>
        </p:nvSpPr>
        <p:spPr>
          <a:xfrm>
            <a:off x="1501081" y="3950446"/>
            <a:ext cx="16482116" cy="271432"/>
          </a:xfrm>
          <a:prstGeom prst="rect">
            <a:avLst/>
          </a:prstGeom>
          <a:noFill/>
          <a:ln/>
        </p:spPr>
        <p:txBody>
          <a:bodyPr wrap="none" lIns="0" tIns="0" rIns="0" bIns="0" rtlCol="0" anchor="t"/>
          <a:lstStyle/>
          <a:p>
            <a:pPr>
              <a:lnSpc>
                <a:spcPts val="1188"/>
              </a:lnSpc>
            </a:pPr>
            <a:r>
              <a:rPr lang="en-US" sz="2000" dirty="0">
                <a:solidFill>
                  <a:srgbClr val="00002E"/>
                </a:solidFill>
                <a:latin typeface="PT Sans" pitchFamily="34" charset="0"/>
                <a:ea typeface="PT Sans" pitchFamily="34" charset="-122"/>
                <a:cs typeface="PT Sans" pitchFamily="34" charset="-120"/>
              </a:rPr>
              <a:t>La organización política emite convocatoria oficial con fecha, modalidad, cargos a elegir, requisitos y cronograma. Se notifica al CNE.</a:t>
            </a:r>
            <a:endParaRPr lang="en-US" sz="2000" dirty="0"/>
          </a:p>
        </p:txBody>
      </p:sp>
      <p:grpSp>
        <p:nvGrpSpPr>
          <p:cNvPr id="38" name="Grupo 37">
            <a:extLst>
              <a:ext uri="{FF2B5EF4-FFF2-40B4-BE49-F238E27FC236}">
                <a16:creationId xmlns:a16="http://schemas.microsoft.com/office/drawing/2014/main" id="{32592415-7CE6-042A-5DD3-DBC5C37FDF7A}"/>
              </a:ext>
            </a:extLst>
          </p:cNvPr>
          <p:cNvGrpSpPr/>
          <p:nvPr/>
        </p:nvGrpSpPr>
        <p:grpSpPr>
          <a:xfrm>
            <a:off x="381000" y="929377"/>
            <a:ext cx="17672790" cy="9085880"/>
            <a:chOff x="381000" y="929377"/>
            <a:chExt cx="17672790" cy="9085880"/>
          </a:xfrm>
        </p:grpSpPr>
        <p:sp>
          <p:nvSpPr>
            <p:cNvPr id="2" name="Text 0"/>
            <p:cNvSpPr/>
            <p:nvPr/>
          </p:nvSpPr>
          <p:spPr>
            <a:xfrm>
              <a:off x="4590760" y="929377"/>
              <a:ext cx="10999824" cy="362892"/>
            </a:xfrm>
            <a:prstGeom prst="rect">
              <a:avLst/>
            </a:prstGeom>
            <a:noFill/>
            <a:ln/>
          </p:spPr>
          <p:txBody>
            <a:bodyPr wrap="none" lIns="0" tIns="0" rIns="0" bIns="0" rtlCol="0" anchor="t"/>
            <a:lstStyle/>
            <a:p>
              <a:pPr>
                <a:lnSpc>
                  <a:spcPts val="3000"/>
                </a:lnSpc>
              </a:pPr>
              <a:r>
                <a:rPr lang="en-US" sz="2400" b="1" dirty="0">
                  <a:solidFill>
                    <a:srgbClr val="00002E"/>
                  </a:solidFill>
                  <a:latin typeface="Nunito Semi Bold" pitchFamily="34" charset="0"/>
                  <a:ea typeface="Nunito Semi Bold" pitchFamily="34" charset="-122"/>
                  <a:cs typeface="Nunito Semi Bold" pitchFamily="34" charset="-120"/>
                </a:rPr>
                <a:t>Proceso de Democracia Interna: Paso a Paso</a:t>
              </a:r>
              <a:endParaRPr lang="en-US" sz="2400" b="1" dirty="0"/>
            </a:p>
          </p:txBody>
        </p:sp>
        <p:pic>
          <p:nvPicPr>
            <p:cNvPr id="14" name="Image 1" descr="preencoded.png"/>
            <p:cNvPicPr>
              <a:picLocks noChangeAspect="1"/>
            </p:cNvPicPr>
            <p:nvPr/>
          </p:nvPicPr>
          <p:blipFill>
            <a:blip r:embed="rId5"/>
            <a:stretch>
              <a:fillRect/>
            </a:stretch>
          </p:blipFill>
          <p:spPr>
            <a:xfrm>
              <a:off x="685800" y="3481787"/>
              <a:ext cx="698966" cy="1346640"/>
            </a:xfrm>
            <a:prstGeom prst="rect">
              <a:avLst/>
            </a:prstGeom>
          </p:spPr>
        </p:pic>
        <p:sp>
          <p:nvSpPr>
            <p:cNvPr id="15" name="Text 11"/>
            <p:cNvSpPr/>
            <p:nvPr/>
          </p:nvSpPr>
          <p:spPr>
            <a:xfrm>
              <a:off x="1501082" y="3605089"/>
              <a:ext cx="2741809" cy="181376"/>
            </a:xfrm>
            <a:prstGeom prst="rect">
              <a:avLst/>
            </a:prstGeom>
            <a:noFill/>
            <a:ln/>
          </p:spPr>
          <p:txBody>
            <a:bodyPr wrap="none" lIns="0" tIns="0" rIns="0" bIns="0" rtlCol="0" anchor="t"/>
            <a:lstStyle/>
            <a:p>
              <a:pPr>
                <a:lnSpc>
                  <a:spcPts val="1500"/>
                </a:lnSpc>
              </a:pPr>
              <a:r>
                <a:rPr lang="en-US" sz="2400" dirty="0">
                  <a:solidFill>
                    <a:srgbClr val="00002E"/>
                  </a:solidFill>
                  <a:latin typeface="Nunito Semi Bold" pitchFamily="34" charset="0"/>
                  <a:ea typeface="Nunito Semi Bold" pitchFamily="34" charset="-122"/>
                  <a:cs typeface="Nunito Semi Bold" pitchFamily="34" charset="-120"/>
                </a:rPr>
                <a:t>Convocatoria</a:t>
              </a:r>
              <a:endParaRPr lang="en-US" sz="2400" dirty="0"/>
            </a:p>
          </p:txBody>
        </p:sp>
        <p:pic>
          <p:nvPicPr>
            <p:cNvPr id="17" name="Image 2" descr="preencoded.png"/>
            <p:cNvPicPr>
              <a:picLocks noChangeAspect="1"/>
            </p:cNvPicPr>
            <p:nvPr/>
          </p:nvPicPr>
          <p:blipFill>
            <a:blip r:embed="rId6"/>
            <a:stretch>
              <a:fillRect/>
            </a:stretch>
          </p:blipFill>
          <p:spPr>
            <a:xfrm>
              <a:off x="1035282" y="4283600"/>
              <a:ext cx="698966" cy="1346640"/>
            </a:xfrm>
            <a:prstGeom prst="rect">
              <a:avLst/>
            </a:prstGeom>
          </p:spPr>
        </p:pic>
        <p:sp>
          <p:nvSpPr>
            <p:cNvPr id="18" name="Text 13"/>
            <p:cNvSpPr/>
            <p:nvPr/>
          </p:nvSpPr>
          <p:spPr>
            <a:xfrm>
              <a:off x="1850564" y="4406902"/>
              <a:ext cx="3798470" cy="181376"/>
            </a:xfrm>
            <a:prstGeom prst="rect">
              <a:avLst/>
            </a:prstGeom>
            <a:noFill/>
            <a:ln/>
          </p:spPr>
          <p:txBody>
            <a:bodyPr wrap="none" lIns="0" tIns="0" rIns="0" bIns="0" rtlCol="0" anchor="t"/>
            <a:lstStyle/>
            <a:p>
              <a:pPr>
                <a:lnSpc>
                  <a:spcPts val="1500"/>
                </a:lnSpc>
              </a:pPr>
              <a:r>
                <a:rPr lang="en-US" sz="2400" dirty="0">
                  <a:solidFill>
                    <a:srgbClr val="00002E"/>
                  </a:solidFill>
                  <a:latin typeface="Nunito Semi Bold" pitchFamily="34" charset="0"/>
                  <a:ea typeface="Nunito Semi Bold" pitchFamily="34" charset="-122"/>
                  <a:cs typeface="Nunito Semi Bold" pitchFamily="34" charset="-120"/>
                </a:rPr>
                <a:t>Inscripción de precandidaturas</a:t>
              </a:r>
              <a:endParaRPr lang="en-US" sz="2400" dirty="0"/>
            </a:p>
          </p:txBody>
        </p:sp>
        <p:sp>
          <p:nvSpPr>
            <p:cNvPr id="19" name="Text 14"/>
            <p:cNvSpPr/>
            <p:nvPr/>
          </p:nvSpPr>
          <p:spPr>
            <a:xfrm>
              <a:off x="1850564" y="4773547"/>
              <a:ext cx="16132632" cy="148131"/>
            </a:xfrm>
            <a:prstGeom prst="rect">
              <a:avLst/>
            </a:prstGeom>
            <a:noFill/>
            <a:ln/>
          </p:spPr>
          <p:txBody>
            <a:bodyPr wrap="none" lIns="0" tIns="0" rIns="0" bIns="0" rtlCol="0" anchor="t"/>
            <a:lstStyle/>
            <a:p>
              <a:pPr>
                <a:lnSpc>
                  <a:spcPts val="1188"/>
                </a:lnSpc>
              </a:pPr>
              <a:r>
                <a:rPr lang="en-US" dirty="0">
                  <a:solidFill>
                    <a:srgbClr val="00002E"/>
                  </a:solidFill>
                  <a:latin typeface="PT Sans" pitchFamily="34" charset="0"/>
                  <a:ea typeface="PT Sans" pitchFamily="34" charset="-122"/>
                  <a:cs typeface="PT Sans" pitchFamily="34" charset="-120"/>
                </a:rPr>
                <a:t>Precandidatos presentan formulario, aceptación, copia de cédula y hoja de vida. La comisión electoral interna verifica requisitos.</a:t>
              </a:r>
              <a:endParaRPr lang="en-US" dirty="0"/>
            </a:p>
          </p:txBody>
        </p:sp>
        <p:pic>
          <p:nvPicPr>
            <p:cNvPr id="20" name="Image 3" descr="preencoded.png"/>
            <p:cNvPicPr>
              <a:picLocks noChangeAspect="1"/>
            </p:cNvPicPr>
            <p:nvPr/>
          </p:nvPicPr>
          <p:blipFill>
            <a:blip r:embed="rId7"/>
            <a:stretch>
              <a:fillRect/>
            </a:stretch>
          </p:blipFill>
          <p:spPr>
            <a:xfrm>
              <a:off x="1384766" y="5085412"/>
              <a:ext cx="698966" cy="1346640"/>
            </a:xfrm>
            <a:prstGeom prst="rect">
              <a:avLst/>
            </a:prstGeom>
          </p:spPr>
        </p:pic>
        <p:sp>
          <p:nvSpPr>
            <p:cNvPr id="21" name="Text 15"/>
            <p:cNvSpPr/>
            <p:nvPr/>
          </p:nvSpPr>
          <p:spPr>
            <a:xfrm>
              <a:off x="2200048" y="5208714"/>
              <a:ext cx="2741809" cy="181376"/>
            </a:xfrm>
            <a:prstGeom prst="rect">
              <a:avLst/>
            </a:prstGeom>
            <a:noFill/>
            <a:ln/>
          </p:spPr>
          <p:txBody>
            <a:bodyPr wrap="none" lIns="0" tIns="0" rIns="0" bIns="0" rtlCol="0" anchor="t"/>
            <a:lstStyle/>
            <a:p>
              <a:pPr>
                <a:lnSpc>
                  <a:spcPts val="1500"/>
                </a:lnSpc>
              </a:pPr>
              <a:r>
                <a:rPr lang="en-US" sz="2400" dirty="0">
                  <a:solidFill>
                    <a:srgbClr val="00002E"/>
                  </a:solidFill>
                  <a:latin typeface="Nunito Semi Bold" pitchFamily="34" charset="0"/>
                  <a:ea typeface="Nunito Semi Bold" pitchFamily="34" charset="-122"/>
                  <a:cs typeface="Nunito Semi Bold" pitchFamily="34" charset="-120"/>
                </a:rPr>
                <a:t>Campaña interna</a:t>
              </a:r>
              <a:endParaRPr lang="en-US" sz="2400" dirty="0"/>
            </a:p>
          </p:txBody>
        </p:sp>
        <p:sp>
          <p:nvSpPr>
            <p:cNvPr id="22" name="Text 16"/>
            <p:cNvSpPr/>
            <p:nvPr/>
          </p:nvSpPr>
          <p:spPr>
            <a:xfrm>
              <a:off x="2270640" y="5535553"/>
              <a:ext cx="15783150" cy="148131"/>
            </a:xfrm>
            <a:prstGeom prst="rect">
              <a:avLst/>
            </a:prstGeom>
            <a:noFill/>
            <a:ln/>
          </p:spPr>
          <p:txBody>
            <a:bodyPr wrap="none" lIns="0" tIns="0" rIns="0" bIns="0" rtlCol="0" anchor="t"/>
            <a:lstStyle/>
            <a:p>
              <a:pPr>
                <a:lnSpc>
                  <a:spcPts val="1188"/>
                </a:lnSpc>
              </a:pPr>
              <a:r>
                <a:rPr lang="en-US" dirty="0">
                  <a:solidFill>
                    <a:srgbClr val="00002E"/>
                  </a:solidFill>
                  <a:latin typeface="PT Sans" pitchFamily="34" charset="0"/>
                  <a:ea typeface="PT Sans" pitchFamily="34" charset="-122"/>
                  <a:cs typeface="PT Sans" pitchFamily="34" charset="-120"/>
                </a:rPr>
                <a:t>Promoción de propuestas dirigida a militantes con igualdad de condiciones entre precandidatos.</a:t>
              </a:r>
              <a:endParaRPr lang="en-US" dirty="0"/>
            </a:p>
          </p:txBody>
        </p:sp>
        <p:pic>
          <p:nvPicPr>
            <p:cNvPr id="23" name="Image 4" descr="preencoded.png"/>
            <p:cNvPicPr>
              <a:picLocks noChangeAspect="1"/>
            </p:cNvPicPr>
            <p:nvPr/>
          </p:nvPicPr>
          <p:blipFill>
            <a:blip r:embed="rId5"/>
            <a:stretch>
              <a:fillRect/>
            </a:stretch>
          </p:blipFill>
          <p:spPr>
            <a:xfrm>
              <a:off x="1734511" y="5887224"/>
              <a:ext cx="698966" cy="1346640"/>
            </a:xfrm>
            <a:prstGeom prst="rect">
              <a:avLst/>
            </a:prstGeom>
          </p:spPr>
        </p:pic>
        <p:sp>
          <p:nvSpPr>
            <p:cNvPr id="24" name="Text 17"/>
            <p:cNvSpPr/>
            <p:nvPr/>
          </p:nvSpPr>
          <p:spPr>
            <a:xfrm>
              <a:off x="2549795" y="6010525"/>
              <a:ext cx="2741809" cy="181376"/>
            </a:xfrm>
            <a:prstGeom prst="rect">
              <a:avLst/>
            </a:prstGeom>
            <a:noFill/>
            <a:ln/>
          </p:spPr>
          <p:txBody>
            <a:bodyPr wrap="none" lIns="0" tIns="0" rIns="0" bIns="0" rtlCol="0" anchor="t"/>
            <a:lstStyle/>
            <a:p>
              <a:pPr>
                <a:lnSpc>
                  <a:spcPts val="1500"/>
                </a:lnSpc>
              </a:pPr>
              <a:r>
                <a:rPr lang="en-US" sz="2400" dirty="0">
                  <a:solidFill>
                    <a:srgbClr val="00002E"/>
                  </a:solidFill>
                  <a:latin typeface="Nunito Semi Bold" pitchFamily="34" charset="0"/>
                  <a:ea typeface="Nunito Semi Bold" pitchFamily="34" charset="-122"/>
                  <a:cs typeface="Nunito Semi Bold" pitchFamily="34" charset="-120"/>
                </a:rPr>
                <a:t>Votación</a:t>
              </a:r>
              <a:endParaRPr lang="en-US" sz="2400" dirty="0"/>
            </a:p>
          </p:txBody>
        </p:sp>
        <p:sp>
          <p:nvSpPr>
            <p:cNvPr id="25" name="Text 18"/>
            <p:cNvSpPr/>
            <p:nvPr/>
          </p:nvSpPr>
          <p:spPr>
            <a:xfrm>
              <a:off x="2549795" y="6315203"/>
              <a:ext cx="15433403" cy="148131"/>
            </a:xfrm>
            <a:prstGeom prst="rect">
              <a:avLst/>
            </a:prstGeom>
            <a:noFill/>
            <a:ln/>
          </p:spPr>
          <p:txBody>
            <a:bodyPr wrap="none" lIns="0" tIns="0" rIns="0" bIns="0" rtlCol="0" anchor="t"/>
            <a:lstStyle/>
            <a:p>
              <a:pPr>
                <a:lnSpc>
                  <a:spcPts val="1188"/>
                </a:lnSpc>
              </a:pPr>
              <a:r>
                <a:rPr lang="en-US" dirty="0">
                  <a:solidFill>
                    <a:srgbClr val="00002E"/>
                  </a:solidFill>
                  <a:latin typeface="PT Sans" pitchFamily="34" charset="0"/>
                  <a:ea typeface="PT Sans" pitchFamily="34" charset="-122"/>
                  <a:cs typeface="PT Sans" pitchFamily="34" charset="-120"/>
                </a:rPr>
                <a:t>Se aplica la modalidad elegida: primarias abiertas, cerradas, elecciones internas o asamblea con delegados.</a:t>
              </a:r>
              <a:endParaRPr lang="en-US" dirty="0"/>
            </a:p>
          </p:txBody>
        </p:sp>
        <p:pic>
          <p:nvPicPr>
            <p:cNvPr id="26" name="Image 5" descr="preencoded.png"/>
            <p:cNvPicPr>
              <a:picLocks noChangeAspect="1"/>
            </p:cNvPicPr>
            <p:nvPr/>
          </p:nvPicPr>
          <p:blipFill>
            <a:blip r:embed="rId6"/>
            <a:stretch>
              <a:fillRect/>
            </a:stretch>
          </p:blipFill>
          <p:spPr>
            <a:xfrm>
              <a:off x="1384766" y="6689035"/>
              <a:ext cx="698966" cy="1346640"/>
            </a:xfrm>
            <a:prstGeom prst="rect">
              <a:avLst/>
            </a:prstGeom>
          </p:spPr>
        </p:pic>
        <p:sp>
          <p:nvSpPr>
            <p:cNvPr id="27" name="Text 19"/>
            <p:cNvSpPr/>
            <p:nvPr/>
          </p:nvSpPr>
          <p:spPr>
            <a:xfrm>
              <a:off x="2200046" y="6812337"/>
              <a:ext cx="3181111" cy="181376"/>
            </a:xfrm>
            <a:prstGeom prst="rect">
              <a:avLst/>
            </a:prstGeom>
            <a:noFill/>
            <a:ln/>
          </p:spPr>
          <p:txBody>
            <a:bodyPr wrap="none" lIns="0" tIns="0" rIns="0" bIns="0" rtlCol="0" anchor="t"/>
            <a:lstStyle/>
            <a:p>
              <a:pPr>
                <a:lnSpc>
                  <a:spcPts val="1500"/>
                </a:lnSpc>
              </a:pPr>
              <a:r>
                <a:rPr lang="en-US" sz="2400" dirty="0">
                  <a:solidFill>
                    <a:srgbClr val="00002E"/>
                  </a:solidFill>
                  <a:latin typeface="Nunito Semi Bold" pitchFamily="34" charset="0"/>
                  <a:ea typeface="Nunito Semi Bold" pitchFamily="34" charset="-122"/>
                  <a:cs typeface="Nunito Semi Bold" pitchFamily="34" charset="-120"/>
                </a:rPr>
                <a:t>Escrutinio y proclamación</a:t>
              </a:r>
              <a:endParaRPr lang="en-US" sz="2400" dirty="0"/>
            </a:p>
          </p:txBody>
        </p:sp>
        <p:sp>
          <p:nvSpPr>
            <p:cNvPr id="28" name="Text 20"/>
            <p:cNvSpPr/>
            <p:nvPr/>
          </p:nvSpPr>
          <p:spPr>
            <a:xfrm>
              <a:off x="2200046" y="7160093"/>
              <a:ext cx="15783150" cy="148131"/>
            </a:xfrm>
            <a:prstGeom prst="rect">
              <a:avLst/>
            </a:prstGeom>
            <a:noFill/>
            <a:ln/>
          </p:spPr>
          <p:txBody>
            <a:bodyPr wrap="none" lIns="0" tIns="0" rIns="0" bIns="0" rtlCol="0" anchor="t"/>
            <a:lstStyle/>
            <a:p>
              <a:pPr>
                <a:lnSpc>
                  <a:spcPts val="1188"/>
                </a:lnSpc>
              </a:pPr>
              <a:r>
                <a:rPr lang="en-US" dirty="0">
                  <a:solidFill>
                    <a:srgbClr val="00002E"/>
                  </a:solidFill>
                  <a:latin typeface="PT Sans" pitchFamily="34" charset="0"/>
                  <a:ea typeface="PT Sans" pitchFamily="34" charset="-122"/>
                  <a:cs typeface="PT Sans" pitchFamily="34" charset="-120"/>
                </a:rPr>
                <a:t>Verificación de actas, conteo de votos y resolución de impugnaciones internas. Proclamación oficial de candidatos.</a:t>
              </a:r>
              <a:endParaRPr lang="en-US" dirty="0"/>
            </a:p>
          </p:txBody>
        </p:sp>
        <p:pic>
          <p:nvPicPr>
            <p:cNvPr id="29" name="Image 6" descr="preencoded.png"/>
            <p:cNvPicPr>
              <a:picLocks noChangeAspect="1"/>
            </p:cNvPicPr>
            <p:nvPr/>
          </p:nvPicPr>
          <p:blipFill>
            <a:blip r:embed="rId7"/>
            <a:stretch>
              <a:fillRect/>
            </a:stretch>
          </p:blipFill>
          <p:spPr>
            <a:xfrm>
              <a:off x="1035282" y="7490848"/>
              <a:ext cx="698966" cy="1346640"/>
            </a:xfrm>
            <a:prstGeom prst="rect">
              <a:avLst/>
            </a:prstGeom>
          </p:spPr>
        </p:pic>
        <p:sp>
          <p:nvSpPr>
            <p:cNvPr id="30" name="Text 21"/>
            <p:cNvSpPr/>
            <p:nvPr/>
          </p:nvSpPr>
          <p:spPr>
            <a:xfrm>
              <a:off x="1850566" y="7614150"/>
              <a:ext cx="2843023" cy="181376"/>
            </a:xfrm>
            <a:prstGeom prst="rect">
              <a:avLst/>
            </a:prstGeom>
            <a:noFill/>
            <a:ln/>
          </p:spPr>
          <p:txBody>
            <a:bodyPr wrap="none" lIns="0" tIns="0" rIns="0" bIns="0" rtlCol="0" anchor="t"/>
            <a:lstStyle/>
            <a:p>
              <a:pPr>
                <a:lnSpc>
                  <a:spcPts val="1500"/>
                </a:lnSpc>
              </a:pPr>
              <a:r>
                <a:rPr lang="en-US" sz="2400" dirty="0">
                  <a:solidFill>
                    <a:srgbClr val="00002E"/>
                  </a:solidFill>
                  <a:latin typeface="Nunito Semi Bold" pitchFamily="34" charset="0"/>
                  <a:ea typeface="Nunito Semi Bold" pitchFamily="34" charset="-122"/>
                  <a:cs typeface="Nunito Semi Bold" pitchFamily="34" charset="-120"/>
                </a:rPr>
                <a:t>Conformación de listas</a:t>
              </a:r>
              <a:endParaRPr lang="en-US" sz="2400" dirty="0"/>
            </a:p>
          </p:txBody>
        </p:sp>
        <p:sp>
          <p:nvSpPr>
            <p:cNvPr id="31" name="Text 22"/>
            <p:cNvSpPr/>
            <p:nvPr/>
          </p:nvSpPr>
          <p:spPr>
            <a:xfrm>
              <a:off x="1850564" y="7982018"/>
              <a:ext cx="16132632" cy="148131"/>
            </a:xfrm>
            <a:prstGeom prst="rect">
              <a:avLst/>
            </a:prstGeom>
            <a:noFill/>
            <a:ln/>
          </p:spPr>
          <p:txBody>
            <a:bodyPr wrap="none" lIns="0" tIns="0" rIns="0" bIns="0" rtlCol="0" anchor="t"/>
            <a:lstStyle/>
            <a:p>
              <a:pPr>
                <a:lnSpc>
                  <a:spcPts val="1188"/>
                </a:lnSpc>
              </a:pPr>
              <a:r>
                <a:rPr lang="en-US" dirty="0">
                  <a:solidFill>
                    <a:srgbClr val="00002E"/>
                  </a:solidFill>
                  <a:latin typeface="PT Sans" pitchFamily="34" charset="0"/>
                  <a:ea typeface="PT Sans" pitchFamily="34" charset="-122"/>
                  <a:cs typeface="PT Sans" pitchFamily="34" charset="-120"/>
                </a:rPr>
                <a:t>Estructuración cumpliendo paridad (50% mujeres), alternancia (mujer-hombre secuencial), jóvenes (25% entre 18-29 años) y suplentes.</a:t>
              </a:r>
              <a:endParaRPr lang="en-US" dirty="0"/>
            </a:p>
          </p:txBody>
        </p:sp>
        <p:pic>
          <p:nvPicPr>
            <p:cNvPr id="32" name="Image 7" descr="preencoded.png"/>
            <p:cNvPicPr>
              <a:picLocks noChangeAspect="1"/>
            </p:cNvPicPr>
            <p:nvPr/>
          </p:nvPicPr>
          <p:blipFill>
            <a:blip r:embed="rId5"/>
            <a:stretch>
              <a:fillRect/>
            </a:stretch>
          </p:blipFill>
          <p:spPr>
            <a:xfrm>
              <a:off x="685800" y="8292660"/>
              <a:ext cx="698966" cy="1346640"/>
            </a:xfrm>
            <a:prstGeom prst="rect">
              <a:avLst/>
            </a:prstGeom>
          </p:spPr>
        </p:pic>
        <p:sp>
          <p:nvSpPr>
            <p:cNvPr id="33" name="Text 23"/>
            <p:cNvSpPr/>
            <p:nvPr/>
          </p:nvSpPr>
          <p:spPr>
            <a:xfrm>
              <a:off x="1501082" y="8415962"/>
              <a:ext cx="2878528" cy="181376"/>
            </a:xfrm>
            <a:prstGeom prst="rect">
              <a:avLst/>
            </a:prstGeom>
            <a:noFill/>
            <a:ln/>
          </p:spPr>
          <p:txBody>
            <a:bodyPr wrap="none" lIns="0" tIns="0" rIns="0" bIns="0" rtlCol="0" anchor="t"/>
            <a:lstStyle/>
            <a:p>
              <a:pPr>
                <a:lnSpc>
                  <a:spcPts val="1500"/>
                </a:lnSpc>
              </a:pPr>
              <a:r>
                <a:rPr lang="en-US" sz="2400" dirty="0">
                  <a:solidFill>
                    <a:srgbClr val="00002E"/>
                  </a:solidFill>
                  <a:latin typeface="Nunito Semi Bold" pitchFamily="34" charset="0"/>
                  <a:ea typeface="Nunito Semi Bold" pitchFamily="34" charset="-122"/>
                  <a:cs typeface="Nunito Semi Bold" pitchFamily="34" charset="-120"/>
                </a:rPr>
                <a:t>Inscripción ante el CNE</a:t>
              </a:r>
              <a:endParaRPr lang="en-US" sz="2400" dirty="0"/>
            </a:p>
          </p:txBody>
        </p:sp>
        <p:sp>
          <p:nvSpPr>
            <p:cNvPr id="34" name="Text 24"/>
            <p:cNvSpPr/>
            <p:nvPr/>
          </p:nvSpPr>
          <p:spPr>
            <a:xfrm>
              <a:off x="1465960" y="8738329"/>
              <a:ext cx="16482116" cy="148131"/>
            </a:xfrm>
            <a:prstGeom prst="rect">
              <a:avLst/>
            </a:prstGeom>
            <a:noFill/>
            <a:ln/>
          </p:spPr>
          <p:txBody>
            <a:bodyPr wrap="none" lIns="0" tIns="0" rIns="0" bIns="0" rtlCol="0" anchor="t"/>
            <a:lstStyle/>
            <a:p>
              <a:pPr>
                <a:lnSpc>
                  <a:spcPts val="1188"/>
                </a:lnSpc>
              </a:pPr>
              <a:r>
                <a:rPr lang="en-US" dirty="0">
                  <a:solidFill>
                    <a:srgbClr val="00002E"/>
                  </a:solidFill>
                  <a:latin typeface="PT Sans" pitchFamily="34" charset="0"/>
                  <a:ea typeface="PT Sans" pitchFamily="34" charset="-122"/>
                  <a:cs typeface="PT Sans" pitchFamily="34" charset="-120"/>
                </a:rPr>
                <a:t>Presentación de acta de democracia interna, lista de candidatos, aceptaciones, documentos y plan de trabajo.</a:t>
              </a:r>
              <a:endParaRPr lang="en-US" dirty="0"/>
            </a:p>
          </p:txBody>
        </p:sp>
        <p:sp>
          <p:nvSpPr>
            <p:cNvPr id="35" name="Text 25"/>
            <p:cNvSpPr/>
            <p:nvPr/>
          </p:nvSpPr>
          <p:spPr>
            <a:xfrm>
              <a:off x="381000" y="9589595"/>
              <a:ext cx="17602196" cy="425662"/>
            </a:xfrm>
            <a:prstGeom prst="rect">
              <a:avLst/>
            </a:prstGeom>
            <a:noFill/>
            <a:ln/>
          </p:spPr>
          <p:txBody>
            <a:bodyPr wrap="none" lIns="0" tIns="0" rIns="0" bIns="0" rtlCol="0" anchor="t"/>
            <a:lstStyle/>
            <a:p>
              <a:pPr>
                <a:lnSpc>
                  <a:spcPts val="1188"/>
                </a:lnSpc>
              </a:pPr>
              <a:r>
                <a:rPr lang="en-US" sz="2000" b="1" dirty="0">
                  <a:solidFill>
                    <a:srgbClr val="00002E"/>
                  </a:solidFill>
                  <a:latin typeface="PT Sans" pitchFamily="34" charset="0"/>
                  <a:ea typeface="PT Sans" pitchFamily="34" charset="-122"/>
                  <a:cs typeface="PT Sans" pitchFamily="34" charset="-120"/>
                </a:rPr>
                <a:t>El CNE supervisa los procesos internos y puede ordenar repetirlos si detecta irregularidades. Las listas deben cumplir todos los requisitos legales o serán rechazadas.</a:t>
              </a:r>
              <a:endParaRPr lang="en-US" sz="2000" b="1" dirty="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DB59489B-B0A8-909B-0A52-52E7B6F8F974}"/>
              </a:ext>
            </a:extLst>
          </p:cNvPr>
          <p:cNvPicPr>
            <a:picLocks noChangeAspect="1"/>
          </p:cNvPicPr>
          <p:nvPr/>
        </p:nvPicPr>
        <p:blipFill>
          <a:blip r:embed="rId3"/>
          <a:stretch>
            <a:fillRect/>
          </a:stretch>
        </p:blipFill>
        <p:spPr>
          <a:xfrm>
            <a:off x="0" y="0"/>
            <a:ext cx="18288000" cy="10629901"/>
          </a:xfrm>
          <a:prstGeom prst="rect">
            <a:avLst/>
          </a:prstGeom>
        </p:spPr>
      </p:pic>
      <p:sp>
        <p:nvSpPr>
          <p:cNvPr id="2" name="Text 0"/>
          <p:cNvSpPr/>
          <p:nvPr/>
        </p:nvSpPr>
        <p:spPr>
          <a:xfrm>
            <a:off x="1047156" y="2247751"/>
            <a:ext cx="12410034" cy="769888"/>
          </a:xfrm>
          <a:prstGeom prst="rect">
            <a:avLst/>
          </a:prstGeom>
          <a:noFill/>
          <a:ln/>
        </p:spPr>
        <p:txBody>
          <a:bodyPr wrap="none" lIns="0" tIns="0" rIns="0" bIns="0" rtlCol="0" anchor="t"/>
          <a:lstStyle/>
          <a:p>
            <a:pPr>
              <a:lnSpc>
                <a:spcPts val="6063"/>
              </a:lnSpc>
            </a:pPr>
            <a:r>
              <a:rPr lang="en-US" sz="4813" dirty="0">
                <a:solidFill>
                  <a:srgbClr val="00002E"/>
                </a:solidFill>
                <a:latin typeface="Nunito Semi Bold" pitchFamily="34" charset="0"/>
                <a:ea typeface="Nunito Semi Bold" pitchFamily="34" charset="-122"/>
                <a:cs typeface="Nunito Semi Bold" pitchFamily="34" charset="-120"/>
              </a:rPr>
              <a:t>Documentación para Inscripción ante el CNE</a:t>
            </a:r>
            <a:endParaRPr lang="en-US" sz="4813" dirty="0"/>
          </a:p>
        </p:txBody>
      </p:sp>
      <p:sp>
        <p:nvSpPr>
          <p:cNvPr id="3" name="Text 1"/>
          <p:cNvSpPr/>
          <p:nvPr/>
        </p:nvSpPr>
        <p:spPr>
          <a:xfrm>
            <a:off x="1047155" y="3541216"/>
            <a:ext cx="16193690" cy="418803"/>
          </a:xfrm>
          <a:prstGeom prst="rect">
            <a:avLst/>
          </a:prstGeom>
          <a:noFill/>
          <a:ln/>
        </p:spPr>
        <p:txBody>
          <a:bodyPr wrap="none" lIns="0" tIns="0" rIns="0" bIns="0" rtlCol="0" anchor="t"/>
          <a:lstStyle/>
          <a:p>
            <a:pPr>
              <a:lnSpc>
                <a:spcPts val="3250"/>
              </a:lnSpc>
            </a:pPr>
            <a:r>
              <a:rPr lang="en-US" sz="2000" dirty="0">
                <a:solidFill>
                  <a:srgbClr val="00002E"/>
                </a:solidFill>
                <a:latin typeface="PT Sans" pitchFamily="34" charset="0"/>
                <a:ea typeface="PT Sans" pitchFamily="34" charset="-122"/>
                <a:cs typeface="PT Sans" pitchFamily="34" charset="-120"/>
              </a:rPr>
              <a:t>La organización política presenta las candidaturas ante el Consejo Nacional Electoral con la siguiente documentación básica:</a:t>
            </a:r>
            <a:endParaRPr lang="en-US" sz="2000" dirty="0"/>
          </a:p>
        </p:txBody>
      </p:sp>
      <p:sp>
        <p:nvSpPr>
          <p:cNvPr id="4" name="Text 2"/>
          <p:cNvSpPr/>
          <p:nvPr/>
        </p:nvSpPr>
        <p:spPr>
          <a:xfrm>
            <a:off x="1047156" y="4254550"/>
            <a:ext cx="261789" cy="327273"/>
          </a:xfrm>
          <a:prstGeom prst="rect">
            <a:avLst/>
          </a:prstGeom>
          <a:noFill/>
          <a:ln/>
        </p:spPr>
        <p:txBody>
          <a:bodyPr wrap="none" lIns="0" tIns="0" rIns="0" bIns="0" rtlCol="0" anchor="t"/>
          <a:lstStyle/>
          <a:p>
            <a:pPr>
              <a:lnSpc>
                <a:spcPts val="3250"/>
              </a:lnSpc>
            </a:pPr>
            <a:r>
              <a:rPr lang="en-US" sz="2000" dirty="0">
                <a:solidFill>
                  <a:srgbClr val="00002E"/>
                </a:solidFill>
                <a:latin typeface="Nunito Light" pitchFamily="34" charset="0"/>
                <a:ea typeface="Nunito Light" pitchFamily="34" charset="-122"/>
                <a:cs typeface="Nunito Light" pitchFamily="34" charset="-120"/>
              </a:rPr>
              <a:t>01</a:t>
            </a:r>
            <a:endParaRPr lang="en-US" sz="2000" dirty="0"/>
          </a:p>
        </p:txBody>
      </p:sp>
      <p:sp>
        <p:nvSpPr>
          <p:cNvPr id="5" name="Shape 3"/>
          <p:cNvSpPr/>
          <p:nvPr/>
        </p:nvSpPr>
        <p:spPr>
          <a:xfrm>
            <a:off x="1047155" y="4670823"/>
            <a:ext cx="5223273" cy="28575"/>
          </a:xfrm>
          <a:prstGeom prst="rect">
            <a:avLst/>
          </a:prstGeom>
          <a:solidFill>
            <a:srgbClr val="2D4DF2"/>
          </a:solidFill>
          <a:ln/>
        </p:spPr>
        <p:txBody>
          <a:bodyPr/>
          <a:lstStyle/>
          <a:p>
            <a:endParaRPr lang="es-EC" sz="2250"/>
          </a:p>
        </p:txBody>
      </p:sp>
      <p:sp>
        <p:nvSpPr>
          <p:cNvPr id="6" name="Text 4"/>
          <p:cNvSpPr/>
          <p:nvPr/>
        </p:nvSpPr>
        <p:spPr>
          <a:xfrm>
            <a:off x="1047156" y="4858792"/>
            <a:ext cx="3875634" cy="385019"/>
          </a:xfrm>
          <a:prstGeom prst="rect">
            <a:avLst/>
          </a:prstGeom>
          <a:noFill/>
          <a:ln/>
        </p:spPr>
        <p:txBody>
          <a:bodyPr wrap="none" lIns="0" tIns="0" rIns="0" bIns="0" rtlCol="0" anchor="t"/>
          <a:lstStyle/>
          <a:p>
            <a:pPr>
              <a:lnSpc>
                <a:spcPts val="3000"/>
              </a:lnSpc>
            </a:pPr>
            <a:r>
              <a:rPr lang="en-US" sz="2375" dirty="0">
                <a:solidFill>
                  <a:srgbClr val="00002E"/>
                </a:solidFill>
                <a:latin typeface="Nunito Semi Bold" pitchFamily="34" charset="0"/>
                <a:ea typeface="Nunito Semi Bold" pitchFamily="34" charset="-122"/>
                <a:cs typeface="Nunito Semi Bold" pitchFamily="34" charset="-120"/>
              </a:rPr>
              <a:t>Acta de Democracia Interna</a:t>
            </a:r>
            <a:endParaRPr lang="en-US" sz="2375" dirty="0"/>
          </a:p>
        </p:txBody>
      </p:sp>
      <p:sp>
        <p:nvSpPr>
          <p:cNvPr id="7" name="Text 5"/>
          <p:cNvSpPr/>
          <p:nvPr/>
        </p:nvSpPr>
        <p:spPr>
          <a:xfrm>
            <a:off x="1047155" y="5400824"/>
            <a:ext cx="5223273" cy="418803"/>
          </a:xfrm>
          <a:prstGeom prst="rect">
            <a:avLst/>
          </a:prstGeom>
          <a:noFill/>
          <a:ln/>
        </p:spPr>
        <p:txBody>
          <a:bodyPr wrap="none" lIns="0" tIns="0" rIns="0" bIns="0" rtlCol="0" anchor="t"/>
          <a:lstStyle/>
          <a:p>
            <a:pPr>
              <a:lnSpc>
                <a:spcPts val="3250"/>
              </a:lnSpc>
            </a:pPr>
            <a:r>
              <a:rPr lang="en-US" sz="2000" dirty="0">
                <a:solidFill>
                  <a:srgbClr val="00002E"/>
                </a:solidFill>
                <a:latin typeface="PT Sans" pitchFamily="34" charset="0"/>
                <a:ea typeface="PT Sans" pitchFamily="34" charset="-122"/>
                <a:cs typeface="PT Sans" pitchFamily="34" charset="-120"/>
              </a:rPr>
              <a:t>Documento oficial del proceso interno</a:t>
            </a:r>
            <a:endParaRPr lang="en-US" sz="2000" dirty="0"/>
          </a:p>
        </p:txBody>
      </p:sp>
      <p:sp>
        <p:nvSpPr>
          <p:cNvPr id="8" name="Text 6"/>
          <p:cNvSpPr/>
          <p:nvPr/>
        </p:nvSpPr>
        <p:spPr>
          <a:xfrm>
            <a:off x="6532216" y="4254550"/>
            <a:ext cx="261789" cy="327273"/>
          </a:xfrm>
          <a:prstGeom prst="rect">
            <a:avLst/>
          </a:prstGeom>
          <a:noFill/>
          <a:ln/>
        </p:spPr>
        <p:txBody>
          <a:bodyPr wrap="none" lIns="0" tIns="0" rIns="0" bIns="0" rtlCol="0" anchor="t"/>
          <a:lstStyle/>
          <a:p>
            <a:pPr>
              <a:lnSpc>
                <a:spcPts val="3250"/>
              </a:lnSpc>
            </a:pPr>
            <a:r>
              <a:rPr lang="en-US" sz="2000" dirty="0">
                <a:solidFill>
                  <a:srgbClr val="00002E"/>
                </a:solidFill>
                <a:latin typeface="Nunito Light" pitchFamily="34" charset="0"/>
                <a:ea typeface="Nunito Light" pitchFamily="34" charset="-122"/>
                <a:cs typeface="Nunito Light" pitchFamily="34" charset="-120"/>
              </a:rPr>
              <a:t>02</a:t>
            </a:r>
            <a:endParaRPr lang="en-US" sz="2000" dirty="0"/>
          </a:p>
        </p:txBody>
      </p:sp>
      <p:sp>
        <p:nvSpPr>
          <p:cNvPr id="9" name="Shape 7"/>
          <p:cNvSpPr/>
          <p:nvPr/>
        </p:nvSpPr>
        <p:spPr>
          <a:xfrm>
            <a:off x="6532216" y="4670823"/>
            <a:ext cx="5223421" cy="28575"/>
          </a:xfrm>
          <a:prstGeom prst="rect">
            <a:avLst/>
          </a:prstGeom>
          <a:solidFill>
            <a:srgbClr val="018CE1"/>
          </a:solidFill>
          <a:ln/>
        </p:spPr>
        <p:txBody>
          <a:bodyPr/>
          <a:lstStyle/>
          <a:p>
            <a:endParaRPr lang="es-EC" sz="2250"/>
          </a:p>
        </p:txBody>
      </p:sp>
      <p:sp>
        <p:nvSpPr>
          <p:cNvPr id="10" name="Text 8"/>
          <p:cNvSpPr/>
          <p:nvPr/>
        </p:nvSpPr>
        <p:spPr>
          <a:xfrm>
            <a:off x="6532215" y="4858792"/>
            <a:ext cx="3080148" cy="385019"/>
          </a:xfrm>
          <a:prstGeom prst="rect">
            <a:avLst/>
          </a:prstGeom>
          <a:noFill/>
          <a:ln/>
        </p:spPr>
        <p:txBody>
          <a:bodyPr wrap="none" lIns="0" tIns="0" rIns="0" bIns="0" rtlCol="0" anchor="t"/>
          <a:lstStyle/>
          <a:p>
            <a:pPr>
              <a:lnSpc>
                <a:spcPts val="3000"/>
              </a:lnSpc>
            </a:pPr>
            <a:r>
              <a:rPr lang="en-US" sz="2375" dirty="0">
                <a:solidFill>
                  <a:srgbClr val="00002E"/>
                </a:solidFill>
                <a:latin typeface="Nunito Semi Bold" pitchFamily="34" charset="0"/>
                <a:ea typeface="Nunito Semi Bold" pitchFamily="34" charset="-122"/>
                <a:cs typeface="Nunito Semi Bold" pitchFamily="34" charset="-120"/>
              </a:rPr>
              <a:t>Lista de Candidatos</a:t>
            </a:r>
            <a:endParaRPr lang="en-US" sz="2375" dirty="0"/>
          </a:p>
        </p:txBody>
      </p:sp>
      <p:sp>
        <p:nvSpPr>
          <p:cNvPr id="11" name="Text 9"/>
          <p:cNvSpPr/>
          <p:nvPr/>
        </p:nvSpPr>
        <p:spPr>
          <a:xfrm>
            <a:off x="6532216" y="5400824"/>
            <a:ext cx="5223421" cy="418803"/>
          </a:xfrm>
          <a:prstGeom prst="rect">
            <a:avLst/>
          </a:prstGeom>
          <a:noFill/>
          <a:ln/>
        </p:spPr>
        <p:txBody>
          <a:bodyPr wrap="none" lIns="0" tIns="0" rIns="0" bIns="0" rtlCol="0" anchor="t"/>
          <a:lstStyle/>
          <a:p>
            <a:pPr>
              <a:lnSpc>
                <a:spcPts val="3250"/>
              </a:lnSpc>
            </a:pPr>
            <a:r>
              <a:rPr lang="en-US" sz="2000" dirty="0">
                <a:solidFill>
                  <a:srgbClr val="00002E"/>
                </a:solidFill>
                <a:latin typeface="PT Sans" pitchFamily="34" charset="0"/>
                <a:ea typeface="PT Sans" pitchFamily="34" charset="-122"/>
                <a:cs typeface="PT Sans" pitchFamily="34" charset="-120"/>
              </a:rPr>
              <a:t>Registro completo de postulantes</a:t>
            </a:r>
            <a:endParaRPr lang="en-US" sz="2000" dirty="0"/>
          </a:p>
        </p:txBody>
      </p:sp>
      <p:sp>
        <p:nvSpPr>
          <p:cNvPr id="12" name="Text 10"/>
          <p:cNvSpPr/>
          <p:nvPr/>
        </p:nvSpPr>
        <p:spPr>
          <a:xfrm>
            <a:off x="12017426" y="4254550"/>
            <a:ext cx="261789" cy="327273"/>
          </a:xfrm>
          <a:prstGeom prst="rect">
            <a:avLst/>
          </a:prstGeom>
          <a:noFill/>
          <a:ln/>
        </p:spPr>
        <p:txBody>
          <a:bodyPr wrap="none" lIns="0" tIns="0" rIns="0" bIns="0" rtlCol="0" anchor="t"/>
          <a:lstStyle/>
          <a:p>
            <a:pPr>
              <a:lnSpc>
                <a:spcPts val="3250"/>
              </a:lnSpc>
            </a:pPr>
            <a:r>
              <a:rPr lang="en-US" sz="2000" dirty="0">
                <a:solidFill>
                  <a:srgbClr val="00002E"/>
                </a:solidFill>
                <a:latin typeface="Nunito Light" pitchFamily="34" charset="0"/>
                <a:ea typeface="Nunito Light" pitchFamily="34" charset="-122"/>
                <a:cs typeface="Nunito Light" pitchFamily="34" charset="-120"/>
              </a:rPr>
              <a:t>03</a:t>
            </a:r>
            <a:endParaRPr lang="en-US" sz="2000" dirty="0"/>
          </a:p>
        </p:txBody>
      </p:sp>
      <p:sp>
        <p:nvSpPr>
          <p:cNvPr id="13" name="Shape 11"/>
          <p:cNvSpPr/>
          <p:nvPr/>
        </p:nvSpPr>
        <p:spPr>
          <a:xfrm>
            <a:off x="12017426" y="4670823"/>
            <a:ext cx="5223421" cy="28575"/>
          </a:xfrm>
          <a:prstGeom prst="rect">
            <a:avLst/>
          </a:prstGeom>
          <a:solidFill>
            <a:srgbClr val="DA33BF"/>
          </a:solidFill>
          <a:ln/>
        </p:spPr>
        <p:txBody>
          <a:bodyPr/>
          <a:lstStyle/>
          <a:p>
            <a:endParaRPr lang="es-EC" sz="2250"/>
          </a:p>
        </p:txBody>
      </p:sp>
      <p:sp>
        <p:nvSpPr>
          <p:cNvPr id="14" name="Text 12"/>
          <p:cNvSpPr/>
          <p:nvPr/>
        </p:nvSpPr>
        <p:spPr>
          <a:xfrm>
            <a:off x="12017426" y="4858792"/>
            <a:ext cx="3785444" cy="385019"/>
          </a:xfrm>
          <a:prstGeom prst="rect">
            <a:avLst/>
          </a:prstGeom>
          <a:noFill/>
          <a:ln/>
        </p:spPr>
        <p:txBody>
          <a:bodyPr wrap="none" lIns="0" tIns="0" rIns="0" bIns="0" rtlCol="0" anchor="t"/>
          <a:lstStyle/>
          <a:p>
            <a:pPr>
              <a:lnSpc>
                <a:spcPts val="3000"/>
              </a:lnSpc>
            </a:pPr>
            <a:r>
              <a:rPr lang="en-US" sz="2375" dirty="0">
                <a:solidFill>
                  <a:srgbClr val="00002E"/>
                </a:solidFill>
                <a:latin typeface="Nunito Semi Bold" pitchFamily="34" charset="0"/>
                <a:ea typeface="Nunito Semi Bold" pitchFamily="34" charset="-122"/>
                <a:cs typeface="Nunito Semi Bold" pitchFamily="34" charset="-120"/>
              </a:rPr>
              <a:t>Aceptación de Candidatura</a:t>
            </a:r>
            <a:endParaRPr lang="en-US" sz="2375" dirty="0"/>
          </a:p>
        </p:txBody>
      </p:sp>
      <p:sp>
        <p:nvSpPr>
          <p:cNvPr id="15" name="Text 13"/>
          <p:cNvSpPr/>
          <p:nvPr/>
        </p:nvSpPr>
        <p:spPr>
          <a:xfrm>
            <a:off x="12017426" y="5400824"/>
            <a:ext cx="5223421" cy="418803"/>
          </a:xfrm>
          <a:prstGeom prst="rect">
            <a:avLst/>
          </a:prstGeom>
          <a:noFill/>
          <a:ln/>
        </p:spPr>
        <p:txBody>
          <a:bodyPr wrap="none" lIns="0" tIns="0" rIns="0" bIns="0" rtlCol="0" anchor="t"/>
          <a:lstStyle/>
          <a:p>
            <a:pPr>
              <a:lnSpc>
                <a:spcPts val="3250"/>
              </a:lnSpc>
            </a:pPr>
            <a:r>
              <a:rPr lang="en-US" sz="2000" dirty="0">
                <a:solidFill>
                  <a:srgbClr val="00002E"/>
                </a:solidFill>
                <a:latin typeface="PT Sans" pitchFamily="34" charset="0"/>
                <a:ea typeface="PT Sans" pitchFamily="34" charset="-122"/>
                <a:cs typeface="PT Sans" pitchFamily="34" charset="-120"/>
              </a:rPr>
              <a:t>Consentimiento formal del candidato</a:t>
            </a:r>
            <a:endParaRPr lang="en-US" sz="2000" dirty="0"/>
          </a:p>
        </p:txBody>
      </p:sp>
      <p:sp>
        <p:nvSpPr>
          <p:cNvPr id="16" name="Text 14"/>
          <p:cNvSpPr/>
          <p:nvPr/>
        </p:nvSpPr>
        <p:spPr>
          <a:xfrm>
            <a:off x="1047156" y="6277719"/>
            <a:ext cx="261789" cy="327273"/>
          </a:xfrm>
          <a:prstGeom prst="rect">
            <a:avLst/>
          </a:prstGeom>
          <a:noFill/>
          <a:ln/>
        </p:spPr>
        <p:txBody>
          <a:bodyPr wrap="none" lIns="0" tIns="0" rIns="0" bIns="0" rtlCol="0" anchor="t"/>
          <a:lstStyle/>
          <a:p>
            <a:pPr>
              <a:lnSpc>
                <a:spcPts val="3250"/>
              </a:lnSpc>
            </a:pPr>
            <a:r>
              <a:rPr lang="en-US" sz="2000" dirty="0">
                <a:solidFill>
                  <a:srgbClr val="00002E"/>
                </a:solidFill>
                <a:latin typeface="Nunito Light" pitchFamily="34" charset="0"/>
                <a:ea typeface="Nunito Light" pitchFamily="34" charset="-122"/>
                <a:cs typeface="Nunito Light" pitchFamily="34" charset="-120"/>
              </a:rPr>
              <a:t>04</a:t>
            </a:r>
            <a:endParaRPr lang="en-US" sz="2000" dirty="0"/>
          </a:p>
        </p:txBody>
      </p:sp>
      <p:sp>
        <p:nvSpPr>
          <p:cNvPr id="17" name="Shape 15"/>
          <p:cNvSpPr/>
          <p:nvPr/>
        </p:nvSpPr>
        <p:spPr>
          <a:xfrm>
            <a:off x="1047156" y="6693991"/>
            <a:ext cx="7965876" cy="28575"/>
          </a:xfrm>
          <a:prstGeom prst="rect">
            <a:avLst/>
          </a:prstGeom>
          <a:solidFill>
            <a:srgbClr val="2D4DF2"/>
          </a:solidFill>
          <a:ln/>
        </p:spPr>
        <p:txBody>
          <a:bodyPr/>
          <a:lstStyle/>
          <a:p>
            <a:endParaRPr lang="es-EC" sz="2250"/>
          </a:p>
        </p:txBody>
      </p:sp>
      <p:sp>
        <p:nvSpPr>
          <p:cNvPr id="18" name="Text 16"/>
          <p:cNvSpPr/>
          <p:nvPr/>
        </p:nvSpPr>
        <p:spPr>
          <a:xfrm>
            <a:off x="1047155" y="6881962"/>
            <a:ext cx="3390603" cy="385019"/>
          </a:xfrm>
          <a:prstGeom prst="rect">
            <a:avLst/>
          </a:prstGeom>
          <a:noFill/>
          <a:ln/>
        </p:spPr>
        <p:txBody>
          <a:bodyPr wrap="none" lIns="0" tIns="0" rIns="0" bIns="0" rtlCol="0" anchor="t"/>
          <a:lstStyle/>
          <a:p>
            <a:pPr>
              <a:lnSpc>
                <a:spcPts val="3000"/>
              </a:lnSpc>
            </a:pPr>
            <a:r>
              <a:rPr lang="en-US" sz="2375" dirty="0">
                <a:solidFill>
                  <a:srgbClr val="00002E"/>
                </a:solidFill>
                <a:latin typeface="Nunito Semi Bold" pitchFamily="34" charset="0"/>
                <a:ea typeface="Nunito Semi Bold" pitchFamily="34" charset="-122"/>
                <a:cs typeface="Nunito Semi Bold" pitchFamily="34" charset="-120"/>
              </a:rPr>
              <a:t>Documentos Personales</a:t>
            </a:r>
            <a:endParaRPr lang="en-US" sz="2375" dirty="0"/>
          </a:p>
        </p:txBody>
      </p:sp>
      <p:sp>
        <p:nvSpPr>
          <p:cNvPr id="19" name="Text 17"/>
          <p:cNvSpPr/>
          <p:nvPr/>
        </p:nvSpPr>
        <p:spPr>
          <a:xfrm>
            <a:off x="1047156" y="7423994"/>
            <a:ext cx="7965876" cy="418803"/>
          </a:xfrm>
          <a:prstGeom prst="rect">
            <a:avLst/>
          </a:prstGeom>
          <a:noFill/>
          <a:ln/>
        </p:spPr>
        <p:txBody>
          <a:bodyPr wrap="none" lIns="0" tIns="0" rIns="0" bIns="0" rtlCol="0" anchor="t"/>
          <a:lstStyle/>
          <a:p>
            <a:pPr>
              <a:lnSpc>
                <a:spcPts val="3250"/>
              </a:lnSpc>
            </a:pPr>
            <a:r>
              <a:rPr lang="en-US" sz="2000" dirty="0">
                <a:solidFill>
                  <a:srgbClr val="00002E"/>
                </a:solidFill>
                <a:latin typeface="PT Sans" pitchFamily="34" charset="0"/>
                <a:ea typeface="PT Sans" pitchFamily="34" charset="-122"/>
                <a:cs typeface="PT Sans" pitchFamily="34" charset="-120"/>
              </a:rPr>
              <a:t>Identificación y requisitos legales</a:t>
            </a:r>
            <a:endParaRPr lang="en-US" sz="2000" dirty="0"/>
          </a:p>
        </p:txBody>
      </p:sp>
      <p:sp>
        <p:nvSpPr>
          <p:cNvPr id="20" name="Text 18"/>
          <p:cNvSpPr/>
          <p:nvPr/>
        </p:nvSpPr>
        <p:spPr>
          <a:xfrm>
            <a:off x="9274821" y="6277719"/>
            <a:ext cx="261789" cy="327273"/>
          </a:xfrm>
          <a:prstGeom prst="rect">
            <a:avLst/>
          </a:prstGeom>
          <a:noFill/>
          <a:ln/>
        </p:spPr>
        <p:txBody>
          <a:bodyPr wrap="none" lIns="0" tIns="0" rIns="0" bIns="0" rtlCol="0" anchor="t"/>
          <a:lstStyle/>
          <a:p>
            <a:pPr>
              <a:lnSpc>
                <a:spcPts val="3250"/>
              </a:lnSpc>
            </a:pPr>
            <a:r>
              <a:rPr lang="en-US" sz="2000" dirty="0">
                <a:solidFill>
                  <a:srgbClr val="00002E"/>
                </a:solidFill>
                <a:latin typeface="Nunito Light" pitchFamily="34" charset="0"/>
                <a:ea typeface="Nunito Light" pitchFamily="34" charset="-122"/>
                <a:cs typeface="Nunito Light" pitchFamily="34" charset="-120"/>
              </a:rPr>
              <a:t>05</a:t>
            </a:r>
            <a:endParaRPr lang="en-US" sz="2000" dirty="0"/>
          </a:p>
        </p:txBody>
      </p:sp>
      <p:sp>
        <p:nvSpPr>
          <p:cNvPr id="21" name="Shape 19"/>
          <p:cNvSpPr/>
          <p:nvPr/>
        </p:nvSpPr>
        <p:spPr>
          <a:xfrm>
            <a:off x="9274820" y="6693991"/>
            <a:ext cx="7966025" cy="28575"/>
          </a:xfrm>
          <a:prstGeom prst="rect">
            <a:avLst/>
          </a:prstGeom>
          <a:solidFill>
            <a:srgbClr val="018CE1"/>
          </a:solidFill>
          <a:ln/>
        </p:spPr>
        <p:txBody>
          <a:bodyPr/>
          <a:lstStyle/>
          <a:p>
            <a:endParaRPr lang="es-EC" sz="2250"/>
          </a:p>
        </p:txBody>
      </p:sp>
      <p:sp>
        <p:nvSpPr>
          <p:cNvPr id="22" name="Text 20"/>
          <p:cNvSpPr/>
          <p:nvPr/>
        </p:nvSpPr>
        <p:spPr>
          <a:xfrm>
            <a:off x="9274820" y="6881962"/>
            <a:ext cx="3080148" cy="385019"/>
          </a:xfrm>
          <a:prstGeom prst="rect">
            <a:avLst/>
          </a:prstGeom>
          <a:noFill/>
          <a:ln/>
        </p:spPr>
        <p:txBody>
          <a:bodyPr wrap="none" lIns="0" tIns="0" rIns="0" bIns="0" rtlCol="0" anchor="t"/>
          <a:lstStyle/>
          <a:p>
            <a:pPr>
              <a:lnSpc>
                <a:spcPts val="3000"/>
              </a:lnSpc>
            </a:pPr>
            <a:r>
              <a:rPr lang="en-US" sz="2375" dirty="0">
                <a:solidFill>
                  <a:srgbClr val="00002E"/>
                </a:solidFill>
                <a:latin typeface="Nunito Semi Bold" pitchFamily="34" charset="0"/>
                <a:ea typeface="Nunito Semi Bold" pitchFamily="34" charset="-122"/>
                <a:cs typeface="Nunito Semi Bold" pitchFamily="34" charset="-120"/>
              </a:rPr>
              <a:t>Plan de Trabajo</a:t>
            </a:r>
            <a:endParaRPr lang="en-US" sz="2375" dirty="0"/>
          </a:p>
        </p:txBody>
      </p:sp>
      <p:sp>
        <p:nvSpPr>
          <p:cNvPr id="23" name="Text 21"/>
          <p:cNvSpPr/>
          <p:nvPr/>
        </p:nvSpPr>
        <p:spPr>
          <a:xfrm>
            <a:off x="9274820" y="7423994"/>
            <a:ext cx="7966025" cy="418803"/>
          </a:xfrm>
          <a:prstGeom prst="rect">
            <a:avLst/>
          </a:prstGeom>
          <a:noFill/>
          <a:ln/>
        </p:spPr>
        <p:txBody>
          <a:bodyPr wrap="none" lIns="0" tIns="0" rIns="0" bIns="0" rtlCol="0" anchor="t"/>
          <a:lstStyle/>
          <a:p>
            <a:pPr>
              <a:lnSpc>
                <a:spcPts val="3250"/>
              </a:lnSpc>
            </a:pPr>
            <a:r>
              <a:rPr lang="en-US" sz="2000" dirty="0">
                <a:solidFill>
                  <a:srgbClr val="00002E"/>
                </a:solidFill>
                <a:latin typeface="PT Sans" pitchFamily="34" charset="0"/>
                <a:ea typeface="PT Sans" pitchFamily="34" charset="-122"/>
                <a:cs typeface="PT Sans" pitchFamily="34" charset="-120"/>
              </a:rPr>
              <a:t>Propuesta del candidato</a:t>
            </a: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BD25151B-7376-D213-A0D0-55B11D036A75}"/>
              </a:ext>
            </a:extLst>
          </p:cNvPr>
          <p:cNvPicPr>
            <a:picLocks noChangeAspect="1"/>
          </p:cNvPicPr>
          <p:nvPr/>
        </p:nvPicPr>
        <p:blipFill>
          <a:blip r:embed="rId3"/>
          <a:stretch>
            <a:fillRect/>
          </a:stretch>
        </p:blipFill>
        <p:spPr>
          <a:xfrm>
            <a:off x="0" y="0"/>
            <a:ext cx="18288000" cy="10629901"/>
          </a:xfrm>
          <a:prstGeom prst="rect">
            <a:avLst/>
          </a:prstGeom>
        </p:spPr>
      </p:pic>
      <p:sp>
        <p:nvSpPr>
          <p:cNvPr id="2" name="Text 0"/>
          <p:cNvSpPr/>
          <p:nvPr/>
        </p:nvSpPr>
        <p:spPr>
          <a:xfrm>
            <a:off x="986879" y="1125886"/>
            <a:ext cx="15460415" cy="725686"/>
          </a:xfrm>
          <a:prstGeom prst="rect">
            <a:avLst/>
          </a:prstGeom>
          <a:noFill/>
          <a:ln/>
        </p:spPr>
        <p:txBody>
          <a:bodyPr wrap="none" lIns="0" tIns="0" rIns="0" bIns="0" rtlCol="0" anchor="t"/>
          <a:lstStyle/>
          <a:p>
            <a:pPr>
              <a:lnSpc>
                <a:spcPts val="5688"/>
              </a:lnSpc>
            </a:pPr>
            <a:r>
              <a:rPr lang="en-US" sz="4563" dirty="0">
                <a:solidFill>
                  <a:srgbClr val="00002E"/>
                </a:solidFill>
                <a:latin typeface="Nunito Semi Bold" pitchFamily="34" charset="0"/>
                <a:ea typeface="Nunito Semi Bold" pitchFamily="34" charset="-122"/>
                <a:cs typeface="Nunito Semi Bold" pitchFamily="34" charset="-120"/>
              </a:rPr>
              <a:t>Obligaciones Comunes en Procesos de Democracia Interna</a:t>
            </a:r>
            <a:endParaRPr lang="en-US" sz="4563" dirty="0"/>
          </a:p>
        </p:txBody>
      </p:sp>
      <p:sp>
        <p:nvSpPr>
          <p:cNvPr id="3" name="Text 1"/>
          <p:cNvSpPr/>
          <p:nvPr/>
        </p:nvSpPr>
        <p:spPr>
          <a:xfrm>
            <a:off x="986880" y="2316510"/>
            <a:ext cx="16314241" cy="766763"/>
          </a:xfrm>
          <a:prstGeom prst="rect">
            <a:avLst/>
          </a:prstGeom>
          <a:noFill/>
          <a:ln/>
        </p:spPr>
        <p:txBody>
          <a:bodyPr wrap="square" lIns="0" tIns="0" rIns="0" bIns="0" rtlCol="0" anchor="t"/>
          <a:lstStyle/>
          <a:p>
            <a:pPr>
              <a:lnSpc>
                <a:spcPts val="3000"/>
              </a:lnSpc>
            </a:pPr>
            <a:r>
              <a:rPr lang="en-US" sz="1938" dirty="0">
                <a:solidFill>
                  <a:srgbClr val="00002E"/>
                </a:solidFill>
                <a:latin typeface="PT Sans" pitchFamily="34" charset="0"/>
                <a:ea typeface="PT Sans" pitchFamily="34" charset="-122"/>
                <a:cs typeface="PT Sans" pitchFamily="34" charset="-120"/>
              </a:rPr>
              <a:t>Las organizaciones políticas deben garantizar el cumplimiento de principios fundamentales que aseguran la equidad y transparencia en sus procesos internos.</a:t>
            </a:r>
            <a:endParaRPr lang="en-US" sz="1938" dirty="0"/>
          </a:p>
        </p:txBody>
      </p:sp>
      <p:sp>
        <p:nvSpPr>
          <p:cNvPr id="4" name="Shape 2"/>
          <p:cNvSpPr/>
          <p:nvPr/>
        </p:nvSpPr>
        <p:spPr>
          <a:xfrm>
            <a:off x="986880" y="3344765"/>
            <a:ext cx="8040886" cy="2791866"/>
          </a:xfrm>
          <a:prstGeom prst="roundRect">
            <a:avLst>
              <a:gd name="adj" fmla="val 13257"/>
            </a:avLst>
          </a:prstGeom>
          <a:solidFill>
            <a:srgbClr val="F3F3FF"/>
          </a:solidFill>
          <a:ln w="22860">
            <a:solidFill>
              <a:srgbClr val="2D4DF2"/>
            </a:solidFill>
            <a:prstDash val="solid"/>
          </a:ln>
        </p:spPr>
        <p:txBody>
          <a:bodyPr/>
          <a:lstStyle/>
          <a:p>
            <a:endParaRPr lang="es-EC" sz="2250"/>
          </a:p>
        </p:txBody>
      </p:sp>
      <p:sp>
        <p:nvSpPr>
          <p:cNvPr id="5" name="Shape 3"/>
          <p:cNvSpPr/>
          <p:nvPr/>
        </p:nvSpPr>
        <p:spPr>
          <a:xfrm>
            <a:off x="1262062" y="3619946"/>
            <a:ext cx="740123" cy="740123"/>
          </a:xfrm>
          <a:prstGeom prst="roundRect">
            <a:avLst>
              <a:gd name="adj" fmla="val 15441845"/>
            </a:avLst>
          </a:prstGeom>
          <a:solidFill>
            <a:srgbClr val="2D4DF2"/>
          </a:solidFill>
          <a:ln/>
        </p:spPr>
        <p:txBody>
          <a:bodyPr/>
          <a:lstStyle/>
          <a:p>
            <a:endParaRPr lang="es-EC" sz="2250"/>
          </a:p>
        </p:txBody>
      </p:sp>
      <p:pic>
        <p:nvPicPr>
          <p:cNvPr id="6" name="Image 0" descr="preencoded.png"/>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65510" y="3823395"/>
            <a:ext cx="333078" cy="333078"/>
          </a:xfrm>
          <a:prstGeom prst="rect">
            <a:avLst/>
          </a:prstGeom>
        </p:spPr>
      </p:pic>
      <p:sp>
        <p:nvSpPr>
          <p:cNvPr id="7" name="Text 4"/>
          <p:cNvSpPr/>
          <p:nvPr/>
        </p:nvSpPr>
        <p:spPr>
          <a:xfrm>
            <a:off x="1262063" y="4592539"/>
            <a:ext cx="2902744" cy="362694"/>
          </a:xfrm>
          <a:prstGeom prst="rect">
            <a:avLst/>
          </a:prstGeom>
          <a:noFill/>
          <a:ln/>
        </p:spPr>
        <p:txBody>
          <a:bodyPr wrap="none" lIns="0" tIns="0" rIns="0" bIns="0" rtlCol="0" anchor="t"/>
          <a:lstStyle/>
          <a:p>
            <a:pPr>
              <a:lnSpc>
                <a:spcPts val="2813"/>
              </a:lnSpc>
            </a:pPr>
            <a:r>
              <a:rPr lang="en-US" sz="2250" dirty="0">
                <a:solidFill>
                  <a:srgbClr val="00002E"/>
                </a:solidFill>
                <a:latin typeface="Nunito Semi Bold" pitchFamily="34" charset="0"/>
                <a:ea typeface="Nunito Semi Bold" pitchFamily="34" charset="-122"/>
                <a:cs typeface="Nunito Semi Bold" pitchFamily="34" charset="-120"/>
              </a:rPr>
              <a:t>Paridad de Género</a:t>
            </a:r>
            <a:endParaRPr lang="en-US" sz="2250" dirty="0"/>
          </a:p>
        </p:txBody>
      </p:sp>
      <p:sp>
        <p:nvSpPr>
          <p:cNvPr id="8" name="Text 5"/>
          <p:cNvSpPr/>
          <p:nvPr/>
        </p:nvSpPr>
        <p:spPr>
          <a:xfrm>
            <a:off x="1262063" y="5094685"/>
            <a:ext cx="7490520" cy="766763"/>
          </a:xfrm>
          <a:prstGeom prst="rect">
            <a:avLst/>
          </a:prstGeom>
          <a:noFill/>
          <a:ln/>
        </p:spPr>
        <p:txBody>
          <a:bodyPr wrap="square" lIns="0" tIns="0" rIns="0" bIns="0" rtlCol="0" anchor="t"/>
          <a:lstStyle/>
          <a:p>
            <a:pPr>
              <a:lnSpc>
                <a:spcPts val="3000"/>
              </a:lnSpc>
            </a:pPr>
            <a:r>
              <a:rPr lang="en-US" sz="1938" dirty="0">
                <a:solidFill>
                  <a:srgbClr val="00002E"/>
                </a:solidFill>
                <a:latin typeface="PT Sans" pitchFamily="34" charset="0"/>
                <a:ea typeface="PT Sans" pitchFamily="34" charset="-122"/>
                <a:cs typeface="PT Sans" pitchFamily="34" charset="-120"/>
              </a:rPr>
              <a:t>Cumplimiento de paridad y alternancia entre hombres y mujeres en todas las etapas del proceso.</a:t>
            </a:r>
            <a:endParaRPr lang="en-US" sz="1938" dirty="0"/>
          </a:p>
        </p:txBody>
      </p:sp>
      <p:sp>
        <p:nvSpPr>
          <p:cNvPr id="9" name="Shape 6"/>
          <p:cNvSpPr/>
          <p:nvPr/>
        </p:nvSpPr>
        <p:spPr>
          <a:xfrm>
            <a:off x="9260236" y="3344765"/>
            <a:ext cx="8040886" cy="2791866"/>
          </a:xfrm>
          <a:prstGeom prst="roundRect">
            <a:avLst>
              <a:gd name="adj" fmla="val 13257"/>
            </a:avLst>
          </a:prstGeom>
          <a:solidFill>
            <a:srgbClr val="F3F3FF"/>
          </a:solidFill>
          <a:ln w="22860">
            <a:solidFill>
              <a:srgbClr val="018CE1"/>
            </a:solidFill>
            <a:prstDash val="solid"/>
          </a:ln>
        </p:spPr>
        <p:txBody>
          <a:bodyPr/>
          <a:lstStyle/>
          <a:p>
            <a:endParaRPr lang="es-EC" sz="2250"/>
          </a:p>
        </p:txBody>
      </p:sp>
      <p:sp>
        <p:nvSpPr>
          <p:cNvPr id="10" name="Shape 7"/>
          <p:cNvSpPr/>
          <p:nvPr/>
        </p:nvSpPr>
        <p:spPr>
          <a:xfrm>
            <a:off x="9535417" y="3619946"/>
            <a:ext cx="740123" cy="740123"/>
          </a:xfrm>
          <a:prstGeom prst="roundRect">
            <a:avLst>
              <a:gd name="adj" fmla="val 15441845"/>
            </a:avLst>
          </a:prstGeom>
          <a:solidFill>
            <a:srgbClr val="018CE1"/>
          </a:solidFill>
          <a:ln/>
        </p:spPr>
        <p:txBody>
          <a:bodyPr/>
          <a:lstStyle/>
          <a:p>
            <a:endParaRPr lang="es-EC" sz="2250"/>
          </a:p>
        </p:txBody>
      </p:sp>
      <p:pic>
        <p:nvPicPr>
          <p:cNvPr id="11" name="Image 1" descr="preencoded.png"/>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38866" y="3823395"/>
            <a:ext cx="333078" cy="333078"/>
          </a:xfrm>
          <a:prstGeom prst="rect">
            <a:avLst/>
          </a:prstGeom>
        </p:spPr>
      </p:pic>
      <p:sp>
        <p:nvSpPr>
          <p:cNvPr id="12" name="Text 8"/>
          <p:cNvSpPr/>
          <p:nvPr/>
        </p:nvSpPr>
        <p:spPr>
          <a:xfrm>
            <a:off x="9535418" y="4592539"/>
            <a:ext cx="3208735" cy="362694"/>
          </a:xfrm>
          <a:prstGeom prst="rect">
            <a:avLst/>
          </a:prstGeom>
          <a:noFill/>
          <a:ln/>
        </p:spPr>
        <p:txBody>
          <a:bodyPr wrap="none" lIns="0" tIns="0" rIns="0" bIns="0" rtlCol="0" anchor="t"/>
          <a:lstStyle/>
          <a:p>
            <a:pPr>
              <a:lnSpc>
                <a:spcPts val="2813"/>
              </a:lnSpc>
            </a:pPr>
            <a:r>
              <a:rPr lang="en-US" sz="2250" dirty="0">
                <a:solidFill>
                  <a:srgbClr val="00002E"/>
                </a:solidFill>
                <a:latin typeface="Nunito Semi Bold" pitchFamily="34" charset="0"/>
                <a:ea typeface="Nunito Semi Bold" pitchFamily="34" charset="-122"/>
                <a:cs typeface="Nunito Semi Bold" pitchFamily="34" charset="-120"/>
              </a:rPr>
              <a:t>Participación de Jóvenes</a:t>
            </a:r>
            <a:endParaRPr lang="en-US" sz="2250" dirty="0"/>
          </a:p>
        </p:txBody>
      </p:sp>
      <p:sp>
        <p:nvSpPr>
          <p:cNvPr id="13" name="Text 9"/>
          <p:cNvSpPr/>
          <p:nvPr/>
        </p:nvSpPr>
        <p:spPr>
          <a:xfrm>
            <a:off x="9535418" y="5094686"/>
            <a:ext cx="7490520" cy="383381"/>
          </a:xfrm>
          <a:prstGeom prst="rect">
            <a:avLst/>
          </a:prstGeom>
          <a:noFill/>
          <a:ln/>
        </p:spPr>
        <p:txBody>
          <a:bodyPr wrap="none" lIns="0" tIns="0" rIns="0" bIns="0" rtlCol="0" anchor="t"/>
          <a:lstStyle/>
          <a:p>
            <a:pPr>
              <a:lnSpc>
                <a:spcPts val="3000"/>
              </a:lnSpc>
            </a:pPr>
            <a:r>
              <a:rPr lang="en-US" sz="1938" dirty="0">
                <a:solidFill>
                  <a:srgbClr val="00002E"/>
                </a:solidFill>
                <a:latin typeface="PT Sans" pitchFamily="34" charset="0"/>
                <a:ea typeface="PT Sans" pitchFamily="34" charset="-122"/>
                <a:cs typeface="PT Sans" pitchFamily="34" charset="-120"/>
              </a:rPr>
              <a:t>Inclusión activa de candidatos jóvenes en las listas electorales.</a:t>
            </a:r>
            <a:endParaRPr lang="en-US" sz="1938" dirty="0"/>
          </a:p>
        </p:txBody>
      </p:sp>
      <p:sp>
        <p:nvSpPr>
          <p:cNvPr id="14" name="Shape 10"/>
          <p:cNvSpPr/>
          <p:nvPr/>
        </p:nvSpPr>
        <p:spPr>
          <a:xfrm>
            <a:off x="986880" y="6369101"/>
            <a:ext cx="8040886" cy="2791866"/>
          </a:xfrm>
          <a:prstGeom prst="roundRect">
            <a:avLst>
              <a:gd name="adj" fmla="val 13257"/>
            </a:avLst>
          </a:prstGeom>
          <a:solidFill>
            <a:srgbClr val="F3F3FF"/>
          </a:solidFill>
          <a:ln w="22860">
            <a:solidFill>
              <a:srgbClr val="DA33BF"/>
            </a:solidFill>
            <a:prstDash val="solid"/>
          </a:ln>
        </p:spPr>
        <p:txBody>
          <a:bodyPr/>
          <a:lstStyle/>
          <a:p>
            <a:endParaRPr lang="es-EC" sz="2250"/>
          </a:p>
        </p:txBody>
      </p:sp>
      <p:sp>
        <p:nvSpPr>
          <p:cNvPr id="15" name="Shape 11"/>
          <p:cNvSpPr/>
          <p:nvPr/>
        </p:nvSpPr>
        <p:spPr>
          <a:xfrm>
            <a:off x="1262062" y="6644282"/>
            <a:ext cx="740123" cy="740123"/>
          </a:xfrm>
          <a:prstGeom prst="roundRect">
            <a:avLst>
              <a:gd name="adj" fmla="val 15441845"/>
            </a:avLst>
          </a:prstGeom>
          <a:solidFill>
            <a:srgbClr val="DA33BF"/>
          </a:solidFill>
          <a:ln/>
        </p:spPr>
        <p:txBody>
          <a:bodyPr/>
          <a:lstStyle/>
          <a:p>
            <a:endParaRPr lang="es-EC" sz="2250"/>
          </a:p>
        </p:txBody>
      </p:sp>
      <p:pic>
        <p:nvPicPr>
          <p:cNvPr id="16" name="Image 2" descr="preencoded.png"/>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65510" y="6847731"/>
            <a:ext cx="333078" cy="333078"/>
          </a:xfrm>
          <a:prstGeom prst="rect">
            <a:avLst/>
          </a:prstGeom>
        </p:spPr>
      </p:pic>
      <p:sp>
        <p:nvSpPr>
          <p:cNvPr id="17" name="Text 12"/>
          <p:cNvSpPr/>
          <p:nvPr/>
        </p:nvSpPr>
        <p:spPr>
          <a:xfrm>
            <a:off x="1262063" y="7616876"/>
            <a:ext cx="2902744" cy="362694"/>
          </a:xfrm>
          <a:prstGeom prst="rect">
            <a:avLst/>
          </a:prstGeom>
          <a:noFill/>
          <a:ln/>
        </p:spPr>
        <p:txBody>
          <a:bodyPr wrap="none" lIns="0" tIns="0" rIns="0" bIns="0" rtlCol="0" anchor="t"/>
          <a:lstStyle/>
          <a:p>
            <a:pPr>
              <a:lnSpc>
                <a:spcPts val="2813"/>
              </a:lnSpc>
            </a:pPr>
            <a:r>
              <a:rPr lang="en-US" sz="2250" dirty="0">
                <a:solidFill>
                  <a:srgbClr val="00002E"/>
                </a:solidFill>
                <a:latin typeface="Nunito Semi Bold" pitchFamily="34" charset="0"/>
                <a:ea typeface="Nunito Semi Bold" pitchFamily="34" charset="-122"/>
                <a:cs typeface="Nunito Semi Bold" pitchFamily="34" charset="-120"/>
              </a:rPr>
              <a:t>Supervisión Electoral</a:t>
            </a:r>
            <a:endParaRPr lang="en-US" sz="2250" dirty="0"/>
          </a:p>
        </p:txBody>
      </p:sp>
      <p:sp>
        <p:nvSpPr>
          <p:cNvPr id="18" name="Text 13"/>
          <p:cNvSpPr/>
          <p:nvPr/>
        </p:nvSpPr>
        <p:spPr>
          <a:xfrm>
            <a:off x="1262063" y="8119021"/>
            <a:ext cx="7490520" cy="766763"/>
          </a:xfrm>
          <a:prstGeom prst="rect">
            <a:avLst/>
          </a:prstGeom>
          <a:noFill/>
          <a:ln/>
        </p:spPr>
        <p:txBody>
          <a:bodyPr wrap="square" lIns="0" tIns="0" rIns="0" bIns="0" rtlCol="0" anchor="t"/>
          <a:lstStyle/>
          <a:p>
            <a:pPr>
              <a:lnSpc>
                <a:spcPts val="3000"/>
              </a:lnSpc>
            </a:pPr>
            <a:r>
              <a:rPr lang="en-US" sz="1938" dirty="0">
                <a:solidFill>
                  <a:srgbClr val="00002E"/>
                </a:solidFill>
                <a:latin typeface="PT Sans" pitchFamily="34" charset="0"/>
                <a:ea typeface="PT Sans" pitchFamily="34" charset="-122"/>
                <a:cs typeface="PT Sans" pitchFamily="34" charset="-120"/>
              </a:rPr>
              <a:t>El Consejo Nacional Electoral puede supervisar los procesos internos de las organizaciones políticas.</a:t>
            </a:r>
            <a:endParaRPr lang="en-US" sz="1938" dirty="0"/>
          </a:p>
        </p:txBody>
      </p:sp>
      <p:sp>
        <p:nvSpPr>
          <p:cNvPr id="19" name="Shape 14"/>
          <p:cNvSpPr/>
          <p:nvPr/>
        </p:nvSpPr>
        <p:spPr>
          <a:xfrm>
            <a:off x="9260236" y="6369101"/>
            <a:ext cx="8040886" cy="2791866"/>
          </a:xfrm>
          <a:prstGeom prst="roundRect">
            <a:avLst>
              <a:gd name="adj" fmla="val 13257"/>
            </a:avLst>
          </a:prstGeom>
          <a:solidFill>
            <a:srgbClr val="F3F3FF"/>
          </a:solidFill>
          <a:ln w="22860">
            <a:solidFill>
              <a:srgbClr val="2D4DF2"/>
            </a:solidFill>
            <a:prstDash val="solid"/>
          </a:ln>
        </p:spPr>
        <p:txBody>
          <a:bodyPr/>
          <a:lstStyle/>
          <a:p>
            <a:endParaRPr lang="es-EC" sz="2250"/>
          </a:p>
        </p:txBody>
      </p:sp>
      <p:sp>
        <p:nvSpPr>
          <p:cNvPr id="20" name="Shape 15"/>
          <p:cNvSpPr/>
          <p:nvPr/>
        </p:nvSpPr>
        <p:spPr>
          <a:xfrm>
            <a:off x="9535417" y="6644282"/>
            <a:ext cx="740123" cy="740123"/>
          </a:xfrm>
          <a:prstGeom prst="roundRect">
            <a:avLst>
              <a:gd name="adj" fmla="val 15441845"/>
            </a:avLst>
          </a:prstGeom>
          <a:solidFill>
            <a:srgbClr val="2D4DF2"/>
          </a:solidFill>
          <a:ln/>
        </p:spPr>
        <p:txBody>
          <a:bodyPr/>
          <a:lstStyle/>
          <a:p>
            <a:endParaRPr lang="es-EC" sz="2250"/>
          </a:p>
        </p:txBody>
      </p:sp>
      <p:pic>
        <p:nvPicPr>
          <p:cNvPr id="21" name="Image 3" descr="preencoded.png"/>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738866" y="6847731"/>
            <a:ext cx="333078" cy="333078"/>
          </a:xfrm>
          <a:prstGeom prst="rect">
            <a:avLst/>
          </a:prstGeom>
        </p:spPr>
      </p:pic>
      <p:sp>
        <p:nvSpPr>
          <p:cNvPr id="22" name="Text 16"/>
          <p:cNvSpPr/>
          <p:nvPr/>
        </p:nvSpPr>
        <p:spPr>
          <a:xfrm>
            <a:off x="9535418" y="7616876"/>
            <a:ext cx="2902744" cy="362694"/>
          </a:xfrm>
          <a:prstGeom prst="rect">
            <a:avLst/>
          </a:prstGeom>
          <a:noFill/>
          <a:ln/>
        </p:spPr>
        <p:txBody>
          <a:bodyPr wrap="none" lIns="0" tIns="0" rIns="0" bIns="0" rtlCol="0" anchor="t"/>
          <a:lstStyle/>
          <a:p>
            <a:pPr>
              <a:lnSpc>
                <a:spcPts val="2813"/>
              </a:lnSpc>
            </a:pPr>
            <a:r>
              <a:rPr lang="en-US" sz="2250" dirty="0">
                <a:solidFill>
                  <a:srgbClr val="00002E"/>
                </a:solidFill>
                <a:latin typeface="Nunito Semi Bold" pitchFamily="34" charset="0"/>
                <a:ea typeface="Nunito Semi Bold" pitchFamily="34" charset="-122"/>
                <a:cs typeface="Nunito Semi Bold" pitchFamily="34" charset="-120"/>
              </a:rPr>
              <a:t>Transparencia</a:t>
            </a:r>
            <a:endParaRPr lang="en-US" sz="2250" dirty="0"/>
          </a:p>
        </p:txBody>
      </p:sp>
      <p:sp>
        <p:nvSpPr>
          <p:cNvPr id="23" name="Text 17"/>
          <p:cNvSpPr/>
          <p:nvPr/>
        </p:nvSpPr>
        <p:spPr>
          <a:xfrm>
            <a:off x="9535418" y="8119021"/>
            <a:ext cx="7490520" cy="766763"/>
          </a:xfrm>
          <a:prstGeom prst="rect">
            <a:avLst/>
          </a:prstGeom>
          <a:noFill/>
          <a:ln/>
        </p:spPr>
        <p:txBody>
          <a:bodyPr wrap="square" lIns="0" tIns="0" rIns="0" bIns="0" rtlCol="0" anchor="t"/>
          <a:lstStyle/>
          <a:p>
            <a:pPr>
              <a:lnSpc>
                <a:spcPts val="3000"/>
              </a:lnSpc>
            </a:pPr>
            <a:r>
              <a:rPr lang="en-US" sz="1938" dirty="0">
                <a:solidFill>
                  <a:srgbClr val="00002E"/>
                </a:solidFill>
                <a:latin typeface="PT Sans" pitchFamily="34" charset="0"/>
                <a:ea typeface="PT Sans" pitchFamily="34" charset="-122"/>
                <a:cs typeface="PT Sans" pitchFamily="34" charset="-120"/>
              </a:rPr>
              <a:t>Existencia de actas, registro de votación y proclamación oficial de resultados.</a:t>
            </a:r>
            <a:endParaRPr lang="en-US" sz="1938"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n 33">
            <a:extLst>
              <a:ext uri="{FF2B5EF4-FFF2-40B4-BE49-F238E27FC236}">
                <a16:creationId xmlns:a16="http://schemas.microsoft.com/office/drawing/2014/main" id="{1B45032C-7016-AC84-AE41-2A53E1FAED6D}"/>
              </a:ext>
            </a:extLst>
          </p:cNvPr>
          <p:cNvPicPr>
            <a:picLocks noChangeAspect="1"/>
          </p:cNvPicPr>
          <p:nvPr/>
        </p:nvPicPr>
        <p:blipFill>
          <a:blip r:embed="rId3"/>
          <a:stretch>
            <a:fillRect/>
          </a:stretch>
        </p:blipFill>
        <p:spPr>
          <a:xfrm>
            <a:off x="0" y="0"/>
            <a:ext cx="18288000" cy="10629901"/>
          </a:xfrm>
          <a:prstGeom prst="rect">
            <a:avLst/>
          </a:prstGeom>
        </p:spPr>
      </p:pic>
      <p:sp>
        <p:nvSpPr>
          <p:cNvPr id="2" name="Text 0"/>
          <p:cNvSpPr/>
          <p:nvPr/>
        </p:nvSpPr>
        <p:spPr>
          <a:xfrm>
            <a:off x="1047155" y="1231421"/>
            <a:ext cx="15489288" cy="769888"/>
          </a:xfrm>
          <a:prstGeom prst="rect">
            <a:avLst/>
          </a:prstGeom>
          <a:noFill/>
          <a:ln/>
        </p:spPr>
        <p:txBody>
          <a:bodyPr wrap="none" lIns="0" tIns="0" rIns="0" bIns="0" rtlCol="0" anchor="t"/>
          <a:lstStyle/>
          <a:p>
            <a:pPr>
              <a:lnSpc>
                <a:spcPts val="6063"/>
              </a:lnSpc>
            </a:pPr>
            <a:r>
              <a:rPr lang="en-US" sz="4813" dirty="0">
                <a:solidFill>
                  <a:srgbClr val="00002E"/>
                </a:solidFill>
                <a:latin typeface="Nunito Semi Bold" pitchFamily="34" charset="0"/>
                <a:ea typeface="Nunito Semi Bold" pitchFamily="34" charset="-122"/>
                <a:cs typeface="Nunito Semi Bold" pitchFamily="34" charset="-120"/>
              </a:rPr>
              <a:t>Errores Comunes que Causan Rechazo de Candidaturas</a:t>
            </a:r>
            <a:endParaRPr lang="en-US" sz="4813" dirty="0"/>
          </a:p>
        </p:txBody>
      </p:sp>
      <p:sp>
        <p:nvSpPr>
          <p:cNvPr id="3" name="Text 1"/>
          <p:cNvSpPr/>
          <p:nvPr/>
        </p:nvSpPr>
        <p:spPr>
          <a:xfrm>
            <a:off x="1047155" y="2376041"/>
            <a:ext cx="16193690" cy="418803"/>
          </a:xfrm>
          <a:prstGeom prst="rect">
            <a:avLst/>
          </a:prstGeom>
          <a:noFill/>
          <a:ln/>
        </p:spPr>
        <p:txBody>
          <a:bodyPr wrap="none" lIns="0" tIns="0" rIns="0" bIns="0" rtlCol="0" anchor="t"/>
          <a:lstStyle/>
          <a:p>
            <a:pPr>
              <a:lnSpc>
                <a:spcPts val="3250"/>
              </a:lnSpc>
            </a:pPr>
            <a:r>
              <a:rPr lang="en-US" sz="2000" dirty="0">
                <a:solidFill>
                  <a:srgbClr val="00002E"/>
                </a:solidFill>
                <a:latin typeface="PT Sans" pitchFamily="34" charset="0"/>
                <a:ea typeface="PT Sans" pitchFamily="34" charset="-122"/>
                <a:cs typeface="PT Sans" pitchFamily="34" charset="-120"/>
              </a:rPr>
              <a:t>Estos son casos reales que ocurren en procesos electorales y deben evitarse:</a:t>
            </a:r>
            <a:endParaRPr lang="en-US" sz="2000" dirty="0"/>
          </a:p>
        </p:txBody>
      </p:sp>
      <p:sp>
        <p:nvSpPr>
          <p:cNvPr id="4" name="Shape 2"/>
          <p:cNvSpPr/>
          <p:nvPr/>
        </p:nvSpPr>
        <p:spPr>
          <a:xfrm>
            <a:off x="1047155" y="3481983"/>
            <a:ext cx="5223273" cy="2743349"/>
          </a:xfrm>
          <a:prstGeom prst="roundRect">
            <a:avLst>
              <a:gd name="adj" fmla="val 5000"/>
            </a:avLst>
          </a:prstGeom>
          <a:solidFill>
            <a:srgbClr val="F3F3FF">
              <a:alpha val="75000"/>
            </a:srgbClr>
          </a:solidFill>
          <a:ln/>
        </p:spPr>
        <p:txBody>
          <a:bodyPr/>
          <a:lstStyle/>
          <a:p>
            <a:endParaRPr lang="es-EC" sz="2250"/>
          </a:p>
        </p:txBody>
      </p:sp>
      <p:sp>
        <p:nvSpPr>
          <p:cNvPr id="5" name="Shape 3"/>
          <p:cNvSpPr/>
          <p:nvPr/>
        </p:nvSpPr>
        <p:spPr>
          <a:xfrm>
            <a:off x="1047155" y="3453408"/>
            <a:ext cx="5223273" cy="114300"/>
          </a:xfrm>
          <a:prstGeom prst="roundRect">
            <a:avLst>
              <a:gd name="adj" fmla="val 343600"/>
            </a:avLst>
          </a:prstGeom>
          <a:solidFill>
            <a:srgbClr val="2D4DF2"/>
          </a:solidFill>
          <a:ln/>
        </p:spPr>
        <p:txBody>
          <a:bodyPr/>
          <a:lstStyle/>
          <a:p>
            <a:endParaRPr lang="es-EC" sz="2250"/>
          </a:p>
        </p:txBody>
      </p:sp>
      <p:sp>
        <p:nvSpPr>
          <p:cNvPr id="6" name="Shape 4"/>
          <p:cNvSpPr/>
          <p:nvPr/>
        </p:nvSpPr>
        <p:spPr>
          <a:xfrm>
            <a:off x="3266108" y="3089375"/>
            <a:ext cx="785366" cy="785366"/>
          </a:xfrm>
          <a:prstGeom prst="roundRect">
            <a:avLst>
              <a:gd name="adj" fmla="val 145537"/>
            </a:avLst>
          </a:prstGeom>
          <a:solidFill>
            <a:srgbClr val="2D4DF2"/>
          </a:solidFill>
          <a:ln/>
        </p:spPr>
        <p:txBody>
          <a:bodyPr/>
          <a:lstStyle/>
          <a:p>
            <a:endParaRPr lang="es-EC" sz="2250"/>
          </a:p>
        </p:txBody>
      </p:sp>
      <p:sp>
        <p:nvSpPr>
          <p:cNvPr id="7" name="Text 5"/>
          <p:cNvSpPr/>
          <p:nvPr/>
        </p:nvSpPr>
        <p:spPr>
          <a:xfrm>
            <a:off x="3501703" y="3285679"/>
            <a:ext cx="314176" cy="392609"/>
          </a:xfrm>
          <a:prstGeom prst="rect">
            <a:avLst/>
          </a:prstGeom>
          <a:noFill/>
          <a:ln/>
        </p:spPr>
        <p:txBody>
          <a:bodyPr wrap="none" lIns="0" tIns="0" rIns="0" bIns="0" rtlCol="0" anchor="t"/>
          <a:lstStyle/>
          <a:p>
            <a:pPr>
              <a:lnSpc>
                <a:spcPts val="3938"/>
              </a:lnSpc>
            </a:pPr>
            <a:r>
              <a:rPr lang="en-US" sz="2438" dirty="0">
                <a:solidFill>
                  <a:srgbClr val="FFFFFF"/>
                </a:solidFill>
                <a:latin typeface="Nunito Semi Bold" pitchFamily="34" charset="0"/>
                <a:ea typeface="Nunito Semi Bold" pitchFamily="34" charset="-122"/>
                <a:cs typeface="Nunito Semi Bold" pitchFamily="34" charset="-120"/>
              </a:rPr>
              <a:t>1</a:t>
            </a:r>
            <a:endParaRPr lang="en-US" sz="2438" dirty="0"/>
          </a:p>
        </p:txBody>
      </p:sp>
      <p:sp>
        <p:nvSpPr>
          <p:cNvPr id="8" name="Text 6"/>
          <p:cNvSpPr/>
          <p:nvPr/>
        </p:nvSpPr>
        <p:spPr>
          <a:xfrm>
            <a:off x="1337519" y="4136529"/>
            <a:ext cx="4411415" cy="385019"/>
          </a:xfrm>
          <a:prstGeom prst="rect">
            <a:avLst/>
          </a:prstGeom>
          <a:noFill/>
          <a:ln/>
        </p:spPr>
        <p:txBody>
          <a:bodyPr wrap="none" lIns="0" tIns="0" rIns="0" bIns="0" rtlCol="0" anchor="t"/>
          <a:lstStyle/>
          <a:p>
            <a:pPr>
              <a:lnSpc>
                <a:spcPts val="3000"/>
              </a:lnSpc>
            </a:pPr>
            <a:r>
              <a:rPr lang="en-US" sz="2375" dirty="0">
                <a:solidFill>
                  <a:srgbClr val="00002E"/>
                </a:solidFill>
                <a:latin typeface="Nunito Semi Bold" pitchFamily="34" charset="0"/>
                <a:ea typeface="Nunito Semi Bold" pitchFamily="34" charset="-122"/>
                <a:cs typeface="Nunito Semi Bold" pitchFamily="34" charset="-120"/>
              </a:rPr>
              <a:t>No Realizar Democracia Interna</a:t>
            </a:r>
            <a:endParaRPr lang="en-US" sz="2375" dirty="0"/>
          </a:p>
        </p:txBody>
      </p:sp>
      <p:sp>
        <p:nvSpPr>
          <p:cNvPr id="9" name="Text 7"/>
          <p:cNvSpPr/>
          <p:nvPr/>
        </p:nvSpPr>
        <p:spPr>
          <a:xfrm>
            <a:off x="1337519" y="4678561"/>
            <a:ext cx="4642545" cy="1256408"/>
          </a:xfrm>
          <a:prstGeom prst="rect">
            <a:avLst/>
          </a:prstGeom>
          <a:noFill/>
          <a:ln/>
        </p:spPr>
        <p:txBody>
          <a:bodyPr wrap="square" lIns="0" tIns="0" rIns="0" bIns="0" rtlCol="0" anchor="t"/>
          <a:lstStyle/>
          <a:p>
            <a:pPr>
              <a:lnSpc>
                <a:spcPts val="3250"/>
              </a:lnSpc>
            </a:pPr>
            <a:r>
              <a:rPr lang="en-US" sz="2000" dirty="0">
                <a:solidFill>
                  <a:srgbClr val="00002E"/>
                </a:solidFill>
                <a:latin typeface="PT Sans" pitchFamily="34" charset="0"/>
                <a:ea typeface="PT Sans" pitchFamily="34" charset="-122"/>
                <a:cs typeface="PT Sans" pitchFamily="34" charset="-120"/>
              </a:rPr>
              <a:t>El CNE puede rechazar la lista completa si no se realiza el proceso democrático interno.</a:t>
            </a:r>
            <a:endParaRPr lang="en-US" sz="2000" dirty="0"/>
          </a:p>
        </p:txBody>
      </p:sp>
      <p:sp>
        <p:nvSpPr>
          <p:cNvPr id="10" name="Shape 8"/>
          <p:cNvSpPr/>
          <p:nvPr/>
        </p:nvSpPr>
        <p:spPr>
          <a:xfrm>
            <a:off x="6532216" y="3481983"/>
            <a:ext cx="5223421" cy="2743349"/>
          </a:xfrm>
          <a:prstGeom prst="roundRect">
            <a:avLst>
              <a:gd name="adj" fmla="val 5000"/>
            </a:avLst>
          </a:prstGeom>
          <a:solidFill>
            <a:srgbClr val="F3F3FF">
              <a:alpha val="75000"/>
            </a:srgbClr>
          </a:solidFill>
          <a:ln/>
        </p:spPr>
        <p:txBody>
          <a:bodyPr/>
          <a:lstStyle/>
          <a:p>
            <a:endParaRPr lang="es-EC" sz="2250"/>
          </a:p>
        </p:txBody>
      </p:sp>
      <p:sp>
        <p:nvSpPr>
          <p:cNvPr id="11" name="Shape 9"/>
          <p:cNvSpPr/>
          <p:nvPr/>
        </p:nvSpPr>
        <p:spPr>
          <a:xfrm>
            <a:off x="6532216" y="3453408"/>
            <a:ext cx="5223421" cy="114300"/>
          </a:xfrm>
          <a:prstGeom prst="roundRect">
            <a:avLst>
              <a:gd name="adj" fmla="val 343600"/>
            </a:avLst>
          </a:prstGeom>
          <a:solidFill>
            <a:srgbClr val="018CE1"/>
          </a:solidFill>
          <a:ln/>
        </p:spPr>
        <p:txBody>
          <a:bodyPr/>
          <a:lstStyle/>
          <a:p>
            <a:endParaRPr lang="es-EC" sz="2250"/>
          </a:p>
        </p:txBody>
      </p:sp>
      <p:sp>
        <p:nvSpPr>
          <p:cNvPr id="12" name="Shape 10"/>
          <p:cNvSpPr/>
          <p:nvPr/>
        </p:nvSpPr>
        <p:spPr>
          <a:xfrm>
            <a:off x="8751170" y="3089375"/>
            <a:ext cx="785366" cy="785366"/>
          </a:xfrm>
          <a:prstGeom prst="roundRect">
            <a:avLst>
              <a:gd name="adj" fmla="val 145537"/>
            </a:avLst>
          </a:prstGeom>
          <a:solidFill>
            <a:srgbClr val="2D4DF2"/>
          </a:solidFill>
          <a:ln/>
        </p:spPr>
        <p:txBody>
          <a:bodyPr/>
          <a:lstStyle/>
          <a:p>
            <a:endParaRPr lang="es-EC" sz="2250"/>
          </a:p>
        </p:txBody>
      </p:sp>
      <p:sp>
        <p:nvSpPr>
          <p:cNvPr id="13" name="Text 11"/>
          <p:cNvSpPr/>
          <p:nvPr/>
        </p:nvSpPr>
        <p:spPr>
          <a:xfrm>
            <a:off x="8986763" y="3285679"/>
            <a:ext cx="314176" cy="392609"/>
          </a:xfrm>
          <a:prstGeom prst="rect">
            <a:avLst/>
          </a:prstGeom>
          <a:noFill/>
          <a:ln/>
        </p:spPr>
        <p:txBody>
          <a:bodyPr wrap="none" lIns="0" tIns="0" rIns="0" bIns="0" rtlCol="0" anchor="t"/>
          <a:lstStyle/>
          <a:p>
            <a:pPr>
              <a:lnSpc>
                <a:spcPts val="3938"/>
              </a:lnSpc>
            </a:pPr>
            <a:r>
              <a:rPr lang="en-US" sz="2438" dirty="0">
                <a:solidFill>
                  <a:srgbClr val="FFFFFF"/>
                </a:solidFill>
                <a:latin typeface="Nunito Semi Bold" pitchFamily="34" charset="0"/>
                <a:ea typeface="Nunito Semi Bold" pitchFamily="34" charset="-122"/>
                <a:cs typeface="Nunito Semi Bold" pitchFamily="34" charset="-120"/>
              </a:rPr>
              <a:t>2</a:t>
            </a:r>
            <a:endParaRPr lang="en-US" sz="2438" dirty="0"/>
          </a:p>
        </p:txBody>
      </p:sp>
      <p:sp>
        <p:nvSpPr>
          <p:cNvPr id="14" name="Text 12"/>
          <p:cNvSpPr/>
          <p:nvPr/>
        </p:nvSpPr>
        <p:spPr>
          <a:xfrm>
            <a:off x="6822580" y="4136529"/>
            <a:ext cx="3997226" cy="385019"/>
          </a:xfrm>
          <a:prstGeom prst="rect">
            <a:avLst/>
          </a:prstGeom>
          <a:noFill/>
          <a:ln/>
        </p:spPr>
        <p:txBody>
          <a:bodyPr wrap="none" lIns="0" tIns="0" rIns="0" bIns="0" rtlCol="0" anchor="t"/>
          <a:lstStyle/>
          <a:p>
            <a:pPr>
              <a:lnSpc>
                <a:spcPts val="3000"/>
              </a:lnSpc>
            </a:pPr>
            <a:r>
              <a:rPr lang="en-US" sz="2375" dirty="0">
                <a:solidFill>
                  <a:srgbClr val="00002E"/>
                </a:solidFill>
                <a:latin typeface="Nunito Semi Bold" pitchFamily="34" charset="0"/>
                <a:ea typeface="Nunito Semi Bold" pitchFamily="34" charset="-122"/>
                <a:cs typeface="Nunito Semi Bold" pitchFamily="34" charset="-120"/>
              </a:rPr>
              <a:t>Incumplir Paridad de Género</a:t>
            </a:r>
            <a:endParaRPr lang="en-US" sz="2375" dirty="0"/>
          </a:p>
        </p:txBody>
      </p:sp>
      <p:sp>
        <p:nvSpPr>
          <p:cNvPr id="15" name="Text 13"/>
          <p:cNvSpPr/>
          <p:nvPr/>
        </p:nvSpPr>
        <p:spPr>
          <a:xfrm>
            <a:off x="6822579" y="4678561"/>
            <a:ext cx="4642694" cy="837605"/>
          </a:xfrm>
          <a:prstGeom prst="rect">
            <a:avLst/>
          </a:prstGeom>
          <a:noFill/>
          <a:ln/>
        </p:spPr>
        <p:txBody>
          <a:bodyPr wrap="square" lIns="0" tIns="0" rIns="0" bIns="0" rtlCol="0" anchor="t"/>
          <a:lstStyle/>
          <a:p>
            <a:pPr>
              <a:lnSpc>
                <a:spcPts val="3250"/>
              </a:lnSpc>
            </a:pPr>
            <a:r>
              <a:rPr lang="en-US" sz="2000" dirty="0">
                <a:solidFill>
                  <a:srgbClr val="00002E"/>
                </a:solidFill>
                <a:latin typeface="PT Sans" pitchFamily="34" charset="0"/>
                <a:ea typeface="PT Sans" pitchFamily="34" charset="-122"/>
                <a:cs typeface="PT Sans" pitchFamily="34" charset="-120"/>
              </a:rPr>
              <a:t>Ejemplo: lista con mayoría de hombres o mujeres sin equilibrio del 50%.</a:t>
            </a:r>
            <a:endParaRPr lang="en-US" sz="2000" dirty="0"/>
          </a:p>
        </p:txBody>
      </p:sp>
      <p:sp>
        <p:nvSpPr>
          <p:cNvPr id="16" name="Shape 14"/>
          <p:cNvSpPr/>
          <p:nvPr/>
        </p:nvSpPr>
        <p:spPr>
          <a:xfrm>
            <a:off x="12017426" y="3481983"/>
            <a:ext cx="5223421" cy="2743349"/>
          </a:xfrm>
          <a:prstGeom prst="roundRect">
            <a:avLst>
              <a:gd name="adj" fmla="val 5000"/>
            </a:avLst>
          </a:prstGeom>
          <a:solidFill>
            <a:srgbClr val="F3F3FF">
              <a:alpha val="75000"/>
            </a:srgbClr>
          </a:solidFill>
          <a:ln/>
        </p:spPr>
        <p:txBody>
          <a:bodyPr/>
          <a:lstStyle/>
          <a:p>
            <a:endParaRPr lang="es-EC" sz="2250"/>
          </a:p>
        </p:txBody>
      </p:sp>
      <p:sp>
        <p:nvSpPr>
          <p:cNvPr id="17" name="Shape 15"/>
          <p:cNvSpPr/>
          <p:nvPr/>
        </p:nvSpPr>
        <p:spPr>
          <a:xfrm>
            <a:off x="12017426" y="3453408"/>
            <a:ext cx="5223421" cy="114300"/>
          </a:xfrm>
          <a:prstGeom prst="roundRect">
            <a:avLst>
              <a:gd name="adj" fmla="val 343600"/>
            </a:avLst>
          </a:prstGeom>
          <a:solidFill>
            <a:srgbClr val="DA33BF"/>
          </a:solidFill>
          <a:ln/>
        </p:spPr>
        <p:txBody>
          <a:bodyPr/>
          <a:lstStyle/>
          <a:p>
            <a:endParaRPr lang="es-EC" sz="2250"/>
          </a:p>
        </p:txBody>
      </p:sp>
      <p:sp>
        <p:nvSpPr>
          <p:cNvPr id="18" name="Shape 16"/>
          <p:cNvSpPr/>
          <p:nvPr/>
        </p:nvSpPr>
        <p:spPr>
          <a:xfrm>
            <a:off x="14236378" y="3089375"/>
            <a:ext cx="785366" cy="785366"/>
          </a:xfrm>
          <a:prstGeom prst="roundRect">
            <a:avLst>
              <a:gd name="adj" fmla="val 145537"/>
            </a:avLst>
          </a:prstGeom>
          <a:solidFill>
            <a:srgbClr val="2D4DF2"/>
          </a:solidFill>
          <a:ln/>
        </p:spPr>
        <p:txBody>
          <a:bodyPr/>
          <a:lstStyle/>
          <a:p>
            <a:endParaRPr lang="es-EC" sz="2250"/>
          </a:p>
        </p:txBody>
      </p:sp>
      <p:sp>
        <p:nvSpPr>
          <p:cNvPr id="19" name="Text 17"/>
          <p:cNvSpPr/>
          <p:nvPr/>
        </p:nvSpPr>
        <p:spPr>
          <a:xfrm>
            <a:off x="14471973" y="3285679"/>
            <a:ext cx="314176" cy="392609"/>
          </a:xfrm>
          <a:prstGeom prst="rect">
            <a:avLst/>
          </a:prstGeom>
          <a:noFill/>
          <a:ln/>
        </p:spPr>
        <p:txBody>
          <a:bodyPr wrap="none" lIns="0" tIns="0" rIns="0" bIns="0" rtlCol="0" anchor="t"/>
          <a:lstStyle/>
          <a:p>
            <a:pPr>
              <a:lnSpc>
                <a:spcPts val="3938"/>
              </a:lnSpc>
            </a:pPr>
            <a:r>
              <a:rPr lang="en-US" sz="2438" dirty="0">
                <a:solidFill>
                  <a:srgbClr val="FFFFFF"/>
                </a:solidFill>
                <a:latin typeface="Nunito Semi Bold" pitchFamily="34" charset="0"/>
                <a:ea typeface="Nunito Semi Bold" pitchFamily="34" charset="-122"/>
                <a:cs typeface="Nunito Semi Bold" pitchFamily="34" charset="-120"/>
              </a:rPr>
              <a:t>3</a:t>
            </a:r>
            <a:endParaRPr lang="en-US" sz="2438" dirty="0"/>
          </a:p>
        </p:txBody>
      </p:sp>
      <p:sp>
        <p:nvSpPr>
          <p:cNvPr id="20" name="Text 18"/>
          <p:cNvSpPr/>
          <p:nvPr/>
        </p:nvSpPr>
        <p:spPr>
          <a:xfrm>
            <a:off x="12307789" y="4136529"/>
            <a:ext cx="3436888" cy="385019"/>
          </a:xfrm>
          <a:prstGeom prst="rect">
            <a:avLst/>
          </a:prstGeom>
          <a:noFill/>
          <a:ln/>
        </p:spPr>
        <p:txBody>
          <a:bodyPr wrap="none" lIns="0" tIns="0" rIns="0" bIns="0" rtlCol="0" anchor="t"/>
          <a:lstStyle/>
          <a:p>
            <a:pPr>
              <a:lnSpc>
                <a:spcPts val="3000"/>
              </a:lnSpc>
            </a:pPr>
            <a:r>
              <a:rPr lang="en-US" sz="2375" dirty="0">
                <a:solidFill>
                  <a:srgbClr val="00002E"/>
                </a:solidFill>
                <a:latin typeface="Nunito Semi Bold" pitchFamily="34" charset="0"/>
                <a:ea typeface="Nunito Semi Bold" pitchFamily="34" charset="-122"/>
                <a:cs typeface="Nunito Semi Bold" pitchFamily="34" charset="-120"/>
              </a:rPr>
              <a:t>No Respetar Alternancia</a:t>
            </a:r>
            <a:endParaRPr lang="en-US" sz="2375" dirty="0"/>
          </a:p>
        </p:txBody>
      </p:sp>
      <p:sp>
        <p:nvSpPr>
          <p:cNvPr id="21" name="Text 19"/>
          <p:cNvSpPr/>
          <p:nvPr/>
        </p:nvSpPr>
        <p:spPr>
          <a:xfrm>
            <a:off x="12307789" y="4678561"/>
            <a:ext cx="4642694" cy="1256408"/>
          </a:xfrm>
          <a:prstGeom prst="rect">
            <a:avLst/>
          </a:prstGeom>
          <a:noFill/>
          <a:ln/>
        </p:spPr>
        <p:txBody>
          <a:bodyPr wrap="square" lIns="0" tIns="0" rIns="0" bIns="0" rtlCol="0" anchor="t"/>
          <a:lstStyle/>
          <a:p>
            <a:pPr>
              <a:lnSpc>
                <a:spcPts val="3250"/>
              </a:lnSpc>
            </a:pPr>
            <a:r>
              <a:rPr lang="en-US" sz="2000" dirty="0">
                <a:solidFill>
                  <a:srgbClr val="00002E"/>
                </a:solidFill>
                <a:latin typeface="PT Sans" pitchFamily="34" charset="0"/>
                <a:ea typeface="PT Sans" pitchFamily="34" charset="-122"/>
                <a:cs typeface="PT Sans" pitchFamily="34" charset="-120"/>
              </a:rPr>
              <a:t>Ejemplo incorrecto: Hombre, Hombre, Mujer (dos del mismo género consecutivos).</a:t>
            </a:r>
            <a:endParaRPr lang="en-US" sz="2000" dirty="0"/>
          </a:p>
        </p:txBody>
      </p:sp>
      <p:sp>
        <p:nvSpPr>
          <p:cNvPr id="22" name="Shape 20"/>
          <p:cNvSpPr/>
          <p:nvPr/>
        </p:nvSpPr>
        <p:spPr>
          <a:xfrm>
            <a:off x="1047156" y="6879730"/>
            <a:ext cx="7965876" cy="2324546"/>
          </a:xfrm>
          <a:prstGeom prst="roundRect">
            <a:avLst>
              <a:gd name="adj" fmla="val 5901"/>
            </a:avLst>
          </a:prstGeom>
          <a:solidFill>
            <a:srgbClr val="F3F3FF">
              <a:alpha val="75000"/>
            </a:srgbClr>
          </a:solidFill>
          <a:ln/>
        </p:spPr>
        <p:txBody>
          <a:bodyPr/>
          <a:lstStyle/>
          <a:p>
            <a:endParaRPr lang="es-EC" sz="2250"/>
          </a:p>
        </p:txBody>
      </p:sp>
      <p:sp>
        <p:nvSpPr>
          <p:cNvPr id="23" name="Shape 21"/>
          <p:cNvSpPr/>
          <p:nvPr/>
        </p:nvSpPr>
        <p:spPr>
          <a:xfrm>
            <a:off x="1047156" y="6851154"/>
            <a:ext cx="7965876" cy="114300"/>
          </a:xfrm>
          <a:prstGeom prst="roundRect">
            <a:avLst>
              <a:gd name="adj" fmla="val 343600"/>
            </a:avLst>
          </a:prstGeom>
          <a:solidFill>
            <a:srgbClr val="2D4DF2"/>
          </a:solidFill>
          <a:ln/>
        </p:spPr>
        <p:txBody>
          <a:bodyPr/>
          <a:lstStyle/>
          <a:p>
            <a:endParaRPr lang="es-EC" sz="2250"/>
          </a:p>
        </p:txBody>
      </p:sp>
      <p:sp>
        <p:nvSpPr>
          <p:cNvPr id="24" name="Shape 22"/>
          <p:cNvSpPr/>
          <p:nvPr/>
        </p:nvSpPr>
        <p:spPr>
          <a:xfrm>
            <a:off x="4637411" y="6487121"/>
            <a:ext cx="785366" cy="785366"/>
          </a:xfrm>
          <a:prstGeom prst="roundRect">
            <a:avLst>
              <a:gd name="adj" fmla="val 145537"/>
            </a:avLst>
          </a:prstGeom>
          <a:solidFill>
            <a:srgbClr val="2D4DF2"/>
          </a:solidFill>
          <a:ln/>
        </p:spPr>
        <p:txBody>
          <a:bodyPr/>
          <a:lstStyle/>
          <a:p>
            <a:endParaRPr lang="es-EC" sz="2250"/>
          </a:p>
        </p:txBody>
      </p:sp>
      <p:sp>
        <p:nvSpPr>
          <p:cNvPr id="25" name="Text 23"/>
          <p:cNvSpPr/>
          <p:nvPr/>
        </p:nvSpPr>
        <p:spPr>
          <a:xfrm>
            <a:off x="4873006" y="6683426"/>
            <a:ext cx="314176" cy="392609"/>
          </a:xfrm>
          <a:prstGeom prst="rect">
            <a:avLst/>
          </a:prstGeom>
          <a:noFill/>
          <a:ln/>
        </p:spPr>
        <p:txBody>
          <a:bodyPr wrap="none" lIns="0" tIns="0" rIns="0" bIns="0" rtlCol="0" anchor="t"/>
          <a:lstStyle/>
          <a:p>
            <a:pPr>
              <a:lnSpc>
                <a:spcPts val="3938"/>
              </a:lnSpc>
            </a:pPr>
            <a:r>
              <a:rPr lang="en-US" sz="2438" dirty="0">
                <a:solidFill>
                  <a:srgbClr val="FFFFFF"/>
                </a:solidFill>
                <a:latin typeface="Nunito Semi Bold" pitchFamily="34" charset="0"/>
                <a:ea typeface="Nunito Semi Bold" pitchFamily="34" charset="-122"/>
                <a:cs typeface="Nunito Semi Bold" pitchFamily="34" charset="-120"/>
              </a:rPr>
              <a:t>4</a:t>
            </a:r>
            <a:endParaRPr lang="en-US" sz="2438" dirty="0"/>
          </a:p>
        </p:txBody>
      </p:sp>
      <p:sp>
        <p:nvSpPr>
          <p:cNvPr id="26" name="Text 24"/>
          <p:cNvSpPr/>
          <p:nvPr/>
        </p:nvSpPr>
        <p:spPr>
          <a:xfrm>
            <a:off x="1337519" y="7534276"/>
            <a:ext cx="3080148" cy="385019"/>
          </a:xfrm>
          <a:prstGeom prst="rect">
            <a:avLst/>
          </a:prstGeom>
          <a:noFill/>
          <a:ln/>
        </p:spPr>
        <p:txBody>
          <a:bodyPr wrap="none" lIns="0" tIns="0" rIns="0" bIns="0" rtlCol="0" anchor="t"/>
          <a:lstStyle/>
          <a:p>
            <a:pPr>
              <a:lnSpc>
                <a:spcPts val="3000"/>
              </a:lnSpc>
            </a:pPr>
            <a:r>
              <a:rPr lang="en-US" sz="2375" dirty="0">
                <a:solidFill>
                  <a:srgbClr val="00002E"/>
                </a:solidFill>
                <a:latin typeface="Nunito Semi Bold" pitchFamily="34" charset="0"/>
                <a:ea typeface="Nunito Semi Bold" pitchFamily="34" charset="-122"/>
                <a:cs typeface="Nunito Semi Bold" pitchFamily="34" charset="-120"/>
              </a:rPr>
              <a:t>No Presentar Actas</a:t>
            </a:r>
            <a:endParaRPr lang="en-US" sz="2375" dirty="0"/>
          </a:p>
        </p:txBody>
      </p:sp>
      <p:sp>
        <p:nvSpPr>
          <p:cNvPr id="27" name="Text 25"/>
          <p:cNvSpPr/>
          <p:nvPr/>
        </p:nvSpPr>
        <p:spPr>
          <a:xfrm>
            <a:off x="1337519" y="8076307"/>
            <a:ext cx="7385149" cy="418803"/>
          </a:xfrm>
          <a:prstGeom prst="rect">
            <a:avLst/>
          </a:prstGeom>
          <a:noFill/>
          <a:ln/>
        </p:spPr>
        <p:txBody>
          <a:bodyPr wrap="none" lIns="0" tIns="0" rIns="0" bIns="0" rtlCol="0" anchor="t"/>
          <a:lstStyle/>
          <a:p>
            <a:pPr>
              <a:lnSpc>
                <a:spcPts val="3250"/>
              </a:lnSpc>
            </a:pPr>
            <a:r>
              <a:rPr lang="en-US" sz="2000" dirty="0">
                <a:solidFill>
                  <a:srgbClr val="00002E"/>
                </a:solidFill>
                <a:latin typeface="PT Sans" pitchFamily="34" charset="0"/>
                <a:ea typeface="PT Sans" pitchFamily="34" charset="-122"/>
                <a:cs typeface="PT Sans" pitchFamily="34" charset="-120"/>
              </a:rPr>
              <a:t>Falta de documentación oficial de democracia interna.</a:t>
            </a:r>
            <a:endParaRPr lang="en-US" sz="2000" dirty="0"/>
          </a:p>
        </p:txBody>
      </p:sp>
      <p:sp>
        <p:nvSpPr>
          <p:cNvPr id="28" name="Shape 26"/>
          <p:cNvSpPr/>
          <p:nvPr/>
        </p:nvSpPr>
        <p:spPr>
          <a:xfrm>
            <a:off x="9274820" y="6879730"/>
            <a:ext cx="7966025" cy="2324546"/>
          </a:xfrm>
          <a:prstGeom prst="roundRect">
            <a:avLst>
              <a:gd name="adj" fmla="val 5901"/>
            </a:avLst>
          </a:prstGeom>
          <a:solidFill>
            <a:srgbClr val="F3F3FF">
              <a:alpha val="75000"/>
            </a:srgbClr>
          </a:solidFill>
          <a:ln/>
        </p:spPr>
        <p:txBody>
          <a:bodyPr/>
          <a:lstStyle/>
          <a:p>
            <a:endParaRPr lang="es-EC" sz="2250"/>
          </a:p>
        </p:txBody>
      </p:sp>
      <p:sp>
        <p:nvSpPr>
          <p:cNvPr id="29" name="Shape 27"/>
          <p:cNvSpPr/>
          <p:nvPr/>
        </p:nvSpPr>
        <p:spPr>
          <a:xfrm>
            <a:off x="9274820" y="6851154"/>
            <a:ext cx="7966025" cy="114300"/>
          </a:xfrm>
          <a:prstGeom prst="roundRect">
            <a:avLst>
              <a:gd name="adj" fmla="val 343600"/>
            </a:avLst>
          </a:prstGeom>
          <a:solidFill>
            <a:srgbClr val="018CE1"/>
          </a:solidFill>
          <a:ln/>
        </p:spPr>
        <p:txBody>
          <a:bodyPr/>
          <a:lstStyle/>
          <a:p>
            <a:endParaRPr lang="es-EC" sz="2250"/>
          </a:p>
        </p:txBody>
      </p:sp>
      <p:sp>
        <p:nvSpPr>
          <p:cNvPr id="30" name="Shape 28"/>
          <p:cNvSpPr/>
          <p:nvPr/>
        </p:nvSpPr>
        <p:spPr>
          <a:xfrm>
            <a:off x="12865076" y="6487121"/>
            <a:ext cx="785366" cy="785366"/>
          </a:xfrm>
          <a:prstGeom prst="roundRect">
            <a:avLst>
              <a:gd name="adj" fmla="val 145537"/>
            </a:avLst>
          </a:prstGeom>
          <a:solidFill>
            <a:srgbClr val="2D4DF2"/>
          </a:solidFill>
          <a:ln/>
        </p:spPr>
        <p:txBody>
          <a:bodyPr/>
          <a:lstStyle/>
          <a:p>
            <a:endParaRPr lang="es-EC" sz="2250"/>
          </a:p>
        </p:txBody>
      </p:sp>
      <p:sp>
        <p:nvSpPr>
          <p:cNvPr id="31" name="Text 29"/>
          <p:cNvSpPr/>
          <p:nvPr/>
        </p:nvSpPr>
        <p:spPr>
          <a:xfrm>
            <a:off x="13100671" y="6683426"/>
            <a:ext cx="314176" cy="392609"/>
          </a:xfrm>
          <a:prstGeom prst="rect">
            <a:avLst/>
          </a:prstGeom>
          <a:noFill/>
          <a:ln/>
        </p:spPr>
        <p:txBody>
          <a:bodyPr wrap="none" lIns="0" tIns="0" rIns="0" bIns="0" rtlCol="0" anchor="t"/>
          <a:lstStyle/>
          <a:p>
            <a:pPr>
              <a:lnSpc>
                <a:spcPts val="3938"/>
              </a:lnSpc>
            </a:pPr>
            <a:r>
              <a:rPr lang="en-US" sz="2438" dirty="0">
                <a:solidFill>
                  <a:srgbClr val="FFFFFF"/>
                </a:solidFill>
                <a:latin typeface="Nunito Semi Bold" pitchFamily="34" charset="0"/>
                <a:ea typeface="Nunito Semi Bold" pitchFamily="34" charset="-122"/>
                <a:cs typeface="Nunito Semi Bold" pitchFamily="34" charset="-120"/>
              </a:rPr>
              <a:t>5</a:t>
            </a:r>
            <a:endParaRPr lang="en-US" sz="2438" dirty="0"/>
          </a:p>
        </p:txBody>
      </p:sp>
      <p:sp>
        <p:nvSpPr>
          <p:cNvPr id="32" name="Text 30"/>
          <p:cNvSpPr/>
          <p:nvPr/>
        </p:nvSpPr>
        <p:spPr>
          <a:xfrm>
            <a:off x="9565184" y="7534276"/>
            <a:ext cx="3566518" cy="385019"/>
          </a:xfrm>
          <a:prstGeom prst="rect">
            <a:avLst/>
          </a:prstGeom>
          <a:noFill/>
          <a:ln/>
        </p:spPr>
        <p:txBody>
          <a:bodyPr wrap="none" lIns="0" tIns="0" rIns="0" bIns="0" rtlCol="0" anchor="t"/>
          <a:lstStyle/>
          <a:p>
            <a:pPr>
              <a:lnSpc>
                <a:spcPts val="3000"/>
              </a:lnSpc>
            </a:pPr>
            <a:r>
              <a:rPr lang="en-US" sz="2375" dirty="0">
                <a:solidFill>
                  <a:srgbClr val="00002E"/>
                </a:solidFill>
                <a:latin typeface="Nunito Semi Bold" pitchFamily="34" charset="0"/>
                <a:ea typeface="Nunito Semi Bold" pitchFamily="34" charset="-122"/>
                <a:cs typeface="Nunito Semi Bold" pitchFamily="34" charset="-120"/>
              </a:rPr>
              <a:t>Problemas con Suplentes</a:t>
            </a:r>
            <a:endParaRPr lang="en-US" sz="2375" dirty="0"/>
          </a:p>
        </p:txBody>
      </p:sp>
      <p:sp>
        <p:nvSpPr>
          <p:cNvPr id="33" name="Text 31"/>
          <p:cNvSpPr/>
          <p:nvPr/>
        </p:nvSpPr>
        <p:spPr>
          <a:xfrm>
            <a:off x="9565184" y="8076308"/>
            <a:ext cx="7385298" cy="837605"/>
          </a:xfrm>
          <a:prstGeom prst="rect">
            <a:avLst/>
          </a:prstGeom>
          <a:noFill/>
          <a:ln/>
        </p:spPr>
        <p:txBody>
          <a:bodyPr wrap="square" lIns="0" tIns="0" rIns="0" bIns="0" rtlCol="0" anchor="t"/>
          <a:lstStyle/>
          <a:p>
            <a:pPr>
              <a:lnSpc>
                <a:spcPts val="3250"/>
              </a:lnSpc>
            </a:pPr>
            <a:r>
              <a:rPr lang="en-US" sz="2000" dirty="0">
                <a:solidFill>
                  <a:srgbClr val="00002E"/>
                </a:solidFill>
                <a:latin typeface="PT Sans" pitchFamily="34" charset="0"/>
                <a:ea typeface="PT Sans" pitchFamily="34" charset="-122"/>
                <a:cs typeface="PT Sans" pitchFamily="34" charset="-120"/>
              </a:rPr>
              <a:t>Suplente del mismo género cuando no corresponde, o falta de suplente.</a:t>
            </a:r>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n 25">
            <a:extLst>
              <a:ext uri="{FF2B5EF4-FFF2-40B4-BE49-F238E27FC236}">
                <a16:creationId xmlns:a16="http://schemas.microsoft.com/office/drawing/2014/main" id="{9647B0BC-006E-3AF0-CA3D-1D5FF62FBF9C}"/>
              </a:ext>
            </a:extLst>
          </p:cNvPr>
          <p:cNvPicPr>
            <a:picLocks noChangeAspect="1"/>
          </p:cNvPicPr>
          <p:nvPr/>
        </p:nvPicPr>
        <p:blipFill>
          <a:blip r:embed="rId3"/>
          <a:stretch>
            <a:fillRect/>
          </a:stretch>
        </p:blipFill>
        <p:spPr>
          <a:xfrm>
            <a:off x="0" y="0"/>
            <a:ext cx="18288000" cy="10629901"/>
          </a:xfrm>
          <a:prstGeom prst="rect">
            <a:avLst/>
          </a:prstGeom>
        </p:spPr>
      </p:pic>
      <p:sp>
        <p:nvSpPr>
          <p:cNvPr id="2" name="Text 0"/>
          <p:cNvSpPr/>
          <p:nvPr/>
        </p:nvSpPr>
        <p:spPr>
          <a:xfrm>
            <a:off x="4483894" y="1440434"/>
            <a:ext cx="9843790" cy="769888"/>
          </a:xfrm>
          <a:prstGeom prst="rect">
            <a:avLst/>
          </a:prstGeom>
          <a:noFill/>
          <a:ln/>
        </p:spPr>
        <p:txBody>
          <a:bodyPr wrap="none" lIns="0" tIns="0" rIns="0" bIns="0" rtlCol="0" anchor="t"/>
          <a:lstStyle/>
          <a:p>
            <a:pPr algn="ctr">
              <a:lnSpc>
                <a:spcPts val="6063"/>
              </a:lnSpc>
            </a:pPr>
            <a:r>
              <a:rPr lang="en-US" sz="4813" dirty="0" err="1">
                <a:solidFill>
                  <a:srgbClr val="00002E"/>
                </a:solidFill>
                <a:latin typeface="Nunito Semi Bold" pitchFamily="34" charset="0"/>
                <a:ea typeface="Nunito Semi Bold" pitchFamily="34" charset="-122"/>
                <a:cs typeface="Nunito Semi Bold" pitchFamily="34" charset="-120"/>
              </a:rPr>
              <a:t>Ejercicio</a:t>
            </a:r>
            <a:r>
              <a:rPr lang="en-US" sz="4813" dirty="0">
                <a:solidFill>
                  <a:srgbClr val="00002E"/>
                </a:solidFill>
                <a:latin typeface="Nunito Semi Bold" pitchFamily="34" charset="0"/>
                <a:ea typeface="Nunito Semi Bold" pitchFamily="34" charset="-122"/>
                <a:cs typeface="Nunito Semi Bold" pitchFamily="34" charset="-120"/>
              </a:rPr>
              <a:t> </a:t>
            </a:r>
            <a:r>
              <a:rPr lang="en-US" sz="4813" dirty="0" err="1">
                <a:solidFill>
                  <a:srgbClr val="00002E"/>
                </a:solidFill>
                <a:latin typeface="Nunito Semi Bold" pitchFamily="34" charset="0"/>
                <a:ea typeface="Nunito Semi Bold" pitchFamily="34" charset="-122"/>
                <a:cs typeface="Nunito Semi Bold" pitchFamily="34" charset="-120"/>
              </a:rPr>
              <a:t>Práctico</a:t>
            </a:r>
            <a:endParaRPr lang="en-US" sz="4813" dirty="0"/>
          </a:p>
        </p:txBody>
      </p:sp>
      <p:sp>
        <p:nvSpPr>
          <p:cNvPr id="3" name="Text 1"/>
          <p:cNvSpPr/>
          <p:nvPr/>
        </p:nvSpPr>
        <p:spPr>
          <a:xfrm>
            <a:off x="1047155" y="2399556"/>
            <a:ext cx="16193690" cy="837605"/>
          </a:xfrm>
          <a:prstGeom prst="rect">
            <a:avLst/>
          </a:prstGeom>
          <a:noFill/>
          <a:ln/>
        </p:spPr>
        <p:txBody>
          <a:bodyPr wrap="square" lIns="0" tIns="0" rIns="0" bIns="0" rtlCol="0" anchor="t"/>
          <a:lstStyle/>
          <a:p>
            <a:pPr>
              <a:lnSpc>
                <a:spcPts val="3250"/>
              </a:lnSpc>
            </a:pPr>
            <a:r>
              <a:rPr lang="en-US" sz="2000" dirty="0">
                <a:solidFill>
                  <a:srgbClr val="00002E"/>
                </a:solidFill>
                <a:latin typeface="PT Sans" pitchFamily="34" charset="0"/>
                <a:ea typeface="PT Sans" pitchFamily="34" charset="-122"/>
                <a:cs typeface="PT Sans" pitchFamily="34" charset="-120"/>
              </a:rPr>
              <a:t>Un movimiento político quiere inscribir 5 candidatos a vocales de junta parroquial. Los participantes deben verificar si la lista cumple con los requisitos normativos.</a:t>
            </a:r>
            <a:endParaRPr lang="en-US" sz="2000" dirty="0"/>
          </a:p>
        </p:txBody>
      </p:sp>
      <p:sp>
        <p:nvSpPr>
          <p:cNvPr id="4" name="Shape 2"/>
          <p:cNvSpPr/>
          <p:nvPr/>
        </p:nvSpPr>
        <p:spPr>
          <a:xfrm>
            <a:off x="1047155" y="3531692"/>
            <a:ext cx="16193690" cy="1874341"/>
          </a:xfrm>
          <a:prstGeom prst="roundRect">
            <a:avLst>
              <a:gd name="adj" fmla="val 20953"/>
            </a:avLst>
          </a:prstGeom>
          <a:solidFill>
            <a:srgbClr val="F3F3FF"/>
          </a:solidFill>
          <a:ln w="22860">
            <a:solidFill>
              <a:srgbClr val="2D4DF2"/>
            </a:solidFill>
            <a:prstDash val="solid"/>
          </a:ln>
        </p:spPr>
        <p:txBody>
          <a:bodyPr/>
          <a:lstStyle/>
          <a:p>
            <a:endParaRPr lang="es-EC" sz="2250"/>
          </a:p>
        </p:txBody>
      </p:sp>
      <p:sp>
        <p:nvSpPr>
          <p:cNvPr id="5" name="Shape 3"/>
          <p:cNvSpPr/>
          <p:nvPr/>
        </p:nvSpPr>
        <p:spPr>
          <a:xfrm>
            <a:off x="1075730" y="3560267"/>
            <a:ext cx="5378798" cy="908596"/>
          </a:xfrm>
          <a:prstGeom prst="roundRect">
            <a:avLst>
              <a:gd name="adj" fmla="val 43224"/>
            </a:avLst>
          </a:prstGeom>
          <a:solidFill>
            <a:srgbClr val="F3F3FF"/>
          </a:solidFill>
          <a:ln/>
        </p:spPr>
        <p:txBody>
          <a:bodyPr/>
          <a:lstStyle/>
          <a:p>
            <a:endParaRPr lang="es-EC" sz="2250"/>
          </a:p>
        </p:txBody>
      </p:sp>
      <p:sp>
        <p:nvSpPr>
          <p:cNvPr id="6" name="Text 4"/>
          <p:cNvSpPr/>
          <p:nvPr/>
        </p:nvSpPr>
        <p:spPr>
          <a:xfrm>
            <a:off x="1337519" y="3822056"/>
            <a:ext cx="3080148" cy="385019"/>
          </a:xfrm>
          <a:prstGeom prst="rect">
            <a:avLst/>
          </a:prstGeom>
          <a:noFill/>
          <a:ln/>
        </p:spPr>
        <p:txBody>
          <a:bodyPr wrap="none" lIns="0" tIns="0" rIns="0" bIns="0" rtlCol="0" anchor="t"/>
          <a:lstStyle/>
          <a:p>
            <a:pPr>
              <a:lnSpc>
                <a:spcPts val="3000"/>
              </a:lnSpc>
            </a:pPr>
            <a:r>
              <a:rPr lang="en-US" sz="2375" dirty="0">
                <a:solidFill>
                  <a:srgbClr val="00002E"/>
                </a:solidFill>
                <a:latin typeface="Nunito Semi Bold" pitchFamily="34" charset="0"/>
                <a:ea typeface="Nunito Semi Bold" pitchFamily="34" charset="-122"/>
                <a:cs typeface="Nunito Semi Bold" pitchFamily="34" charset="-120"/>
              </a:rPr>
              <a:t>1. Hombre</a:t>
            </a:r>
            <a:endParaRPr lang="en-US" sz="2375" dirty="0"/>
          </a:p>
        </p:txBody>
      </p:sp>
      <p:sp>
        <p:nvSpPr>
          <p:cNvPr id="7" name="Shape 5"/>
          <p:cNvSpPr/>
          <p:nvPr/>
        </p:nvSpPr>
        <p:spPr>
          <a:xfrm>
            <a:off x="6454527" y="3560267"/>
            <a:ext cx="5378798" cy="908596"/>
          </a:xfrm>
          <a:prstGeom prst="rect">
            <a:avLst/>
          </a:prstGeom>
          <a:solidFill>
            <a:srgbClr val="F3F3FF"/>
          </a:solidFill>
          <a:ln/>
        </p:spPr>
        <p:txBody>
          <a:bodyPr/>
          <a:lstStyle/>
          <a:p>
            <a:endParaRPr lang="es-EC" sz="2250"/>
          </a:p>
        </p:txBody>
      </p:sp>
      <p:sp>
        <p:nvSpPr>
          <p:cNvPr id="8" name="Shape 6"/>
          <p:cNvSpPr/>
          <p:nvPr/>
        </p:nvSpPr>
        <p:spPr>
          <a:xfrm>
            <a:off x="6454528" y="3560267"/>
            <a:ext cx="28575" cy="908596"/>
          </a:xfrm>
          <a:prstGeom prst="roundRect">
            <a:avLst>
              <a:gd name="adj" fmla="val 1374400"/>
            </a:avLst>
          </a:prstGeom>
          <a:solidFill>
            <a:srgbClr val="1AA5FA"/>
          </a:solidFill>
          <a:ln/>
        </p:spPr>
        <p:txBody>
          <a:bodyPr/>
          <a:lstStyle/>
          <a:p>
            <a:endParaRPr lang="es-EC" sz="2250"/>
          </a:p>
        </p:txBody>
      </p:sp>
      <p:sp>
        <p:nvSpPr>
          <p:cNvPr id="9" name="Text 7"/>
          <p:cNvSpPr/>
          <p:nvPr/>
        </p:nvSpPr>
        <p:spPr>
          <a:xfrm>
            <a:off x="6716316" y="3822056"/>
            <a:ext cx="3080148" cy="385019"/>
          </a:xfrm>
          <a:prstGeom prst="rect">
            <a:avLst/>
          </a:prstGeom>
          <a:noFill/>
          <a:ln/>
        </p:spPr>
        <p:txBody>
          <a:bodyPr wrap="none" lIns="0" tIns="0" rIns="0" bIns="0" rtlCol="0" anchor="t"/>
          <a:lstStyle/>
          <a:p>
            <a:pPr>
              <a:lnSpc>
                <a:spcPts val="3000"/>
              </a:lnSpc>
            </a:pPr>
            <a:r>
              <a:rPr lang="en-US" sz="2375" dirty="0">
                <a:solidFill>
                  <a:srgbClr val="00002E"/>
                </a:solidFill>
                <a:latin typeface="Nunito Semi Bold" pitchFamily="34" charset="0"/>
                <a:ea typeface="Nunito Semi Bold" pitchFamily="34" charset="-122"/>
                <a:cs typeface="Nunito Semi Bold" pitchFamily="34" charset="-120"/>
              </a:rPr>
              <a:t>2. Hombre</a:t>
            </a:r>
            <a:endParaRPr lang="en-US" sz="2375" dirty="0"/>
          </a:p>
        </p:txBody>
      </p:sp>
      <p:sp>
        <p:nvSpPr>
          <p:cNvPr id="10" name="Shape 8"/>
          <p:cNvSpPr/>
          <p:nvPr/>
        </p:nvSpPr>
        <p:spPr>
          <a:xfrm>
            <a:off x="11833325" y="3560267"/>
            <a:ext cx="5378946" cy="908596"/>
          </a:xfrm>
          <a:prstGeom prst="rect">
            <a:avLst/>
          </a:prstGeom>
          <a:solidFill>
            <a:srgbClr val="F3F3FF"/>
          </a:solidFill>
          <a:ln/>
        </p:spPr>
        <p:txBody>
          <a:bodyPr/>
          <a:lstStyle/>
          <a:p>
            <a:endParaRPr lang="es-EC" sz="2250"/>
          </a:p>
        </p:txBody>
      </p:sp>
      <p:sp>
        <p:nvSpPr>
          <p:cNvPr id="11" name="Shape 9"/>
          <p:cNvSpPr/>
          <p:nvPr/>
        </p:nvSpPr>
        <p:spPr>
          <a:xfrm>
            <a:off x="11833324" y="3560267"/>
            <a:ext cx="28575" cy="908596"/>
          </a:xfrm>
          <a:prstGeom prst="roundRect">
            <a:avLst>
              <a:gd name="adj" fmla="val 1374400"/>
            </a:avLst>
          </a:prstGeom>
          <a:solidFill>
            <a:srgbClr val="F34CD8"/>
          </a:solidFill>
          <a:ln/>
        </p:spPr>
        <p:txBody>
          <a:bodyPr/>
          <a:lstStyle/>
          <a:p>
            <a:endParaRPr lang="es-EC" sz="2250"/>
          </a:p>
        </p:txBody>
      </p:sp>
      <p:sp>
        <p:nvSpPr>
          <p:cNvPr id="12" name="Text 10"/>
          <p:cNvSpPr/>
          <p:nvPr/>
        </p:nvSpPr>
        <p:spPr>
          <a:xfrm>
            <a:off x="12095112" y="3822056"/>
            <a:ext cx="3080148" cy="385019"/>
          </a:xfrm>
          <a:prstGeom prst="rect">
            <a:avLst/>
          </a:prstGeom>
          <a:noFill/>
          <a:ln/>
        </p:spPr>
        <p:txBody>
          <a:bodyPr wrap="none" lIns="0" tIns="0" rIns="0" bIns="0" rtlCol="0" anchor="t"/>
          <a:lstStyle/>
          <a:p>
            <a:pPr>
              <a:lnSpc>
                <a:spcPts val="3000"/>
              </a:lnSpc>
            </a:pPr>
            <a:r>
              <a:rPr lang="en-US" sz="2375" dirty="0">
                <a:solidFill>
                  <a:srgbClr val="00002E"/>
                </a:solidFill>
                <a:latin typeface="Nunito Semi Bold" pitchFamily="34" charset="0"/>
                <a:ea typeface="Nunito Semi Bold" pitchFamily="34" charset="-122"/>
                <a:cs typeface="Nunito Semi Bold" pitchFamily="34" charset="-120"/>
              </a:rPr>
              <a:t>3. Mujer</a:t>
            </a:r>
            <a:endParaRPr lang="en-US" sz="2375" dirty="0"/>
          </a:p>
        </p:txBody>
      </p:sp>
      <p:sp>
        <p:nvSpPr>
          <p:cNvPr id="13" name="Shape 11"/>
          <p:cNvSpPr/>
          <p:nvPr/>
        </p:nvSpPr>
        <p:spPr>
          <a:xfrm>
            <a:off x="1075730" y="4468863"/>
            <a:ext cx="8068270" cy="908596"/>
          </a:xfrm>
          <a:prstGeom prst="rect">
            <a:avLst/>
          </a:prstGeom>
          <a:solidFill>
            <a:srgbClr val="F3F3FF"/>
          </a:solidFill>
          <a:ln/>
        </p:spPr>
        <p:txBody>
          <a:bodyPr/>
          <a:lstStyle/>
          <a:p>
            <a:endParaRPr lang="es-EC" sz="2250"/>
          </a:p>
        </p:txBody>
      </p:sp>
      <p:sp>
        <p:nvSpPr>
          <p:cNvPr id="14" name="Shape 12"/>
          <p:cNvSpPr/>
          <p:nvPr/>
        </p:nvSpPr>
        <p:spPr>
          <a:xfrm>
            <a:off x="1075730" y="4468863"/>
            <a:ext cx="8068270" cy="28575"/>
          </a:xfrm>
          <a:prstGeom prst="roundRect">
            <a:avLst>
              <a:gd name="adj" fmla="val 1374400"/>
            </a:avLst>
          </a:prstGeom>
          <a:solidFill>
            <a:srgbClr val="4666FF"/>
          </a:solidFill>
          <a:ln/>
        </p:spPr>
        <p:txBody>
          <a:bodyPr/>
          <a:lstStyle/>
          <a:p>
            <a:endParaRPr lang="es-EC" sz="2250"/>
          </a:p>
        </p:txBody>
      </p:sp>
      <p:sp>
        <p:nvSpPr>
          <p:cNvPr id="15" name="Text 13"/>
          <p:cNvSpPr/>
          <p:nvPr/>
        </p:nvSpPr>
        <p:spPr>
          <a:xfrm>
            <a:off x="1337519" y="4730652"/>
            <a:ext cx="3080148" cy="385019"/>
          </a:xfrm>
          <a:prstGeom prst="rect">
            <a:avLst/>
          </a:prstGeom>
          <a:noFill/>
          <a:ln/>
        </p:spPr>
        <p:txBody>
          <a:bodyPr wrap="none" lIns="0" tIns="0" rIns="0" bIns="0" rtlCol="0" anchor="t"/>
          <a:lstStyle/>
          <a:p>
            <a:pPr>
              <a:lnSpc>
                <a:spcPts val="3000"/>
              </a:lnSpc>
            </a:pPr>
            <a:r>
              <a:rPr lang="en-US" sz="2375" dirty="0">
                <a:solidFill>
                  <a:srgbClr val="00002E"/>
                </a:solidFill>
                <a:latin typeface="Nunito Semi Bold" pitchFamily="34" charset="0"/>
                <a:ea typeface="Nunito Semi Bold" pitchFamily="34" charset="-122"/>
                <a:cs typeface="Nunito Semi Bold" pitchFamily="34" charset="-120"/>
              </a:rPr>
              <a:t>4. Mujer</a:t>
            </a:r>
            <a:endParaRPr lang="en-US" sz="2375" dirty="0"/>
          </a:p>
        </p:txBody>
      </p:sp>
      <p:sp>
        <p:nvSpPr>
          <p:cNvPr id="16" name="Shape 14"/>
          <p:cNvSpPr/>
          <p:nvPr/>
        </p:nvSpPr>
        <p:spPr>
          <a:xfrm>
            <a:off x="9144000" y="4468863"/>
            <a:ext cx="8068270" cy="908596"/>
          </a:xfrm>
          <a:prstGeom prst="rect">
            <a:avLst/>
          </a:prstGeom>
          <a:solidFill>
            <a:srgbClr val="F3F3FF"/>
          </a:solidFill>
          <a:ln/>
        </p:spPr>
        <p:txBody>
          <a:bodyPr/>
          <a:lstStyle/>
          <a:p>
            <a:endParaRPr lang="es-EC" sz="2250"/>
          </a:p>
        </p:txBody>
      </p:sp>
      <p:sp>
        <p:nvSpPr>
          <p:cNvPr id="17" name="Shape 15"/>
          <p:cNvSpPr/>
          <p:nvPr/>
        </p:nvSpPr>
        <p:spPr>
          <a:xfrm>
            <a:off x="9144000" y="4468863"/>
            <a:ext cx="28575" cy="908596"/>
          </a:xfrm>
          <a:prstGeom prst="roundRect">
            <a:avLst>
              <a:gd name="adj" fmla="val 1374400"/>
            </a:avLst>
          </a:prstGeom>
          <a:solidFill>
            <a:srgbClr val="1AA5FA"/>
          </a:solidFill>
          <a:ln/>
        </p:spPr>
        <p:txBody>
          <a:bodyPr/>
          <a:lstStyle/>
          <a:p>
            <a:endParaRPr lang="es-EC" sz="2250"/>
          </a:p>
        </p:txBody>
      </p:sp>
      <p:sp>
        <p:nvSpPr>
          <p:cNvPr id="18" name="Shape 16"/>
          <p:cNvSpPr/>
          <p:nvPr/>
        </p:nvSpPr>
        <p:spPr>
          <a:xfrm>
            <a:off x="9144000" y="4468863"/>
            <a:ext cx="8068270" cy="28575"/>
          </a:xfrm>
          <a:prstGeom prst="roundRect">
            <a:avLst>
              <a:gd name="adj" fmla="val 1374400"/>
            </a:avLst>
          </a:prstGeom>
          <a:solidFill>
            <a:srgbClr val="1AA5FA"/>
          </a:solidFill>
          <a:ln/>
        </p:spPr>
        <p:txBody>
          <a:bodyPr/>
          <a:lstStyle/>
          <a:p>
            <a:endParaRPr lang="es-EC" sz="2250"/>
          </a:p>
        </p:txBody>
      </p:sp>
      <p:sp>
        <p:nvSpPr>
          <p:cNvPr id="19" name="Text 17"/>
          <p:cNvSpPr/>
          <p:nvPr/>
        </p:nvSpPr>
        <p:spPr>
          <a:xfrm>
            <a:off x="9405789" y="4730652"/>
            <a:ext cx="3080148" cy="385019"/>
          </a:xfrm>
          <a:prstGeom prst="rect">
            <a:avLst/>
          </a:prstGeom>
          <a:noFill/>
          <a:ln/>
        </p:spPr>
        <p:txBody>
          <a:bodyPr wrap="none" lIns="0" tIns="0" rIns="0" bIns="0" rtlCol="0" anchor="t"/>
          <a:lstStyle/>
          <a:p>
            <a:pPr>
              <a:lnSpc>
                <a:spcPts val="3000"/>
              </a:lnSpc>
            </a:pPr>
            <a:r>
              <a:rPr lang="en-US" sz="2375" dirty="0">
                <a:solidFill>
                  <a:srgbClr val="00002E"/>
                </a:solidFill>
                <a:latin typeface="Nunito Semi Bold" pitchFamily="34" charset="0"/>
                <a:ea typeface="Nunito Semi Bold" pitchFamily="34" charset="-122"/>
                <a:cs typeface="Nunito Semi Bold" pitchFamily="34" charset="-120"/>
              </a:rPr>
              <a:t>5. Hombre</a:t>
            </a:r>
            <a:endParaRPr lang="en-US" sz="2375" dirty="0"/>
          </a:p>
        </p:txBody>
      </p:sp>
      <p:sp>
        <p:nvSpPr>
          <p:cNvPr id="20" name="Shape 18"/>
          <p:cNvSpPr/>
          <p:nvPr/>
        </p:nvSpPr>
        <p:spPr>
          <a:xfrm>
            <a:off x="1047155" y="5700564"/>
            <a:ext cx="16193690" cy="1759149"/>
          </a:xfrm>
          <a:prstGeom prst="roundRect">
            <a:avLst>
              <a:gd name="adj" fmla="val 22325"/>
            </a:avLst>
          </a:prstGeom>
          <a:solidFill>
            <a:srgbClr val="B7C2FB"/>
          </a:solidFill>
          <a:ln/>
        </p:spPr>
        <p:txBody>
          <a:bodyPr/>
          <a:lstStyle/>
          <a:p>
            <a:endParaRPr lang="es-EC" sz="2250"/>
          </a:p>
        </p:txBody>
      </p:sp>
      <p:pic>
        <p:nvPicPr>
          <p:cNvPr id="21" name="Image 0" descr="preencoded.png"/>
          <p:cNvPicPr>
            <a:picLocks noChangeAspect="1"/>
          </p:cNvPicPr>
          <p:nvPr/>
        </p:nvPicPr>
        <p:blipFill>
          <a:blip r:embed="rId4"/>
          <a:stretch>
            <a:fillRect/>
          </a:stretch>
        </p:blipFill>
        <p:spPr>
          <a:xfrm>
            <a:off x="1308944" y="6053435"/>
            <a:ext cx="385019" cy="307925"/>
          </a:xfrm>
          <a:prstGeom prst="rect">
            <a:avLst/>
          </a:prstGeom>
        </p:spPr>
      </p:pic>
      <p:sp>
        <p:nvSpPr>
          <p:cNvPr id="22" name="Text 19"/>
          <p:cNvSpPr/>
          <p:nvPr/>
        </p:nvSpPr>
        <p:spPr>
          <a:xfrm>
            <a:off x="1955750" y="6027688"/>
            <a:ext cx="3151883" cy="385019"/>
          </a:xfrm>
          <a:prstGeom prst="rect">
            <a:avLst/>
          </a:prstGeom>
          <a:noFill/>
          <a:ln/>
        </p:spPr>
        <p:txBody>
          <a:bodyPr wrap="none" lIns="0" tIns="0" rIns="0" bIns="0" rtlCol="0" anchor="t"/>
          <a:lstStyle/>
          <a:p>
            <a:pPr>
              <a:lnSpc>
                <a:spcPts val="3000"/>
              </a:lnSpc>
            </a:pPr>
            <a:r>
              <a:rPr lang="en-US" sz="2375" dirty="0">
                <a:solidFill>
                  <a:srgbClr val="000000"/>
                </a:solidFill>
                <a:latin typeface="Nunito Semi Bold" pitchFamily="34" charset="0"/>
                <a:ea typeface="Nunito Semi Bold" pitchFamily="34" charset="-122"/>
                <a:cs typeface="Nunito Semi Bold" pitchFamily="34" charset="-120"/>
              </a:rPr>
              <a:t>❓ Pregunta del Taller</a:t>
            </a:r>
            <a:endParaRPr lang="en-US" sz="2375" dirty="0"/>
          </a:p>
        </p:txBody>
      </p:sp>
      <p:sp>
        <p:nvSpPr>
          <p:cNvPr id="23" name="Text 20"/>
          <p:cNvSpPr/>
          <p:nvPr/>
        </p:nvSpPr>
        <p:spPr>
          <a:xfrm>
            <a:off x="1955751" y="6674495"/>
            <a:ext cx="15023306" cy="418803"/>
          </a:xfrm>
          <a:prstGeom prst="rect">
            <a:avLst/>
          </a:prstGeom>
          <a:noFill/>
          <a:ln/>
        </p:spPr>
        <p:txBody>
          <a:bodyPr wrap="none" lIns="0" tIns="0" rIns="0" bIns="0" rtlCol="0" anchor="t"/>
          <a:lstStyle/>
          <a:p>
            <a:pPr>
              <a:lnSpc>
                <a:spcPts val="3250"/>
              </a:lnSpc>
            </a:pPr>
            <a:r>
              <a:rPr lang="en-US" sz="2000" dirty="0">
                <a:solidFill>
                  <a:srgbClr val="000000"/>
                </a:solidFill>
                <a:latin typeface="PT Sans" pitchFamily="34" charset="0"/>
                <a:ea typeface="PT Sans" pitchFamily="34" charset="-122"/>
                <a:cs typeface="PT Sans" pitchFamily="34" charset="-120"/>
              </a:rPr>
              <a:t>¿La lista cumple con la normativa electoral?</a:t>
            </a:r>
            <a:endParaRPr lang="en-US" sz="2000" dirty="0"/>
          </a:p>
        </p:txBody>
      </p:sp>
      <p:sp>
        <p:nvSpPr>
          <p:cNvPr id="25" name="Shape 22"/>
          <p:cNvSpPr/>
          <p:nvPr/>
        </p:nvSpPr>
        <p:spPr>
          <a:xfrm>
            <a:off x="1047155" y="7754243"/>
            <a:ext cx="28575" cy="1426666"/>
          </a:xfrm>
          <a:prstGeom prst="rect">
            <a:avLst/>
          </a:prstGeom>
          <a:solidFill>
            <a:srgbClr val="2D4DF2"/>
          </a:solidFill>
          <a:ln/>
        </p:spPr>
        <p:txBody>
          <a:bodyPr/>
          <a:lstStyle/>
          <a:p>
            <a:endParaRPr lang="es-EC" sz="225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n 29">
            <a:extLst>
              <a:ext uri="{FF2B5EF4-FFF2-40B4-BE49-F238E27FC236}">
                <a16:creationId xmlns:a16="http://schemas.microsoft.com/office/drawing/2014/main" id="{7C732805-4F21-7016-5CEC-89809A86906F}"/>
              </a:ext>
            </a:extLst>
          </p:cNvPr>
          <p:cNvPicPr>
            <a:picLocks noChangeAspect="1"/>
          </p:cNvPicPr>
          <p:nvPr/>
        </p:nvPicPr>
        <p:blipFill>
          <a:blip r:embed="rId3"/>
          <a:stretch>
            <a:fillRect/>
          </a:stretch>
        </p:blipFill>
        <p:spPr>
          <a:xfrm>
            <a:off x="0" y="0"/>
            <a:ext cx="18288000" cy="10629901"/>
          </a:xfrm>
          <a:prstGeom prst="rect">
            <a:avLst/>
          </a:prstGeom>
        </p:spPr>
      </p:pic>
      <p:sp>
        <p:nvSpPr>
          <p:cNvPr id="2" name="Text 0"/>
          <p:cNvSpPr/>
          <p:nvPr/>
        </p:nvSpPr>
        <p:spPr>
          <a:xfrm>
            <a:off x="1785046" y="1218902"/>
            <a:ext cx="12873930" cy="677615"/>
          </a:xfrm>
          <a:prstGeom prst="rect">
            <a:avLst/>
          </a:prstGeom>
          <a:noFill/>
          <a:ln/>
        </p:spPr>
        <p:txBody>
          <a:bodyPr wrap="none" lIns="0" tIns="0" rIns="0" bIns="0" rtlCol="0" anchor="t"/>
          <a:lstStyle/>
          <a:p>
            <a:pPr>
              <a:lnSpc>
                <a:spcPts val="5313"/>
              </a:lnSpc>
            </a:pPr>
            <a:r>
              <a:rPr lang="en-US" sz="4250" dirty="0">
                <a:solidFill>
                  <a:srgbClr val="00002E"/>
                </a:solidFill>
                <a:latin typeface="Nunito Semi Bold" pitchFamily="34" charset="0"/>
                <a:ea typeface="Nunito Semi Bold" pitchFamily="34" charset="-122"/>
                <a:cs typeface="Nunito Semi Bold" pitchFamily="34" charset="-120"/>
              </a:rPr>
              <a:t>Sistema de Asignación de Escaños: Método D'Hondt</a:t>
            </a:r>
            <a:endParaRPr lang="en-US" sz="4250" dirty="0"/>
          </a:p>
        </p:txBody>
      </p:sp>
      <p:sp>
        <p:nvSpPr>
          <p:cNvPr id="3" name="Text 1"/>
          <p:cNvSpPr/>
          <p:nvPr/>
        </p:nvSpPr>
        <p:spPr>
          <a:xfrm>
            <a:off x="921693" y="2026592"/>
            <a:ext cx="16444615" cy="346473"/>
          </a:xfrm>
          <a:prstGeom prst="rect">
            <a:avLst/>
          </a:prstGeom>
          <a:noFill/>
          <a:ln/>
        </p:spPr>
        <p:txBody>
          <a:bodyPr wrap="none" lIns="0" tIns="0" rIns="0" bIns="0" rtlCol="0" anchor="t"/>
          <a:lstStyle/>
          <a:p>
            <a:pPr>
              <a:lnSpc>
                <a:spcPts val="2688"/>
              </a:lnSpc>
            </a:pPr>
            <a:r>
              <a:rPr lang="en-US" sz="1813" dirty="0">
                <a:solidFill>
                  <a:srgbClr val="00002E"/>
                </a:solidFill>
                <a:latin typeface="PT Sans" pitchFamily="34" charset="0"/>
                <a:ea typeface="PT Sans" pitchFamily="34" charset="-122"/>
                <a:cs typeface="PT Sans" pitchFamily="34" charset="-120"/>
              </a:rPr>
              <a:t>La asignación de escaños en circunscripciones plurinominales se realiza mediante el método D'Hondt, establecido en el artículo 164 del Código de la Democracia.</a:t>
            </a:r>
            <a:endParaRPr lang="en-US" sz="1813" dirty="0"/>
          </a:p>
        </p:txBody>
      </p:sp>
      <p:sp>
        <p:nvSpPr>
          <p:cNvPr id="4" name="Shape 2"/>
          <p:cNvSpPr/>
          <p:nvPr/>
        </p:nvSpPr>
        <p:spPr>
          <a:xfrm>
            <a:off x="9129713" y="2601218"/>
            <a:ext cx="28575" cy="6742360"/>
          </a:xfrm>
          <a:prstGeom prst="roundRect">
            <a:avLst>
              <a:gd name="adj" fmla="val 1209740"/>
            </a:avLst>
          </a:prstGeom>
          <a:solidFill>
            <a:srgbClr val="000000">
              <a:alpha val="8000"/>
            </a:srgbClr>
          </a:solidFill>
          <a:ln/>
        </p:spPr>
        <p:txBody>
          <a:bodyPr/>
          <a:lstStyle/>
          <a:p>
            <a:endParaRPr lang="es-EC" sz="2250"/>
          </a:p>
        </p:txBody>
      </p:sp>
      <p:sp>
        <p:nvSpPr>
          <p:cNvPr id="5" name="Shape 3"/>
          <p:cNvSpPr/>
          <p:nvPr/>
        </p:nvSpPr>
        <p:spPr>
          <a:xfrm>
            <a:off x="8222011" y="2846189"/>
            <a:ext cx="691306" cy="28575"/>
          </a:xfrm>
          <a:prstGeom prst="roundRect">
            <a:avLst>
              <a:gd name="adj" fmla="val 1209740"/>
            </a:avLst>
          </a:prstGeom>
          <a:solidFill>
            <a:srgbClr val="2D4DF2"/>
          </a:solidFill>
          <a:ln/>
        </p:spPr>
        <p:txBody>
          <a:bodyPr/>
          <a:lstStyle/>
          <a:p>
            <a:endParaRPr lang="es-EC" sz="2250"/>
          </a:p>
        </p:txBody>
      </p:sp>
      <p:sp>
        <p:nvSpPr>
          <p:cNvPr id="6" name="Shape 4"/>
          <p:cNvSpPr/>
          <p:nvPr/>
        </p:nvSpPr>
        <p:spPr>
          <a:xfrm>
            <a:off x="8884741" y="2601217"/>
            <a:ext cx="518518" cy="518518"/>
          </a:xfrm>
          <a:prstGeom prst="roundRect">
            <a:avLst>
              <a:gd name="adj" fmla="val 66668"/>
            </a:avLst>
          </a:prstGeom>
          <a:solidFill>
            <a:srgbClr val="F3F3FF"/>
          </a:solidFill>
          <a:ln w="22860">
            <a:solidFill>
              <a:srgbClr val="2D4DF2"/>
            </a:solidFill>
            <a:prstDash val="solid"/>
          </a:ln>
        </p:spPr>
        <p:txBody>
          <a:bodyPr/>
          <a:lstStyle/>
          <a:p>
            <a:endParaRPr lang="es-EC" sz="2250"/>
          </a:p>
        </p:txBody>
      </p:sp>
      <p:sp>
        <p:nvSpPr>
          <p:cNvPr id="7" name="Text 5"/>
          <p:cNvSpPr/>
          <p:nvPr/>
        </p:nvSpPr>
        <p:spPr>
          <a:xfrm>
            <a:off x="8981332" y="2657178"/>
            <a:ext cx="325339" cy="406599"/>
          </a:xfrm>
          <a:prstGeom prst="rect">
            <a:avLst/>
          </a:prstGeom>
          <a:noFill/>
          <a:ln/>
        </p:spPr>
        <p:txBody>
          <a:bodyPr wrap="none" lIns="0" tIns="0" rIns="0" bIns="0" rtlCol="0" anchor="t"/>
          <a:lstStyle/>
          <a:p>
            <a:pPr algn="ctr">
              <a:lnSpc>
                <a:spcPts val="2500"/>
              </a:lnSpc>
            </a:pPr>
            <a:r>
              <a:rPr lang="en-US" sz="2500" dirty="0">
                <a:solidFill>
                  <a:srgbClr val="00002E"/>
                </a:solidFill>
                <a:latin typeface="Nunito Semi Bold" pitchFamily="34" charset="0"/>
                <a:ea typeface="Nunito Semi Bold" pitchFamily="34" charset="-122"/>
                <a:cs typeface="Nunito Semi Bold" pitchFamily="34" charset="-120"/>
              </a:rPr>
              <a:t>1</a:t>
            </a:r>
            <a:endParaRPr lang="en-US" sz="2500" dirty="0"/>
          </a:p>
        </p:txBody>
      </p:sp>
      <p:sp>
        <p:nvSpPr>
          <p:cNvPr id="8" name="Text 6"/>
          <p:cNvSpPr/>
          <p:nvPr/>
        </p:nvSpPr>
        <p:spPr>
          <a:xfrm>
            <a:off x="3822948" y="2680396"/>
            <a:ext cx="4168825" cy="338881"/>
          </a:xfrm>
          <a:prstGeom prst="rect">
            <a:avLst/>
          </a:prstGeom>
          <a:noFill/>
          <a:ln/>
        </p:spPr>
        <p:txBody>
          <a:bodyPr wrap="none" lIns="0" tIns="0" rIns="0" bIns="0" rtlCol="0" anchor="t"/>
          <a:lstStyle/>
          <a:p>
            <a:pPr algn="r">
              <a:lnSpc>
                <a:spcPts val="2625"/>
              </a:lnSpc>
            </a:pPr>
            <a:r>
              <a:rPr lang="en-US" sz="2125" dirty="0">
                <a:solidFill>
                  <a:srgbClr val="00002E"/>
                </a:solidFill>
                <a:latin typeface="Nunito Semi Bold" pitchFamily="34" charset="0"/>
                <a:ea typeface="Nunito Semi Bold" pitchFamily="34" charset="-122"/>
                <a:cs typeface="Nunito Semi Bold" pitchFamily="34" charset="-120"/>
              </a:rPr>
              <a:t>Art. 164 Código de la Democracia</a:t>
            </a:r>
            <a:endParaRPr lang="en-US" sz="2125" dirty="0"/>
          </a:p>
        </p:txBody>
      </p:sp>
      <p:sp>
        <p:nvSpPr>
          <p:cNvPr id="9" name="Text 7"/>
          <p:cNvSpPr/>
          <p:nvPr/>
        </p:nvSpPr>
        <p:spPr>
          <a:xfrm>
            <a:off x="921693" y="3140869"/>
            <a:ext cx="7070080" cy="1039415"/>
          </a:xfrm>
          <a:prstGeom prst="rect">
            <a:avLst/>
          </a:prstGeom>
          <a:noFill/>
          <a:ln/>
        </p:spPr>
        <p:txBody>
          <a:bodyPr wrap="square" lIns="0" tIns="0" rIns="0" bIns="0" rtlCol="0" anchor="t"/>
          <a:lstStyle/>
          <a:p>
            <a:pPr algn="r">
              <a:lnSpc>
                <a:spcPts val="2688"/>
              </a:lnSpc>
            </a:pPr>
            <a:r>
              <a:rPr lang="en-US" sz="1813" dirty="0">
                <a:solidFill>
                  <a:srgbClr val="00002E"/>
                </a:solidFill>
                <a:latin typeface="PT Sans" pitchFamily="34" charset="0"/>
                <a:ea typeface="PT Sans" pitchFamily="34" charset="-122"/>
                <a:cs typeface="PT Sans" pitchFamily="34" charset="-120"/>
              </a:rPr>
              <a:t>La votación total de cada lista se dividirá para la serie de números 1, 2, 3, 4 y así sucesivamente en la proporción aritmética de la serie, hasta obtener tantos cocientes como número de escaños a asignarse.</a:t>
            </a:r>
            <a:endParaRPr lang="en-US" sz="1813" dirty="0"/>
          </a:p>
        </p:txBody>
      </p:sp>
      <p:sp>
        <p:nvSpPr>
          <p:cNvPr id="10" name="Shape 8"/>
          <p:cNvSpPr/>
          <p:nvPr/>
        </p:nvSpPr>
        <p:spPr>
          <a:xfrm>
            <a:off x="9374685" y="4173439"/>
            <a:ext cx="691306" cy="28575"/>
          </a:xfrm>
          <a:prstGeom prst="roundRect">
            <a:avLst>
              <a:gd name="adj" fmla="val 1209740"/>
            </a:avLst>
          </a:prstGeom>
          <a:solidFill>
            <a:srgbClr val="018CE1"/>
          </a:solidFill>
          <a:ln/>
        </p:spPr>
        <p:txBody>
          <a:bodyPr/>
          <a:lstStyle/>
          <a:p>
            <a:endParaRPr lang="es-EC" sz="2250"/>
          </a:p>
        </p:txBody>
      </p:sp>
      <p:sp>
        <p:nvSpPr>
          <p:cNvPr id="11" name="Shape 9"/>
          <p:cNvSpPr/>
          <p:nvPr/>
        </p:nvSpPr>
        <p:spPr>
          <a:xfrm>
            <a:off x="8884741" y="3928467"/>
            <a:ext cx="518518" cy="518518"/>
          </a:xfrm>
          <a:prstGeom prst="roundRect">
            <a:avLst>
              <a:gd name="adj" fmla="val 66668"/>
            </a:avLst>
          </a:prstGeom>
          <a:solidFill>
            <a:srgbClr val="F3F3FF"/>
          </a:solidFill>
          <a:ln w="22860">
            <a:solidFill>
              <a:srgbClr val="018CE1"/>
            </a:solidFill>
            <a:prstDash val="solid"/>
          </a:ln>
        </p:spPr>
        <p:txBody>
          <a:bodyPr/>
          <a:lstStyle/>
          <a:p>
            <a:endParaRPr lang="es-EC" sz="2250"/>
          </a:p>
        </p:txBody>
      </p:sp>
      <p:sp>
        <p:nvSpPr>
          <p:cNvPr id="12" name="Text 10"/>
          <p:cNvSpPr/>
          <p:nvPr/>
        </p:nvSpPr>
        <p:spPr>
          <a:xfrm>
            <a:off x="8981332" y="3984427"/>
            <a:ext cx="325339" cy="406599"/>
          </a:xfrm>
          <a:prstGeom prst="rect">
            <a:avLst/>
          </a:prstGeom>
          <a:noFill/>
          <a:ln/>
        </p:spPr>
        <p:txBody>
          <a:bodyPr wrap="none" lIns="0" tIns="0" rIns="0" bIns="0" rtlCol="0" anchor="t"/>
          <a:lstStyle/>
          <a:p>
            <a:pPr algn="ctr">
              <a:lnSpc>
                <a:spcPts val="2500"/>
              </a:lnSpc>
            </a:pPr>
            <a:r>
              <a:rPr lang="en-US" sz="2500" dirty="0">
                <a:solidFill>
                  <a:srgbClr val="00002E"/>
                </a:solidFill>
                <a:latin typeface="Nunito Semi Bold" pitchFamily="34" charset="0"/>
                <a:ea typeface="Nunito Semi Bold" pitchFamily="34" charset="-122"/>
                <a:cs typeface="Nunito Semi Bold" pitchFamily="34" charset="-120"/>
              </a:rPr>
              <a:t>2</a:t>
            </a:r>
            <a:endParaRPr lang="en-US" sz="2500" dirty="0"/>
          </a:p>
        </p:txBody>
      </p:sp>
      <p:sp>
        <p:nvSpPr>
          <p:cNvPr id="13" name="Text 11"/>
          <p:cNvSpPr/>
          <p:nvPr/>
        </p:nvSpPr>
        <p:spPr>
          <a:xfrm>
            <a:off x="10296227" y="4007645"/>
            <a:ext cx="3030588" cy="338881"/>
          </a:xfrm>
          <a:prstGeom prst="rect">
            <a:avLst/>
          </a:prstGeom>
          <a:noFill/>
          <a:ln/>
        </p:spPr>
        <p:txBody>
          <a:bodyPr wrap="none" lIns="0" tIns="0" rIns="0" bIns="0" rtlCol="0" anchor="t"/>
          <a:lstStyle/>
          <a:p>
            <a:pPr>
              <a:lnSpc>
                <a:spcPts val="2625"/>
              </a:lnSpc>
            </a:pPr>
            <a:r>
              <a:rPr lang="en-US" sz="2125" dirty="0">
                <a:solidFill>
                  <a:srgbClr val="00002E"/>
                </a:solidFill>
                <a:latin typeface="Nunito Semi Bold" pitchFamily="34" charset="0"/>
                <a:ea typeface="Nunito Semi Bold" pitchFamily="34" charset="-122"/>
                <a:cs typeface="Nunito Semi Bold" pitchFamily="34" charset="-120"/>
              </a:rPr>
              <a:t>Contabilización de Votos</a:t>
            </a:r>
            <a:endParaRPr lang="en-US" sz="2125" dirty="0"/>
          </a:p>
        </p:txBody>
      </p:sp>
      <p:sp>
        <p:nvSpPr>
          <p:cNvPr id="14" name="Text 12"/>
          <p:cNvSpPr/>
          <p:nvPr/>
        </p:nvSpPr>
        <p:spPr>
          <a:xfrm>
            <a:off x="10296228" y="4468117"/>
            <a:ext cx="7070080" cy="346473"/>
          </a:xfrm>
          <a:prstGeom prst="rect">
            <a:avLst/>
          </a:prstGeom>
          <a:noFill/>
          <a:ln/>
        </p:spPr>
        <p:txBody>
          <a:bodyPr wrap="none" lIns="0" tIns="0" rIns="0" bIns="0" rtlCol="0" anchor="t"/>
          <a:lstStyle/>
          <a:p>
            <a:pPr>
              <a:lnSpc>
                <a:spcPts val="2688"/>
              </a:lnSpc>
            </a:pPr>
            <a:r>
              <a:rPr lang="en-US" sz="1813" dirty="0">
                <a:solidFill>
                  <a:srgbClr val="00002E"/>
                </a:solidFill>
                <a:latin typeface="PT Sans" pitchFamily="34" charset="0"/>
                <a:ea typeface="PT Sans" pitchFamily="34" charset="-122"/>
                <a:cs typeface="PT Sans" pitchFamily="34" charset="-120"/>
              </a:rPr>
              <a:t>Se cuentan los votos obtenidos por cada lista electoral.</a:t>
            </a:r>
            <a:endParaRPr lang="en-US" sz="1813" dirty="0"/>
          </a:p>
        </p:txBody>
      </p:sp>
      <p:sp>
        <p:nvSpPr>
          <p:cNvPr id="15" name="Shape 13"/>
          <p:cNvSpPr/>
          <p:nvPr/>
        </p:nvSpPr>
        <p:spPr>
          <a:xfrm>
            <a:off x="8222011" y="5337573"/>
            <a:ext cx="691306" cy="28575"/>
          </a:xfrm>
          <a:prstGeom prst="roundRect">
            <a:avLst>
              <a:gd name="adj" fmla="val 1209740"/>
            </a:avLst>
          </a:prstGeom>
          <a:solidFill>
            <a:srgbClr val="DA33BF"/>
          </a:solidFill>
          <a:ln/>
        </p:spPr>
        <p:txBody>
          <a:bodyPr/>
          <a:lstStyle/>
          <a:p>
            <a:endParaRPr lang="es-EC" sz="2250"/>
          </a:p>
        </p:txBody>
      </p:sp>
      <p:sp>
        <p:nvSpPr>
          <p:cNvPr id="16" name="Shape 14"/>
          <p:cNvSpPr/>
          <p:nvPr/>
        </p:nvSpPr>
        <p:spPr>
          <a:xfrm>
            <a:off x="8884741" y="5092601"/>
            <a:ext cx="518518" cy="518518"/>
          </a:xfrm>
          <a:prstGeom prst="roundRect">
            <a:avLst>
              <a:gd name="adj" fmla="val 66668"/>
            </a:avLst>
          </a:prstGeom>
          <a:solidFill>
            <a:srgbClr val="F3F3FF"/>
          </a:solidFill>
          <a:ln w="22860">
            <a:solidFill>
              <a:srgbClr val="DA33BF"/>
            </a:solidFill>
            <a:prstDash val="solid"/>
          </a:ln>
        </p:spPr>
        <p:txBody>
          <a:bodyPr/>
          <a:lstStyle/>
          <a:p>
            <a:endParaRPr lang="es-EC" sz="2250"/>
          </a:p>
        </p:txBody>
      </p:sp>
      <p:sp>
        <p:nvSpPr>
          <p:cNvPr id="17" name="Text 15"/>
          <p:cNvSpPr/>
          <p:nvPr/>
        </p:nvSpPr>
        <p:spPr>
          <a:xfrm>
            <a:off x="8981332" y="5148561"/>
            <a:ext cx="325339" cy="406599"/>
          </a:xfrm>
          <a:prstGeom prst="rect">
            <a:avLst/>
          </a:prstGeom>
          <a:noFill/>
          <a:ln/>
        </p:spPr>
        <p:txBody>
          <a:bodyPr wrap="none" lIns="0" tIns="0" rIns="0" bIns="0" rtlCol="0" anchor="t"/>
          <a:lstStyle/>
          <a:p>
            <a:pPr algn="ctr">
              <a:lnSpc>
                <a:spcPts val="2500"/>
              </a:lnSpc>
            </a:pPr>
            <a:r>
              <a:rPr lang="en-US" sz="2500" dirty="0">
                <a:solidFill>
                  <a:srgbClr val="00002E"/>
                </a:solidFill>
                <a:latin typeface="Nunito Semi Bold" pitchFamily="34" charset="0"/>
                <a:ea typeface="Nunito Semi Bold" pitchFamily="34" charset="-122"/>
                <a:cs typeface="Nunito Semi Bold" pitchFamily="34" charset="-120"/>
              </a:rPr>
              <a:t>3</a:t>
            </a:r>
            <a:endParaRPr lang="en-US" sz="2500" dirty="0"/>
          </a:p>
        </p:txBody>
      </p:sp>
      <p:sp>
        <p:nvSpPr>
          <p:cNvPr id="18" name="Text 16"/>
          <p:cNvSpPr/>
          <p:nvPr/>
        </p:nvSpPr>
        <p:spPr>
          <a:xfrm>
            <a:off x="5280571" y="5171778"/>
            <a:ext cx="2711203" cy="338881"/>
          </a:xfrm>
          <a:prstGeom prst="rect">
            <a:avLst/>
          </a:prstGeom>
          <a:noFill/>
          <a:ln/>
        </p:spPr>
        <p:txBody>
          <a:bodyPr wrap="none" lIns="0" tIns="0" rIns="0" bIns="0" rtlCol="0" anchor="t"/>
          <a:lstStyle/>
          <a:p>
            <a:pPr algn="r">
              <a:lnSpc>
                <a:spcPts val="2625"/>
              </a:lnSpc>
            </a:pPr>
            <a:r>
              <a:rPr lang="en-US" sz="2125" dirty="0">
                <a:solidFill>
                  <a:srgbClr val="00002E"/>
                </a:solidFill>
                <a:latin typeface="Nunito Semi Bold" pitchFamily="34" charset="0"/>
                <a:ea typeface="Nunito Semi Bold" pitchFamily="34" charset="-122"/>
                <a:cs typeface="Nunito Semi Bold" pitchFamily="34" charset="-120"/>
              </a:rPr>
              <a:t>División Sucesiva</a:t>
            </a:r>
            <a:endParaRPr lang="en-US" sz="2125" dirty="0"/>
          </a:p>
        </p:txBody>
      </p:sp>
      <p:sp>
        <p:nvSpPr>
          <p:cNvPr id="19" name="Text 17"/>
          <p:cNvSpPr/>
          <p:nvPr/>
        </p:nvSpPr>
        <p:spPr>
          <a:xfrm>
            <a:off x="921693" y="5632251"/>
            <a:ext cx="7070080" cy="346473"/>
          </a:xfrm>
          <a:prstGeom prst="rect">
            <a:avLst/>
          </a:prstGeom>
          <a:noFill/>
          <a:ln/>
        </p:spPr>
        <p:txBody>
          <a:bodyPr wrap="none" lIns="0" tIns="0" rIns="0" bIns="0" rtlCol="0" anchor="t"/>
          <a:lstStyle/>
          <a:p>
            <a:pPr algn="r">
              <a:lnSpc>
                <a:spcPts val="2688"/>
              </a:lnSpc>
            </a:pPr>
            <a:r>
              <a:rPr lang="en-US" sz="1813" dirty="0">
                <a:solidFill>
                  <a:srgbClr val="00002E"/>
                </a:solidFill>
                <a:latin typeface="PT Sans" pitchFamily="34" charset="0"/>
                <a:ea typeface="PT Sans" pitchFamily="34" charset="-122"/>
                <a:cs typeface="PT Sans" pitchFamily="34" charset="-120"/>
              </a:rPr>
              <a:t>Los votos de cada lista se dividen sucesivamente entre 1, 2, 3, 4, etc.</a:t>
            </a:r>
            <a:endParaRPr lang="en-US" sz="1813" dirty="0"/>
          </a:p>
        </p:txBody>
      </p:sp>
      <p:sp>
        <p:nvSpPr>
          <p:cNvPr id="20" name="Shape 18"/>
          <p:cNvSpPr/>
          <p:nvPr/>
        </p:nvSpPr>
        <p:spPr>
          <a:xfrm>
            <a:off x="9374685" y="6501705"/>
            <a:ext cx="691306" cy="28575"/>
          </a:xfrm>
          <a:prstGeom prst="roundRect">
            <a:avLst>
              <a:gd name="adj" fmla="val 1209740"/>
            </a:avLst>
          </a:prstGeom>
          <a:solidFill>
            <a:srgbClr val="2D4DF2"/>
          </a:solidFill>
          <a:ln/>
        </p:spPr>
        <p:txBody>
          <a:bodyPr/>
          <a:lstStyle/>
          <a:p>
            <a:endParaRPr lang="es-EC" sz="2250"/>
          </a:p>
        </p:txBody>
      </p:sp>
      <p:sp>
        <p:nvSpPr>
          <p:cNvPr id="21" name="Shape 19"/>
          <p:cNvSpPr/>
          <p:nvPr/>
        </p:nvSpPr>
        <p:spPr>
          <a:xfrm>
            <a:off x="8884741" y="6256735"/>
            <a:ext cx="518518" cy="518518"/>
          </a:xfrm>
          <a:prstGeom prst="roundRect">
            <a:avLst>
              <a:gd name="adj" fmla="val 66668"/>
            </a:avLst>
          </a:prstGeom>
          <a:solidFill>
            <a:srgbClr val="F3F3FF"/>
          </a:solidFill>
          <a:ln w="22860">
            <a:solidFill>
              <a:srgbClr val="2D4DF2"/>
            </a:solidFill>
            <a:prstDash val="solid"/>
          </a:ln>
        </p:spPr>
        <p:txBody>
          <a:bodyPr/>
          <a:lstStyle/>
          <a:p>
            <a:endParaRPr lang="es-EC" sz="2250"/>
          </a:p>
        </p:txBody>
      </p:sp>
      <p:sp>
        <p:nvSpPr>
          <p:cNvPr id="22" name="Text 20"/>
          <p:cNvSpPr/>
          <p:nvPr/>
        </p:nvSpPr>
        <p:spPr>
          <a:xfrm>
            <a:off x="8981332" y="6312694"/>
            <a:ext cx="325339" cy="406599"/>
          </a:xfrm>
          <a:prstGeom prst="rect">
            <a:avLst/>
          </a:prstGeom>
          <a:noFill/>
          <a:ln/>
        </p:spPr>
        <p:txBody>
          <a:bodyPr wrap="none" lIns="0" tIns="0" rIns="0" bIns="0" rtlCol="0" anchor="t"/>
          <a:lstStyle/>
          <a:p>
            <a:pPr algn="ctr">
              <a:lnSpc>
                <a:spcPts val="2500"/>
              </a:lnSpc>
            </a:pPr>
            <a:r>
              <a:rPr lang="en-US" sz="2500" dirty="0">
                <a:solidFill>
                  <a:srgbClr val="00002E"/>
                </a:solidFill>
                <a:latin typeface="Nunito Semi Bold" pitchFamily="34" charset="0"/>
                <a:ea typeface="Nunito Semi Bold" pitchFamily="34" charset="-122"/>
                <a:cs typeface="Nunito Semi Bold" pitchFamily="34" charset="-120"/>
              </a:rPr>
              <a:t>4</a:t>
            </a:r>
            <a:endParaRPr lang="en-US" sz="2500" dirty="0"/>
          </a:p>
        </p:txBody>
      </p:sp>
      <p:sp>
        <p:nvSpPr>
          <p:cNvPr id="23" name="Text 21"/>
          <p:cNvSpPr/>
          <p:nvPr/>
        </p:nvSpPr>
        <p:spPr>
          <a:xfrm>
            <a:off x="10296227" y="6335912"/>
            <a:ext cx="2711203" cy="338881"/>
          </a:xfrm>
          <a:prstGeom prst="rect">
            <a:avLst/>
          </a:prstGeom>
          <a:noFill/>
          <a:ln/>
        </p:spPr>
        <p:txBody>
          <a:bodyPr wrap="none" lIns="0" tIns="0" rIns="0" bIns="0" rtlCol="0" anchor="t"/>
          <a:lstStyle/>
          <a:p>
            <a:pPr>
              <a:lnSpc>
                <a:spcPts val="2625"/>
              </a:lnSpc>
            </a:pPr>
            <a:r>
              <a:rPr lang="en-US" sz="2125" dirty="0">
                <a:solidFill>
                  <a:srgbClr val="00002E"/>
                </a:solidFill>
                <a:latin typeface="Nunito Semi Bold" pitchFamily="34" charset="0"/>
                <a:ea typeface="Nunito Semi Bold" pitchFamily="34" charset="-122"/>
                <a:cs typeface="Nunito Semi Bold" pitchFamily="34" charset="-120"/>
              </a:rPr>
              <a:t>Ordenamiento</a:t>
            </a:r>
            <a:endParaRPr lang="en-US" sz="2125" dirty="0"/>
          </a:p>
        </p:txBody>
      </p:sp>
      <p:sp>
        <p:nvSpPr>
          <p:cNvPr id="24" name="Text 22"/>
          <p:cNvSpPr/>
          <p:nvPr/>
        </p:nvSpPr>
        <p:spPr>
          <a:xfrm>
            <a:off x="10296228" y="6796385"/>
            <a:ext cx="7070080" cy="346473"/>
          </a:xfrm>
          <a:prstGeom prst="rect">
            <a:avLst/>
          </a:prstGeom>
          <a:noFill/>
          <a:ln/>
        </p:spPr>
        <p:txBody>
          <a:bodyPr wrap="none" lIns="0" tIns="0" rIns="0" bIns="0" rtlCol="0" anchor="t"/>
          <a:lstStyle/>
          <a:p>
            <a:pPr>
              <a:lnSpc>
                <a:spcPts val="2688"/>
              </a:lnSpc>
            </a:pPr>
            <a:r>
              <a:rPr lang="en-US" sz="1813" dirty="0">
                <a:solidFill>
                  <a:srgbClr val="00002E"/>
                </a:solidFill>
                <a:latin typeface="PT Sans" pitchFamily="34" charset="0"/>
                <a:ea typeface="PT Sans" pitchFamily="34" charset="-122"/>
                <a:cs typeface="PT Sans" pitchFamily="34" charset="-120"/>
              </a:rPr>
              <a:t>Se ordenan los resultados de mayor a menor.</a:t>
            </a:r>
            <a:endParaRPr lang="en-US" sz="1813" dirty="0"/>
          </a:p>
        </p:txBody>
      </p:sp>
      <p:sp>
        <p:nvSpPr>
          <p:cNvPr id="25" name="Shape 23"/>
          <p:cNvSpPr/>
          <p:nvPr/>
        </p:nvSpPr>
        <p:spPr>
          <a:xfrm>
            <a:off x="8222011" y="7665839"/>
            <a:ext cx="691306" cy="28575"/>
          </a:xfrm>
          <a:prstGeom prst="roundRect">
            <a:avLst>
              <a:gd name="adj" fmla="val 1209740"/>
            </a:avLst>
          </a:prstGeom>
          <a:solidFill>
            <a:srgbClr val="018CE1"/>
          </a:solidFill>
          <a:ln/>
        </p:spPr>
        <p:txBody>
          <a:bodyPr/>
          <a:lstStyle/>
          <a:p>
            <a:endParaRPr lang="es-EC" sz="2250"/>
          </a:p>
        </p:txBody>
      </p:sp>
      <p:sp>
        <p:nvSpPr>
          <p:cNvPr id="26" name="Shape 24"/>
          <p:cNvSpPr/>
          <p:nvPr/>
        </p:nvSpPr>
        <p:spPr>
          <a:xfrm>
            <a:off x="8884741" y="7420867"/>
            <a:ext cx="518518" cy="518518"/>
          </a:xfrm>
          <a:prstGeom prst="roundRect">
            <a:avLst>
              <a:gd name="adj" fmla="val 66668"/>
            </a:avLst>
          </a:prstGeom>
          <a:solidFill>
            <a:srgbClr val="F3F3FF"/>
          </a:solidFill>
          <a:ln w="22860">
            <a:solidFill>
              <a:srgbClr val="018CE1"/>
            </a:solidFill>
            <a:prstDash val="solid"/>
          </a:ln>
        </p:spPr>
        <p:txBody>
          <a:bodyPr/>
          <a:lstStyle/>
          <a:p>
            <a:endParaRPr lang="es-EC" sz="2250"/>
          </a:p>
        </p:txBody>
      </p:sp>
      <p:sp>
        <p:nvSpPr>
          <p:cNvPr id="27" name="Text 25"/>
          <p:cNvSpPr/>
          <p:nvPr/>
        </p:nvSpPr>
        <p:spPr>
          <a:xfrm>
            <a:off x="8981332" y="7476828"/>
            <a:ext cx="325339" cy="406599"/>
          </a:xfrm>
          <a:prstGeom prst="rect">
            <a:avLst/>
          </a:prstGeom>
          <a:noFill/>
          <a:ln/>
        </p:spPr>
        <p:txBody>
          <a:bodyPr wrap="none" lIns="0" tIns="0" rIns="0" bIns="0" rtlCol="0" anchor="t"/>
          <a:lstStyle/>
          <a:p>
            <a:pPr algn="ctr">
              <a:lnSpc>
                <a:spcPts val="2500"/>
              </a:lnSpc>
            </a:pPr>
            <a:r>
              <a:rPr lang="en-US" sz="2500" dirty="0">
                <a:solidFill>
                  <a:srgbClr val="00002E"/>
                </a:solidFill>
                <a:latin typeface="Nunito Semi Bold" pitchFamily="34" charset="0"/>
                <a:ea typeface="Nunito Semi Bold" pitchFamily="34" charset="-122"/>
                <a:cs typeface="Nunito Semi Bold" pitchFamily="34" charset="-120"/>
              </a:rPr>
              <a:t>5</a:t>
            </a:r>
            <a:endParaRPr lang="en-US" sz="2500" dirty="0"/>
          </a:p>
        </p:txBody>
      </p:sp>
      <p:sp>
        <p:nvSpPr>
          <p:cNvPr id="28" name="Text 26"/>
          <p:cNvSpPr/>
          <p:nvPr/>
        </p:nvSpPr>
        <p:spPr>
          <a:xfrm>
            <a:off x="5183387" y="7500046"/>
            <a:ext cx="2808386" cy="338881"/>
          </a:xfrm>
          <a:prstGeom prst="rect">
            <a:avLst/>
          </a:prstGeom>
          <a:noFill/>
          <a:ln/>
        </p:spPr>
        <p:txBody>
          <a:bodyPr wrap="none" lIns="0" tIns="0" rIns="0" bIns="0" rtlCol="0" anchor="t"/>
          <a:lstStyle/>
          <a:p>
            <a:pPr algn="r">
              <a:lnSpc>
                <a:spcPts val="2625"/>
              </a:lnSpc>
            </a:pPr>
            <a:r>
              <a:rPr lang="en-US" sz="2125" dirty="0">
                <a:solidFill>
                  <a:srgbClr val="00002E"/>
                </a:solidFill>
                <a:latin typeface="Nunito Semi Bold" pitchFamily="34" charset="0"/>
                <a:ea typeface="Nunito Semi Bold" pitchFamily="34" charset="-122"/>
                <a:cs typeface="Nunito Semi Bold" pitchFamily="34" charset="-120"/>
              </a:rPr>
              <a:t>Asignación de Escaños</a:t>
            </a:r>
            <a:endParaRPr lang="en-US" sz="2125" dirty="0"/>
          </a:p>
        </p:txBody>
      </p:sp>
      <p:sp>
        <p:nvSpPr>
          <p:cNvPr id="29" name="Text 27"/>
          <p:cNvSpPr/>
          <p:nvPr/>
        </p:nvSpPr>
        <p:spPr>
          <a:xfrm>
            <a:off x="921693" y="7960519"/>
            <a:ext cx="7070080" cy="692944"/>
          </a:xfrm>
          <a:prstGeom prst="rect">
            <a:avLst/>
          </a:prstGeom>
          <a:noFill/>
          <a:ln/>
        </p:spPr>
        <p:txBody>
          <a:bodyPr wrap="square" lIns="0" tIns="0" rIns="0" bIns="0" rtlCol="0" anchor="t"/>
          <a:lstStyle/>
          <a:p>
            <a:pPr algn="r">
              <a:lnSpc>
                <a:spcPts val="2688"/>
              </a:lnSpc>
            </a:pPr>
            <a:r>
              <a:rPr lang="en-US" sz="1813" dirty="0">
                <a:solidFill>
                  <a:srgbClr val="00002E"/>
                </a:solidFill>
                <a:latin typeface="PT Sans" pitchFamily="34" charset="0"/>
                <a:ea typeface="PT Sans" pitchFamily="34" charset="-122"/>
                <a:cs typeface="PT Sans" pitchFamily="34" charset="-120"/>
              </a:rPr>
              <a:t>Los escaños se asignan según los cocientes más altos hasta completar el número de puestos disponibles.</a:t>
            </a:r>
            <a:endParaRPr lang="en-US" sz="1813"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B8FE68C-AAF4-733E-BEB6-D4351A6C6EAE}"/>
              </a:ext>
            </a:extLst>
          </p:cNvPr>
          <p:cNvPicPr>
            <a:picLocks noChangeAspect="1"/>
          </p:cNvPicPr>
          <p:nvPr/>
        </p:nvPicPr>
        <p:blipFill>
          <a:blip r:embed="rId2"/>
          <a:stretch>
            <a:fillRect/>
          </a:stretch>
        </p:blipFill>
        <p:spPr>
          <a:xfrm>
            <a:off x="0" y="-1"/>
            <a:ext cx="18288000" cy="10287001"/>
          </a:xfrm>
          <a:prstGeom prst="rect">
            <a:avLst/>
          </a:prstGeom>
        </p:spPr>
      </p:pic>
      <p:grpSp>
        <p:nvGrpSpPr>
          <p:cNvPr id="6" name="Group 6"/>
          <p:cNvGrpSpPr/>
          <p:nvPr/>
        </p:nvGrpSpPr>
        <p:grpSpPr>
          <a:xfrm>
            <a:off x="4312806" y="4655818"/>
            <a:ext cx="1256432" cy="975361"/>
            <a:chOff x="0" y="0"/>
            <a:chExt cx="812800" cy="630972"/>
          </a:xfrm>
        </p:grpSpPr>
        <p:sp>
          <p:nvSpPr>
            <p:cNvPr id="7" name="Freeform 7"/>
            <p:cNvSpPr/>
            <p:nvPr/>
          </p:nvSpPr>
          <p:spPr>
            <a:xfrm>
              <a:off x="0" y="0"/>
              <a:ext cx="812800" cy="630972"/>
            </a:xfrm>
            <a:custGeom>
              <a:avLst/>
              <a:gdLst/>
              <a:ahLst/>
              <a:cxnLst/>
              <a:rect l="l" t="t" r="r" b="b"/>
              <a:pathLst>
                <a:path w="812800" h="630972">
                  <a:moveTo>
                    <a:pt x="812800" y="315486"/>
                  </a:moveTo>
                  <a:lnTo>
                    <a:pt x="406400" y="0"/>
                  </a:lnTo>
                  <a:lnTo>
                    <a:pt x="406400" y="203200"/>
                  </a:lnTo>
                  <a:lnTo>
                    <a:pt x="0" y="203200"/>
                  </a:lnTo>
                  <a:lnTo>
                    <a:pt x="0" y="427772"/>
                  </a:lnTo>
                  <a:lnTo>
                    <a:pt x="406400" y="427772"/>
                  </a:lnTo>
                  <a:lnTo>
                    <a:pt x="406400" y="630972"/>
                  </a:lnTo>
                  <a:lnTo>
                    <a:pt x="812800" y="315486"/>
                  </a:lnTo>
                  <a:close/>
                </a:path>
              </a:pathLst>
            </a:custGeom>
            <a:solidFill>
              <a:srgbClr val="605DC8"/>
            </a:solidFill>
          </p:spPr>
          <p:txBody>
            <a:bodyPr/>
            <a:lstStyle/>
            <a:p>
              <a:endParaRPr lang="es-EC"/>
            </a:p>
          </p:txBody>
        </p:sp>
        <p:sp>
          <p:nvSpPr>
            <p:cNvPr id="8" name="TextBox 8"/>
            <p:cNvSpPr txBox="1"/>
            <p:nvPr/>
          </p:nvSpPr>
          <p:spPr>
            <a:xfrm>
              <a:off x="0" y="155575"/>
              <a:ext cx="711200" cy="272197"/>
            </a:xfrm>
            <a:prstGeom prst="rect">
              <a:avLst/>
            </a:prstGeom>
          </p:spPr>
          <p:txBody>
            <a:bodyPr lIns="50800" tIns="50800" rIns="50800" bIns="50800" rtlCol="0" anchor="ctr"/>
            <a:lstStyle/>
            <a:p>
              <a:pPr algn="ctr">
                <a:lnSpc>
                  <a:spcPts val="2859"/>
                </a:lnSpc>
              </a:pPr>
              <a:endParaRPr/>
            </a:p>
          </p:txBody>
        </p:sp>
      </p:grpSp>
      <p:sp>
        <p:nvSpPr>
          <p:cNvPr id="9" name="Freeform 9"/>
          <p:cNvSpPr/>
          <p:nvPr/>
        </p:nvSpPr>
        <p:spPr>
          <a:xfrm>
            <a:off x="6250384" y="4359845"/>
            <a:ext cx="11094336" cy="2306295"/>
          </a:xfrm>
          <a:custGeom>
            <a:avLst/>
            <a:gdLst/>
            <a:ahLst/>
            <a:cxnLst/>
            <a:rect l="l" t="t" r="r" b="b"/>
            <a:pathLst>
              <a:path w="11094336" h="2306295">
                <a:moveTo>
                  <a:pt x="0" y="0"/>
                </a:moveTo>
                <a:lnTo>
                  <a:pt x="11094336" y="0"/>
                </a:lnTo>
                <a:lnTo>
                  <a:pt x="11094336" y="2306296"/>
                </a:lnTo>
                <a:lnTo>
                  <a:pt x="0" y="2306296"/>
                </a:lnTo>
                <a:lnTo>
                  <a:pt x="0" y="0"/>
                </a:lnTo>
                <a:close/>
              </a:path>
            </a:pathLst>
          </a:custGeom>
          <a:blipFill>
            <a:blip r:embed="rId3"/>
            <a:stretch>
              <a:fillRect/>
            </a:stretch>
          </a:blipFill>
        </p:spPr>
        <p:txBody>
          <a:bodyPr/>
          <a:lstStyle/>
          <a:p>
            <a:endParaRPr lang="es-EC"/>
          </a:p>
        </p:txBody>
      </p:sp>
      <p:sp>
        <p:nvSpPr>
          <p:cNvPr id="13" name="TextBox 13"/>
          <p:cNvSpPr txBox="1"/>
          <p:nvPr/>
        </p:nvSpPr>
        <p:spPr>
          <a:xfrm>
            <a:off x="838200" y="4798618"/>
            <a:ext cx="2636406" cy="1428750"/>
          </a:xfrm>
          <a:prstGeom prst="rect">
            <a:avLst/>
          </a:prstGeom>
        </p:spPr>
        <p:txBody>
          <a:bodyPr lIns="0" tIns="0" rIns="0" bIns="0" rtlCol="0" anchor="t">
            <a:spAutoFit/>
          </a:bodyPr>
          <a:lstStyle/>
          <a:p>
            <a:pPr algn="ctr">
              <a:lnSpc>
                <a:spcPts val="5400"/>
              </a:lnSpc>
            </a:pPr>
            <a:r>
              <a:rPr lang="en-US" sz="4500" spc="9" dirty="0">
                <a:solidFill>
                  <a:srgbClr val="000000"/>
                </a:solidFill>
                <a:latin typeface="The Seasons"/>
                <a:ea typeface="The Seasons"/>
                <a:cs typeface="The Seasons"/>
                <a:sym typeface="The Seasons"/>
              </a:rPr>
              <a:t>D´Hondt</a:t>
            </a:r>
          </a:p>
          <a:p>
            <a:pPr marL="0" lvl="0" indent="0" algn="ctr">
              <a:lnSpc>
                <a:spcPts val="5400"/>
              </a:lnSpc>
              <a:spcBef>
                <a:spcPct val="0"/>
              </a:spcBef>
            </a:pPr>
            <a:endParaRPr lang="en-US" sz="4500" spc="9" dirty="0">
              <a:solidFill>
                <a:srgbClr val="000000"/>
              </a:solidFill>
              <a:latin typeface="The Seasons"/>
              <a:ea typeface="The Seasons"/>
              <a:cs typeface="The Seasons"/>
              <a:sym typeface="The Seasons"/>
            </a:endParaRPr>
          </a:p>
        </p:txBody>
      </p:sp>
      <p:sp>
        <p:nvSpPr>
          <p:cNvPr id="11" name="Rectángulo 10">
            <a:extLst>
              <a:ext uri="{FF2B5EF4-FFF2-40B4-BE49-F238E27FC236}">
                <a16:creationId xmlns:a16="http://schemas.microsoft.com/office/drawing/2014/main" id="{A012C190-3309-B847-1919-22796709C105}"/>
              </a:ext>
            </a:extLst>
          </p:cNvPr>
          <p:cNvSpPr/>
          <p:nvPr/>
        </p:nvSpPr>
        <p:spPr>
          <a:xfrm>
            <a:off x="666456" y="2045821"/>
            <a:ext cx="16955088" cy="142135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s-ES" sz="2000" dirty="0">
                <a:solidFill>
                  <a:schemeClr val="dk1"/>
                </a:solidFill>
              </a:rPr>
              <a:t>Artículo 164</a:t>
            </a:r>
          </a:p>
          <a:p>
            <a:pPr algn="just"/>
            <a:endParaRPr lang="es-ES" sz="2000" dirty="0">
              <a:solidFill>
                <a:schemeClr val="dk1"/>
              </a:solidFill>
            </a:endParaRPr>
          </a:p>
          <a:p>
            <a:pPr lvl="0">
              <a:defRPr/>
            </a:pPr>
            <a:r>
              <a:rPr lang="es-ES" dirty="0">
                <a:solidFill>
                  <a:schemeClr val="dk1"/>
                </a:solidFill>
              </a:rPr>
              <a:t>b) La votación total de cada lista se dividirá para la serie de números </a:t>
            </a:r>
            <a:r>
              <a:rPr lang="es-ES" dirty="0">
                <a:solidFill>
                  <a:schemeClr val="dk1"/>
                </a:solidFill>
                <a:highlight>
                  <a:srgbClr val="00FF00"/>
                </a:highlight>
              </a:rPr>
              <a:t>1, 2, 3, 4, </a:t>
            </a:r>
            <a:r>
              <a:rPr lang="es-ES" dirty="0">
                <a:solidFill>
                  <a:schemeClr val="dk1"/>
                </a:solidFill>
              </a:rPr>
              <a:t>y así sucesivamente en la proporción aritmética de la serie, hasta obtener tantos cocientes como número de escaños a asignarse;</a:t>
            </a:r>
            <a:endParaRPr lang="es-EC" dirty="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8486235-74AA-3BEF-E7A7-2FAD39A21B62}"/>
              </a:ext>
            </a:extLst>
          </p:cNvPr>
          <p:cNvPicPr>
            <a:picLocks noChangeAspect="1"/>
          </p:cNvPicPr>
          <p:nvPr/>
        </p:nvPicPr>
        <p:blipFill>
          <a:blip r:embed="rId2"/>
          <a:stretch>
            <a:fillRect/>
          </a:stretch>
        </p:blipFill>
        <p:spPr>
          <a:xfrm>
            <a:off x="0" y="342900"/>
            <a:ext cx="18288000" cy="10287001"/>
          </a:xfrm>
          <a:prstGeom prst="rect">
            <a:avLst/>
          </a:prstGeom>
        </p:spPr>
      </p:pic>
      <p:sp>
        <p:nvSpPr>
          <p:cNvPr id="7" name="TextBox 12">
            <a:extLst>
              <a:ext uri="{FF2B5EF4-FFF2-40B4-BE49-F238E27FC236}">
                <a16:creationId xmlns:a16="http://schemas.microsoft.com/office/drawing/2014/main" id="{46135A4F-D3CC-D1FD-FA70-AE6EDE59AECB}"/>
              </a:ext>
            </a:extLst>
          </p:cNvPr>
          <p:cNvSpPr txBox="1"/>
          <p:nvPr/>
        </p:nvSpPr>
        <p:spPr>
          <a:xfrm>
            <a:off x="3886200" y="952500"/>
            <a:ext cx="8229600" cy="978794"/>
          </a:xfrm>
          <a:prstGeom prst="rect">
            <a:avLst/>
          </a:prstGeom>
        </p:spPr>
        <p:txBody>
          <a:bodyPr wrap="square" lIns="0" tIns="0" rIns="0" bIns="0" rtlCol="0" anchor="t">
            <a:spAutoFit/>
          </a:bodyPr>
          <a:lstStyle/>
          <a:p>
            <a:pPr marL="0" lvl="0" indent="0" algn="ctr">
              <a:lnSpc>
                <a:spcPts val="8399"/>
              </a:lnSpc>
              <a:spcBef>
                <a:spcPct val="0"/>
              </a:spcBef>
            </a:pPr>
            <a:r>
              <a:rPr lang="en-US" sz="5400" spc="16" dirty="0">
                <a:solidFill>
                  <a:srgbClr val="000000"/>
                </a:solidFill>
                <a:latin typeface="The Seasons"/>
                <a:ea typeface="The Seasons"/>
                <a:cs typeface="The Seasons"/>
                <a:sym typeface="The Seasons"/>
              </a:rPr>
              <a:t>FUNCIÓN ELECTORAL</a:t>
            </a:r>
          </a:p>
        </p:txBody>
      </p:sp>
      <p:graphicFrame>
        <p:nvGraphicFramePr>
          <p:cNvPr id="8" name="Diagrama 7">
            <a:extLst>
              <a:ext uri="{FF2B5EF4-FFF2-40B4-BE49-F238E27FC236}">
                <a16:creationId xmlns:a16="http://schemas.microsoft.com/office/drawing/2014/main" id="{F2FA476C-8F7A-3482-3CBE-318ADE6DCAC4}"/>
              </a:ext>
            </a:extLst>
          </p:cNvPr>
          <p:cNvGraphicFramePr/>
          <p:nvPr>
            <p:extLst>
              <p:ext uri="{D42A27DB-BD31-4B8C-83A1-F6EECF244321}">
                <p14:modId xmlns:p14="http://schemas.microsoft.com/office/powerpoint/2010/main" val="3138563903"/>
              </p:ext>
            </p:extLst>
          </p:nvPr>
        </p:nvGraphicFramePr>
        <p:xfrm>
          <a:off x="-152400" y="2568361"/>
          <a:ext cx="17297400" cy="7655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6063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00DDF28F-7501-A4AE-EA0D-B54E5111957D}"/>
              </a:ext>
            </a:extLst>
          </p:cNvPr>
          <p:cNvPicPr>
            <a:picLocks noChangeAspect="1"/>
          </p:cNvPicPr>
          <p:nvPr/>
        </p:nvPicPr>
        <p:blipFill>
          <a:blip r:embed="rId3"/>
          <a:srcRect b="6306"/>
          <a:stretch>
            <a:fillRect/>
          </a:stretch>
        </p:blipFill>
        <p:spPr>
          <a:xfrm>
            <a:off x="30480" y="38100"/>
            <a:ext cx="18257520" cy="10248900"/>
          </a:xfrm>
          <a:prstGeom prst="rect">
            <a:avLst/>
          </a:prstGeom>
        </p:spPr>
      </p:pic>
      <p:sp>
        <p:nvSpPr>
          <p:cNvPr id="3" name="Text 0"/>
          <p:cNvSpPr/>
          <p:nvPr/>
        </p:nvSpPr>
        <p:spPr>
          <a:xfrm>
            <a:off x="962471" y="1758256"/>
            <a:ext cx="8761065" cy="707826"/>
          </a:xfrm>
          <a:prstGeom prst="rect">
            <a:avLst/>
          </a:prstGeom>
          <a:noFill/>
          <a:ln/>
        </p:spPr>
        <p:txBody>
          <a:bodyPr wrap="none" lIns="0" tIns="0" rIns="0" bIns="0" rtlCol="0" anchor="t"/>
          <a:lstStyle/>
          <a:p>
            <a:pPr>
              <a:lnSpc>
                <a:spcPts val="5563"/>
              </a:lnSpc>
            </a:pPr>
            <a:r>
              <a:rPr lang="en-US" sz="4438" dirty="0">
                <a:solidFill>
                  <a:srgbClr val="00002E"/>
                </a:solidFill>
                <a:latin typeface="Nunito Semi Bold" pitchFamily="34" charset="0"/>
                <a:ea typeface="Nunito Semi Bold" pitchFamily="34" charset="-122"/>
                <a:cs typeface="Nunito Semi Bold" pitchFamily="34" charset="-120"/>
              </a:rPr>
              <a:t>Marco Normativo de la Reelección</a:t>
            </a:r>
            <a:endParaRPr lang="en-US" sz="4438" dirty="0"/>
          </a:p>
        </p:txBody>
      </p:sp>
      <p:sp>
        <p:nvSpPr>
          <p:cNvPr id="4" name="Text 1"/>
          <p:cNvSpPr/>
          <p:nvPr/>
        </p:nvSpPr>
        <p:spPr>
          <a:xfrm>
            <a:off x="962471" y="3018980"/>
            <a:ext cx="4390728" cy="424606"/>
          </a:xfrm>
          <a:prstGeom prst="rect">
            <a:avLst/>
          </a:prstGeom>
          <a:noFill/>
          <a:ln/>
        </p:spPr>
        <p:txBody>
          <a:bodyPr wrap="none" lIns="0" tIns="0" rIns="0" bIns="0" rtlCol="0" anchor="t"/>
          <a:lstStyle/>
          <a:p>
            <a:pPr>
              <a:lnSpc>
                <a:spcPts val="3313"/>
              </a:lnSpc>
            </a:pPr>
            <a:r>
              <a:rPr lang="en-US" sz="2625" dirty="0">
                <a:solidFill>
                  <a:srgbClr val="00002E"/>
                </a:solidFill>
                <a:latin typeface="Nunito Semi Bold" pitchFamily="34" charset="0"/>
                <a:ea typeface="Nunito Semi Bold" pitchFamily="34" charset="-122"/>
                <a:cs typeface="Nunito Semi Bold" pitchFamily="34" charset="-120"/>
              </a:rPr>
              <a:t>Constitución de la República</a:t>
            </a:r>
            <a:endParaRPr lang="en-US" sz="2625" dirty="0"/>
          </a:p>
        </p:txBody>
      </p:sp>
      <p:sp>
        <p:nvSpPr>
          <p:cNvPr id="5" name="Text 2"/>
          <p:cNvSpPr/>
          <p:nvPr/>
        </p:nvSpPr>
        <p:spPr>
          <a:xfrm>
            <a:off x="962471" y="3664744"/>
            <a:ext cx="4459040" cy="2216349"/>
          </a:xfrm>
          <a:prstGeom prst="rect">
            <a:avLst/>
          </a:prstGeom>
          <a:noFill/>
          <a:ln/>
        </p:spPr>
        <p:txBody>
          <a:bodyPr wrap="square" lIns="0" tIns="0" rIns="0" bIns="0" rtlCol="0" anchor="t"/>
          <a:lstStyle/>
          <a:p>
            <a:pPr>
              <a:lnSpc>
                <a:spcPts val="2875"/>
              </a:lnSpc>
            </a:pPr>
            <a:r>
              <a:rPr lang="en-US" sz="1875" dirty="0">
                <a:solidFill>
                  <a:srgbClr val="00002E"/>
                </a:solidFill>
                <a:latin typeface="PT Sans" pitchFamily="34" charset="0"/>
                <a:ea typeface="PT Sans" pitchFamily="34" charset="-122"/>
                <a:cs typeface="PT Sans" pitchFamily="34" charset="-120"/>
              </a:rPr>
              <a:t>El marco constitucional establece los principios fundamentales que rigen la participación política y la reelección de autoridades en Ecuador. Estos principios garantizan la transparencia, equidad y democracia en los procesos electorales.</a:t>
            </a:r>
            <a:endParaRPr lang="en-US" sz="1875" dirty="0"/>
          </a:p>
        </p:txBody>
      </p:sp>
      <p:sp>
        <p:nvSpPr>
          <p:cNvPr id="6" name="Text 3"/>
          <p:cNvSpPr/>
          <p:nvPr/>
        </p:nvSpPr>
        <p:spPr>
          <a:xfrm>
            <a:off x="962471" y="6080075"/>
            <a:ext cx="4459040" cy="2371130"/>
          </a:xfrm>
          <a:prstGeom prst="rect">
            <a:avLst/>
          </a:prstGeom>
          <a:noFill/>
          <a:ln/>
        </p:spPr>
        <p:txBody>
          <a:bodyPr wrap="square" lIns="0" tIns="0" rIns="0" bIns="0" rtlCol="0" anchor="t"/>
          <a:lstStyle/>
          <a:p>
            <a:pPr marL="428625" indent="-428625">
              <a:lnSpc>
                <a:spcPts val="2875"/>
              </a:lnSpc>
              <a:buSzPct val="100000"/>
              <a:buChar char="•"/>
            </a:pPr>
            <a:r>
              <a:rPr lang="en-US" sz="1875" dirty="0">
                <a:solidFill>
                  <a:srgbClr val="00002E"/>
                </a:solidFill>
                <a:latin typeface="PT Sans" pitchFamily="34" charset="0"/>
                <a:ea typeface="PT Sans" pitchFamily="34" charset="-122"/>
                <a:cs typeface="PT Sans" pitchFamily="34" charset="-120"/>
              </a:rPr>
              <a:t>Art. 114: Regula la reelección de autoridades de elección popular</a:t>
            </a:r>
            <a:endParaRPr lang="en-US" sz="1875" dirty="0"/>
          </a:p>
          <a:p>
            <a:pPr marL="428625" indent="-428625">
              <a:lnSpc>
                <a:spcPts val="2875"/>
              </a:lnSpc>
              <a:buSzPct val="100000"/>
              <a:buChar char="•"/>
            </a:pPr>
            <a:r>
              <a:rPr lang="en-US" sz="1875" dirty="0">
                <a:solidFill>
                  <a:srgbClr val="00002E"/>
                </a:solidFill>
                <a:latin typeface="PT Sans" pitchFamily="34" charset="0"/>
                <a:ea typeface="PT Sans" pitchFamily="34" charset="-122"/>
                <a:cs typeface="PT Sans" pitchFamily="34" charset="-120"/>
              </a:rPr>
              <a:t>Art. 116: Establece el sistema electoral para elecciones pluripersonales</a:t>
            </a:r>
            <a:endParaRPr lang="en-US" sz="1875" dirty="0"/>
          </a:p>
          <a:p>
            <a:pPr marL="428625" indent="-428625">
              <a:lnSpc>
                <a:spcPts val="2875"/>
              </a:lnSpc>
              <a:buSzPct val="100000"/>
              <a:buChar char="•"/>
            </a:pPr>
            <a:r>
              <a:rPr lang="en-US" sz="1875" dirty="0">
                <a:solidFill>
                  <a:srgbClr val="00002E"/>
                </a:solidFill>
                <a:latin typeface="PT Sans" pitchFamily="34" charset="0"/>
                <a:ea typeface="PT Sans" pitchFamily="34" charset="-122"/>
                <a:cs typeface="PT Sans" pitchFamily="34" charset="-120"/>
              </a:rPr>
              <a:t>Art. 113: Define inhabilidades y prohibiciones para candidaturas</a:t>
            </a:r>
            <a:endParaRPr lang="en-US" sz="1875" dirty="0"/>
          </a:p>
        </p:txBody>
      </p:sp>
      <p:sp>
        <p:nvSpPr>
          <p:cNvPr id="7" name="Text 4"/>
          <p:cNvSpPr/>
          <p:nvPr/>
        </p:nvSpPr>
        <p:spPr>
          <a:xfrm>
            <a:off x="6018015" y="3018980"/>
            <a:ext cx="3837831" cy="424606"/>
          </a:xfrm>
          <a:prstGeom prst="rect">
            <a:avLst/>
          </a:prstGeom>
          <a:noFill/>
          <a:ln/>
        </p:spPr>
        <p:txBody>
          <a:bodyPr wrap="none" lIns="0" tIns="0" rIns="0" bIns="0" rtlCol="0" anchor="t"/>
          <a:lstStyle/>
          <a:p>
            <a:pPr>
              <a:lnSpc>
                <a:spcPts val="3313"/>
              </a:lnSpc>
            </a:pPr>
            <a:r>
              <a:rPr lang="en-US" sz="2625" dirty="0">
                <a:solidFill>
                  <a:srgbClr val="00002E"/>
                </a:solidFill>
                <a:latin typeface="Nunito Semi Bold" pitchFamily="34" charset="0"/>
                <a:ea typeface="Nunito Semi Bold" pitchFamily="34" charset="-122"/>
                <a:cs typeface="Nunito Semi Bold" pitchFamily="34" charset="-120"/>
              </a:rPr>
              <a:t>Código de la Democracia</a:t>
            </a:r>
            <a:endParaRPr lang="en-US" sz="2625" dirty="0"/>
          </a:p>
        </p:txBody>
      </p:sp>
      <p:sp>
        <p:nvSpPr>
          <p:cNvPr id="8" name="Text 5"/>
          <p:cNvSpPr/>
          <p:nvPr/>
        </p:nvSpPr>
        <p:spPr>
          <a:xfrm>
            <a:off x="6018014" y="3664744"/>
            <a:ext cx="4459040" cy="1846958"/>
          </a:xfrm>
          <a:prstGeom prst="rect">
            <a:avLst/>
          </a:prstGeom>
          <a:noFill/>
          <a:ln/>
        </p:spPr>
        <p:txBody>
          <a:bodyPr wrap="square" lIns="0" tIns="0" rIns="0" bIns="0" rtlCol="0" anchor="t"/>
          <a:lstStyle/>
          <a:p>
            <a:pPr>
              <a:lnSpc>
                <a:spcPts val="2875"/>
              </a:lnSpc>
            </a:pPr>
            <a:r>
              <a:rPr lang="en-US" sz="1875" dirty="0">
                <a:solidFill>
                  <a:srgbClr val="00002E"/>
                </a:solidFill>
                <a:latin typeface="PT Sans" pitchFamily="34" charset="0"/>
                <a:ea typeface="PT Sans" pitchFamily="34" charset="-122"/>
                <a:cs typeface="PT Sans" pitchFamily="34" charset="-120"/>
              </a:rPr>
              <a:t>Esta normativa complementa y desarrolla los principios constitucionales, estableciendo procedimientos específicos y requisitos técnicos para garantizar la transparencia electoral.</a:t>
            </a:r>
            <a:endParaRPr lang="en-US" sz="1875" dirty="0"/>
          </a:p>
        </p:txBody>
      </p:sp>
      <p:sp>
        <p:nvSpPr>
          <p:cNvPr id="9" name="Text 6"/>
          <p:cNvSpPr/>
          <p:nvPr/>
        </p:nvSpPr>
        <p:spPr>
          <a:xfrm>
            <a:off x="6018014" y="5710684"/>
            <a:ext cx="4459040" cy="2371130"/>
          </a:xfrm>
          <a:prstGeom prst="rect">
            <a:avLst/>
          </a:prstGeom>
          <a:noFill/>
          <a:ln/>
        </p:spPr>
        <p:txBody>
          <a:bodyPr wrap="square" lIns="0" tIns="0" rIns="0" bIns="0" rtlCol="0" anchor="t"/>
          <a:lstStyle/>
          <a:p>
            <a:pPr marL="428625" indent="-428625">
              <a:lnSpc>
                <a:spcPts val="2875"/>
              </a:lnSpc>
              <a:buSzPct val="100000"/>
              <a:buChar char="•"/>
            </a:pPr>
            <a:r>
              <a:rPr lang="en-US" sz="1875" dirty="0">
                <a:solidFill>
                  <a:srgbClr val="00002E"/>
                </a:solidFill>
                <a:latin typeface="PT Sans" pitchFamily="34" charset="0"/>
                <a:ea typeface="PT Sans" pitchFamily="34" charset="-122"/>
                <a:cs typeface="PT Sans" pitchFamily="34" charset="-120"/>
              </a:rPr>
              <a:t>Art. 93: Procedimientos de reelección y licencias</a:t>
            </a:r>
            <a:endParaRPr lang="en-US" sz="1875" dirty="0"/>
          </a:p>
          <a:p>
            <a:pPr marL="428625" indent="-428625">
              <a:lnSpc>
                <a:spcPts val="2875"/>
              </a:lnSpc>
              <a:buSzPct val="100000"/>
              <a:buChar char="•"/>
            </a:pPr>
            <a:r>
              <a:rPr lang="en-US" sz="1875" dirty="0">
                <a:solidFill>
                  <a:srgbClr val="00002E"/>
                </a:solidFill>
                <a:latin typeface="PT Sans" pitchFamily="34" charset="0"/>
                <a:ea typeface="PT Sans" pitchFamily="34" charset="-122"/>
                <a:cs typeface="PT Sans" pitchFamily="34" charset="-120"/>
              </a:rPr>
              <a:t>Art. 96-98: Requisitos y plazos para candidaturas</a:t>
            </a:r>
            <a:endParaRPr lang="en-US" sz="1875" dirty="0"/>
          </a:p>
          <a:p>
            <a:pPr marL="428625" indent="-428625">
              <a:lnSpc>
                <a:spcPts val="2875"/>
              </a:lnSpc>
              <a:buSzPct val="100000"/>
              <a:buChar char="•"/>
            </a:pPr>
            <a:r>
              <a:rPr lang="en-US" sz="1875" dirty="0">
                <a:solidFill>
                  <a:srgbClr val="00002E"/>
                </a:solidFill>
                <a:latin typeface="PT Sans" pitchFamily="34" charset="0"/>
                <a:ea typeface="PT Sans" pitchFamily="34" charset="-122"/>
                <a:cs typeface="PT Sans" pitchFamily="34" charset="-120"/>
              </a:rPr>
              <a:t>Art. 343-349: Democracia interna en organizaciones políticas</a:t>
            </a:r>
            <a:endParaRPr lang="en-US" sz="1875" dirty="0"/>
          </a:p>
        </p:txBody>
      </p:sp>
      <p:pic>
        <p:nvPicPr>
          <p:cNvPr id="11" name="Imagen 10">
            <a:extLst>
              <a:ext uri="{FF2B5EF4-FFF2-40B4-BE49-F238E27FC236}">
                <a16:creationId xmlns:a16="http://schemas.microsoft.com/office/drawing/2014/main" id="{6922FC6E-5452-82AF-C4F1-C97ABD1D0EEE}"/>
              </a:ext>
            </a:extLst>
          </p:cNvPr>
          <p:cNvPicPr>
            <a:picLocks noChangeAspect="1"/>
          </p:cNvPicPr>
          <p:nvPr/>
        </p:nvPicPr>
        <p:blipFill>
          <a:blip r:embed="rId4"/>
          <a:stretch>
            <a:fillRect/>
          </a:stretch>
        </p:blipFill>
        <p:spPr>
          <a:xfrm>
            <a:off x="11252634" y="2590800"/>
            <a:ext cx="6290265" cy="5143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79C727BC-8D07-B2B1-5F83-085448B17183}"/>
              </a:ext>
            </a:extLst>
          </p:cNvPr>
          <p:cNvPicPr>
            <a:picLocks noChangeAspect="1"/>
          </p:cNvPicPr>
          <p:nvPr/>
        </p:nvPicPr>
        <p:blipFill>
          <a:blip r:embed="rId3"/>
          <a:stretch>
            <a:fillRect/>
          </a:stretch>
        </p:blipFill>
        <p:spPr>
          <a:xfrm>
            <a:off x="0" y="0"/>
            <a:ext cx="18288000" cy="10629901"/>
          </a:xfrm>
          <a:prstGeom prst="rect">
            <a:avLst/>
          </a:prstGeom>
        </p:spPr>
      </p:pic>
      <p:sp>
        <p:nvSpPr>
          <p:cNvPr id="2" name="Text 0"/>
          <p:cNvSpPr/>
          <p:nvPr/>
        </p:nvSpPr>
        <p:spPr>
          <a:xfrm>
            <a:off x="936278" y="1224261"/>
            <a:ext cx="9408170" cy="688479"/>
          </a:xfrm>
          <a:prstGeom prst="rect">
            <a:avLst/>
          </a:prstGeom>
          <a:noFill/>
          <a:ln/>
        </p:spPr>
        <p:txBody>
          <a:bodyPr wrap="none" lIns="0" tIns="0" rIns="0" bIns="0" rtlCol="0" anchor="t"/>
          <a:lstStyle/>
          <a:p>
            <a:pPr>
              <a:lnSpc>
                <a:spcPts val="5375"/>
              </a:lnSpc>
            </a:pPr>
            <a:r>
              <a:rPr lang="en-US" sz="4313" dirty="0">
                <a:solidFill>
                  <a:srgbClr val="00002E"/>
                </a:solidFill>
                <a:latin typeface="Nunito Semi Bold" pitchFamily="34" charset="0"/>
                <a:ea typeface="Nunito Semi Bold" pitchFamily="34" charset="-122"/>
                <a:cs typeface="Nunito Semi Bold" pitchFamily="34" charset="-120"/>
              </a:rPr>
              <a:t>Reelección: Principios Fundamentales</a:t>
            </a:r>
            <a:endParaRPr lang="en-US" sz="4313" dirty="0"/>
          </a:p>
        </p:txBody>
      </p:sp>
      <p:sp>
        <p:nvSpPr>
          <p:cNvPr id="3" name="Shape 1"/>
          <p:cNvSpPr/>
          <p:nvPr/>
        </p:nvSpPr>
        <p:spPr>
          <a:xfrm>
            <a:off x="936278" y="2331244"/>
            <a:ext cx="5332214" cy="2970014"/>
          </a:xfrm>
          <a:prstGeom prst="roundRect">
            <a:avLst>
              <a:gd name="adj" fmla="val 11822"/>
            </a:avLst>
          </a:prstGeom>
          <a:solidFill>
            <a:srgbClr val="F3F3FF"/>
          </a:solidFill>
          <a:ln w="22860">
            <a:solidFill>
              <a:srgbClr val="2D4DF2"/>
            </a:solidFill>
            <a:prstDash val="solid"/>
          </a:ln>
        </p:spPr>
        <p:txBody>
          <a:bodyPr/>
          <a:lstStyle/>
          <a:p>
            <a:endParaRPr lang="es-EC" sz="2250"/>
          </a:p>
        </p:txBody>
      </p:sp>
      <p:sp>
        <p:nvSpPr>
          <p:cNvPr id="4" name="Shape 2"/>
          <p:cNvSpPr/>
          <p:nvPr/>
        </p:nvSpPr>
        <p:spPr>
          <a:xfrm>
            <a:off x="1198811" y="2593777"/>
            <a:ext cx="702171" cy="702171"/>
          </a:xfrm>
          <a:prstGeom prst="roundRect">
            <a:avLst>
              <a:gd name="adj" fmla="val 16276453"/>
            </a:avLst>
          </a:prstGeom>
          <a:solidFill>
            <a:srgbClr val="2D4DF2"/>
          </a:solidFill>
          <a:ln/>
        </p:spPr>
        <p:txBody>
          <a:bodyPr/>
          <a:lstStyle/>
          <a:p>
            <a:endParaRPr lang="es-EC" sz="2250"/>
          </a:p>
        </p:txBody>
      </p:sp>
      <p:pic>
        <p:nvPicPr>
          <p:cNvPr id="5" name="Image 0" descr="preencoded.png"/>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91841" y="2786806"/>
            <a:ext cx="315963" cy="315963"/>
          </a:xfrm>
          <a:prstGeom prst="rect">
            <a:avLst/>
          </a:prstGeom>
        </p:spPr>
      </p:pic>
      <p:sp>
        <p:nvSpPr>
          <p:cNvPr id="6" name="Text 3"/>
          <p:cNvSpPr/>
          <p:nvPr/>
        </p:nvSpPr>
        <p:spPr>
          <a:xfrm>
            <a:off x="1198811" y="3505201"/>
            <a:ext cx="2753766" cy="344091"/>
          </a:xfrm>
          <a:prstGeom prst="rect">
            <a:avLst/>
          </a:prstGeom>
          <a:noFill/>
          <a:ln/>
        </p:spPr>
        <p:txBody>
          <a:bodyPr wrap="none" lIns="0" tIns="0" rIns="0" bIns="0" rtlCol="0" anchor="t"/>
          <a:lstStyle/>
          <a:p>
            <a:pPr>
              <a:lnSpc>
                <a:spcPts val="2688"/>
              </a:lnSpc>
            </a:pPr>
            <a:r>
              <a:rPr lang="en-US" sz="2125" dirty="0">
                <a:solidFill>
                  <a:srgbClr val="00002E"/>
                </a:solidFill>
                <a:latin typeface="Nunito Semi Bold" pitchFamily="34" charset="0"/>
                <a:ea typeface="Nunito Semi Bold" pitchFamily="34" charset="-122"/>
                <a:cs typeface="Nunito Semi Bold" pitchFamily="34" charset="-120"/>
              </a:rPr>
              <a:t>Una sola reelección</a:t>
            </a:r>
            <a:endParaRPr lang="en-US" sz="2125" dirty="0"/>
          </a:p>
        </p:txBody>
      </p:sp>
      <p:sp>
        <p:nvSpPr>
          <p:cNvPr id="7" name="Text 4"/>
          <p:cNvSpPr/>
          <p:nvPr/>
        </p:nvSpPr>
        <p:spPr>
          <a:xfrm>
            <a:off x="1198811" y="3974752"/>
            <a:ext cx="4807149" cy="1063973"/>
          </a:xfrm>
          <a:prstGeom prst="rect">
            <a:avLst/>
          </a:prstGeom>
          <a:noFill/>
          <a:ln/>
        </p:spPr>
        <p:txBody>
          <a:bodyPr wrap="square" lIns="0" tIns="0" rIns="0" bIns="0" rtlCol="0" anchor="t"/>
          <a:lstStyle/>
          <a:p>
            <a:pPr>
              <a:lnSpc>
                <a:spcPts val="2750"/>
              </a:lnSpc>
            </a:pPr>
            <a:r>
              <a:rPr lang="en-US" sz="1813" dirty="0">
                <a:solidFill>
                  <a:srgbClr val="00002E"/>
                </a:solidFill>
                <a:latin typeface="PT Sans" pitchFamily="34" charset="0"/>
                <a:ea typeface="PT Sans" pitchFamily="34" charset="-122"/>
                <a:cs typeface="PT Sans" pitchFamily="34" charset="-120"/>
              </a:rPr>
              <a:t>Las autoridades de elección popular pueden ser reelegidas por una sola vez, consecutiva o no, para el mismo cargo.</a:t>
            </a:r>
            <a:endParaRPr lang="en-US" sz="1813" dirty="0"/>
          </a:p>
        </p:txBody>
      </p:sp>
      <p:sp>
        <p:nvSpPr>
          <p:cNvPr id="8" name="Shape 5"/>
          <p:cNvSpPr/>
          <p:nvPr/>
        </p:nvSpPr>
        <p:spPr>
          <a:xfrm>
            <a:off x="6477744" y="2331244"/>
            <a:ext cx="5332363" cy="2970014"/>
          </a:xfrm>
          <a:prstGeom prst="roundRect">
            <a:avLst>
              <a:gd name="adj" fmla="val 11822"/>
            </a:avLst>
          </a:prstGeom>
          <a:solidFill>
            <a:srgbClr val="F3F3FF"/>
          </a:solidFill>
          <a:ln w="22860">
            <a:solidFill>
              <a:srgbClr val="018CE1"/>
            </a:solidFill>
            <a:prstDash val="solid"/>
          </a:ln>
        </p:spPr>
        <p:txBody>
          <a:bodyPr/>
          <a:lstStyle/>
          <a:p>
            <a:endParaRPr lang="es-EC" sz="2250"/>
          </a:p>
        </p:txBody>
      </p:sp>
      <p:sp>
        <p:nvSpPr>
          <p:cNvPr id="9" name="Shape 6"/>
          <p:cNvSpPr/>
          <p:nvPr/>
        </p:nvSpPr>
        <p:spPr>
          <a:xfrm>
            <a:off x="6740278" y="2593777"/>
            <a:ext cx="702171" cy="702171"/>
          </a:xfrm>
          <a:prstGeom prst="roundRect">
            <a:avLst>
              <a:gd name="adj" fmla="val 16276453"/>
            </a:avLst>
          </a:prstGeom>
          <a:solidFill>
            <a:srgbClr val="018CE1"/>
          </a:solidFill>
          <a:ln/>
        </p:spPr>
        <p:txBody>
          <a:bodyPr/>
          <a:lstStyle/>
          <a:p>
            <a:endParaRPr lang="es-EC" sz="2250"/>
          </a:p>
        </p:txBody>
      </p:sp>
      <p:pic>
        <p:nvPicPr>
          <p:cNvPr id="10" name="Image 1" descr="preencoded.png"/>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33307" y="2786806"/>
            <a:ext cx="315963" cy="315963"/>
          </a:xfrm>
          <a:prstGeom prst="rect">
            <a:avLst/>
          </a:prstGeom>
        </p:spPr>
      </p:pic>
      <p:sp>
        <p:nvSpPr>
          <p:cNvPr id="11" name="Text 7"/>
          <p:cNvSpPr/>
          <p:nvPr/>
        </p:nvSpPr>
        <p:spPr>
          <a:xfrm>
            <a:off x="6740278" y="3505201"/>
            <a:ext cx="2753766" cy="344091"/>
          </a:xfrm>
          <a:prstGeom prst="rect">
            <a:avLst/>
          </a:prstGeom>
          <a:noFill/>
          <a:ln/>
        </p:spPr>
        <p:txBody>
          <a:bodyPr wrap="none" lIns="0" tIns="0" rIns="0" bIns="0" rtlCol="0" anchor="t"/>
          <a:lstStyle/>
          <a:p>
            <a:pPr>
              <a:lnSpc>
                <a:spcPts val="2688"/>
              </a:lnSpc>
            </a:pPr>
            <a:r>
              <a:rPr lang="en-US" sz="2125" dirty="0">
                <a:solidFill>
                  <a:srgbClr val="00002E"/>
                </a:solidFill>
                <a:latin typeface="Nunito Semi Bold" pitchFamily="34" charset="0"/>
                <a:ea typeface="Nunito Semi Bold" pitchFamily="34" charset="-122"/>
                <a:cs typeface="Nunito Semi Bold" pitchFamily="34" charset="-120"/>
              </a:rPr>
              <a:t>Cargo diferente</a:t>
            </a:r>
            <a:endParaRPr lang="en-US" sz="2125" dirty="0"/>
          </a:p>
        </p:txBody>
      </p:sp>
      <p:sp>
        <p:nvSpPr>
          <p:cNvPr id="12" name="Text 8"/>
          <p:cNvSpPr/>
          <p:nvPr/>
        </p:nvSpPr>
        <p:spPr>
          <a:xfrm>
            <a:off x="6740277" y="3974752"/>
            <a:ext cx="4807298" cy="1063973"/>
          </a:xfrm>
          <a:prstGeom prst="rect">
            <a:avLst/>
          </a:prstGeom>
          <a:noFill/>
          <a:ln/>
        </p:spPr>
        <p:txBody>
          <a:bodyPr wrap="square" lIns="0" tIns="0" rIns="0" bIns="0" rtlCol="0" anchor="t"/>
          <a:lstStyle/>
          <a:p>
            <a:pPr>
              <a:lnSpc>
                <a:spcPts val="2750"/>
              </a:lnSpc>
            </a:pPr>
            <a:r>
              <a:rPr lang="en-US" sz="1813" dirty="0">
                <a:solidFill>
                  <a:srgbClr val="00002E"/>
                </a:solidFill>
                <a:latin typeface="PT Sans" pitchFamily="34" charset="0"/>
                <a:ea typeface="PT Sans" pitchFamily="34" charset="-122"/>
                <a:cs typeface="PT Sans" pitchFamily="34" charset="-120"/>
              </a:rPr>
              <a:t>Si se postulan para un cargo diferente, deben renunciar al que desempeñan antes de presentar la solicitud de inscripción.</a:t>
            </a:r>
            <a:endParaRPr lang="en-US" sz="1813" dirty="0"/>
          </a:p>
        </p:txBody>
      </p:sp>
      <p:sp>
        <p:nvSpPr>
          <p:cNvPr id="13" name="Shape 9"/>
          <p:cNvSpPr/>
          <p:nvPr/>
        </p:nvSpPr>
        <p:spPr>
          <a:xfrm>
            <a:off x="12019360" y="2331244"/>
            <a:ext cx="5332363" cy="2970014"/>
          </a:xfrm>
          <a:prstGeom prst="roundRect">
            <a:avLst>
              <a:gd name="adj" fmla="val 11822"/>
            </a:avLst>
          </a:prstGeom>
          <a:solidFill>
            <a:srgbClr val="F3F3FF"/>
          </a:solidFill>
          <a:ln w="22860">
            <a:solidFill>
              <a:srgbClr val="DA33BF"/>
            </a:solidFill>
            <a:prstDash val="solid"/>
          </a:ln>
        </p:spPr>
        <p:txBody>
          <a:bodyPr/>
          <a:lstStyle/>
          <a:p>
            <a:endParaRPr lang="es-EC" sz="2250"/>
          </a:p>
        </p:txBody>
      </p:sp>
      <p:sp>
        <p:nvSpPr>
          <p:cNvPr id="14" name="Shape 10"/>
          <p:cNvSpPr/>
          <p:nvPr/>
        </p:nvSpPr>
        <p:spPr>
          <a:xfrm>
            <a:off x="12281893" y="2593777"/>
            <a:ext cx="702171" cy="702171"/>
          </a:xfrm>
          <a:prstGeom prst="roundRect">
            <a:avLst>
              <a:gd name="adj" fmla="val 16276453"/>
            </a:avLst>
          </a:prstGeom>
          <a:solidFill>
            <a:srgbClr val="DA33BF"/>
          </a:solidFill>
          <a:ln/>
        </p:spPr>
        <p:txBody>
          <a:bodyPr/>
          <a:lstStyle/>
          <a:p>
            <a:endParaRPr lang="es-EC" sz="2250"/>
          </a:p>
        </p:txBody>
      </p:sp>
      <p:pic>
        <p:nvPicPr>
          <p:cNvPr id="15" name="Image 2" descr="preencoded.png"/>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474922" y="2786806"/>
            <a:ext cx="315963" cy="315963"/>
          </a:xfrm>
          <a:prstGeom prst="rect">
            <a:avLst/>
          </a:prstGeom>
        </p:spPr>
      </p:pic>
      <p:sp>
        <p:nvSpPr>
          <p:cNvPr id="16" name="Text 11"/>
          <p:cNvSpPr/>
          <p:nvPr/>
        </p:nvSpPr>
        <p:spPr>
          <a:xfrm>
            <a:off x="12281893" y="3505201"/>
            <a:ext cx="2753766" cy="344091"/>
          </a:xfrm>
          <a:prstGeom prst="rect">
            <a:avLst/>
          </a:prstGeom>
          <a:noFill/>
          <a:ln/>
        </p:spPr>
        <p:txBody>
          <a:bodyPr wrap="none" lIns="0" tIns="0" rIns="0" bIns="0" rtlCol="0" anchor="t"/>
          <a:lstStyle/>
          <a:p>
            <a:pPr>
              <a:lnSpc>
                <a:spcPts val="2688"/>
              </a:lnSpc>
            </a:pPr>
            <a:r>
              <a:rPr lang="en-US" sz="2125" dirty="0">
                <a:solidFill>
                  <a:srgbClr val="00002E"/>
                </a:solidFill>
                <a:latin typeface="Nunito Semi Bold" pitchFamily="34" charset="0"/>
                <a:ea typeface="Nunito Semi Bold" pitchFamily="34" charset="-122"/>
                <a:cs typeface="Nunito Semi Bold" pitchFamily="34" charset="-120"/>
              </a:rPr>
              <a:t>Licencia obligatoria</a:t>
            </a:r>
            <a:endParaRPr lang="en-US" sz="2125" dirty="0"/>
          </a:p>
        </p:txBody>
      </p:sp>
      <p:sp>
        <p:nvSpPr>
          <p:cNvPr id="17" name="Text 12"/>
          <p:cNvSpPr/>
          <p:nvPr/>
        </p:nvSpPr>
        <p:spPr>
          <a:xfrm>
            <a:off x="12281892" y="3974752"/>
            <a:ext cx="4807298" cy="1063973"/>
          </a:xfrm>
          <a:prstGeom prst="rect">
            <a:avLst/>
          </a:prstGeom>
          <a:noFill/>
          <a:ln/>
        </p:spPr>
        <p:txBody>
          <a:bodyPr wrap="square" lIns="0" tIns="0" rIns="0" bIns="0" rtlCol="0" anchor="t"/>
          <a:lstStyle/>
          <a:p>
            <a:pPr>
              <a:lnSpc>
                <a:spcPts val="2750"/>
              </a:lnSpc>
            </a:pPr>
            <a:r>
              <a:rPr lang="en-US" sz="1813" dirty="0">
                <a:solidFill>
                  <a:srgbClr val="00002E"/>
                </a:solidFill>
                <a:latin typeface="PT Sans" pitchFamily="34" charset="0"/>
                <a:ea typeface="PT Sans" pitchFamily="34" charset="-122"/>
                <a:cs typeface="PT Sans" pitchFamily="34" charset="-120"/>
              </a:rPr>
              <a:t>Los dignatarios que opten por reelección inmediata deben usar licencia sin remuneración desde el inicio de la campaña electoral.</a:t>
            </a:r>
            <a:endParaRPr lang="en-US" sz="1813" dirty="0"/>
          </a:p>
        </p:txBody>
      </p:sp>
      <p:sp>
        <p:nvSpPr>
          <p:cNvPr id="18" name="Text 13"/>
          <p:cNvSpPr/>
          <p:nvPr/>
        </p:nvSpPr>
        <p:spPr>
          <a:xfrm>
            <a:off x="936278" y="5536555"/>
            <a:ext cx="16415445" cy="709315"/>
          </a:xfrm>
          <a:prstGeom prst="rect">
            <a:avLst/>
          </a:prstGeom>
          <a:noFill/>
          <a:ln/>
        </p:spPr>
        <p:txBody>
          <a:bodyPr wrap="square" lIns="0" tIns="0" rIns="0" bIns="0" rtlCol="0" anchor="t"/>
          <a:lstStyle/>
          <a:p>
            <a:pPr>
              <a:lnSpc>
                <a:spcPts val="2750"/>
              </a:lnSpc>
            </a:pPr>
            <a:r>
              <a:rPr lang="en-US" sz="1813" dirty="0">
                <a:solidFill>
                  <a:srgbClr val="00002E"/>
                </a:solidFill>
                <a:latin typeface="PT Sans" pitchFamily="34" charset="0"/>
                <a:ea typeface="PT Sans" pitchFamily="34" charset="-122"/>
                <a:cs typeface="PT Sans" pitchFamily="34" charset="-120"/>
              </a:rPr>
              <a:t>El sistema de reelección busca equilibrar la continuidad de políticas públicas con el principio democrático de alternabilidad. La limitación a una sola reelección previene la concentración prolongada de poder y garantiza la renovación de la clase política.</a:t>
            </a:r>
            <a:endParaRPr lang="en-US" sz="1813" dirty="0"/>
          </a:p>
        </p:txBody>
      </p:sp>
      <p:sp>
        <p:nvSpPr>
          <p:cNvPr id="19" name="Text 14"/>
          <p:cNvSpPr/>
          <p:nvPr/>
        </p:nvSpPr>
        <p:spPr>
          <a:xfrm>
            <a:off x="936278" y="6481168"/>
            <a:ext cx="16415445" cy="709315"/>
          </a:xfrm>
          <a:prstGeom prst="rect">
            <a:avLst/>
          </a:prstGeom>
          <a:noFill/>
          <a:ln/>
        </p:spPr>
        <p:txBody>
          <a:bodyPr wrap="square" lIns="0" tIns="0" rIns="0" bIns="0" rtlCol="0" anchor="t"/>
          <a:lstStyle/>
          <a:p>
            <a:pPr>
              <a:lnSpc>
                <a:spcPts val="2750"/>
              </a:lnSpc>
            </a:pPr>
            <a:r>
              <a:rPr lang="en-US" sz="1813" dirty="0">
                <a:solidFill>
                  <a:srgbClr val="00002E"/>
                </a:solidFill>
                <a:latin typeface="PT Sans" pitchFamily="34" charset="0"/>
                <a:ea typeface="PT Sans" pitchFamily="34" charset="-122"/>
                <a:cs typeface="PT Sans" pitchFamily="34" charset="-120"/>
              </a:rPr>
              <a:t>La disposición constitucional aplica específicamente a prefectos, alcaldes, concejales y vocales de juntas parroquiales. Este mecanismo permite que las autoridades experimentadas puedan continuar sirviendo a la ciudadanía, pero evita la perpetuación indefinida en el cargo.</a:t>
            </a:r>
            <a:endParaRPr lang="en-US" sz="1813" dirty="0"/>
          </a:p>
        </p:txBody>
      </p:sp>
      <p:sp>
        <p:nvSpPr>
          <p:cNvPr id="20" name="Shape 15"/>
          <p:cNvSpPr/>
          <p:nvPr/>
        </p:nvSpPr>
        <p:spPr>
          <a:xfrm>
            <a:off x="936278" y="7425779"/>
            <a:ext cx="16415445" cy="1636960"/>
          </a:xfrm>
          <a:prstGeom prst="roundRect">
            <a:avLst>
              <a:gd name="adj" fmla="val 21450"/>
            </a:avLst>
          </a:prstGeom>
          <a:solidFill>
            <a:srgbClr val="B7C2FB"/>
          </a:solidFill>
          <a:ln/>
        </p:spPr>
        <p:txBody>
          <a:bodyPr/>
          <a:lstStyle/>
          <a:p>
            <a:endParaRPr lang="es-EC" sz="2250"/>
          </a:p>
        </p:txBody>
      </p:sp>
      <p:pic>
        <p:nvPicPr>
          <p:cNvPr id="21" name="Image 3" descr="preencoded.png"/>
          <p:cNvPicPr>
            <a:picLocks noChangeAspect="1"/>
          </p:cNvPicPr>
          <p:nvPr/>
        </p:nvPicPr>
        <p:blipFill>
          <a:blip r:embed="rId10"/>
          <a:stretch>
            <a:fillRect/>
          </a:stretch>
        </p:blipFill>
        <p:spPr>
          <a:xfrm>
            <a:off x="1170236" y="7770614"/>
            <a:ext cx="292596" cy="233958"/>
          </a:xfrm>
          <a:prstGeom prst="rect">
            <a:avLst/>
          </a:prstGeom>
        </p:spPr>
      </p:pic>
      <p:sp>
        <p:nvSpPr>
          <p:cNvPr id="22" name="Text 16"/>
          <p:cNvSpPr/>
          <p:nvPr/>
        </p:nvSpPr>
        <p:spPr>
          <a:xfrm>
            <a:off x="1696790" y="7693521"/>
            <a:ext cx="15420975" cy="1063973"/>
          </a:xfrm>
          <a:prstGeom prst="rect">
            <a:avLst/>
          </a:prstGeom>
          <a:noFill/>
          <a:ln/>
        </p:spPr>
        <p:txBody>
          <a:bodyPr wrap="square" lIns="0" tIns="0" rIns="0" bIns="0" rtlCol="0" anchor="t"/>
          <a:lstStyle/>
          <a:p>
            <a:pPr>
              <a:lnSpc>
                <a:spcPts val="2750"/>
              </a:lnSpc>
            </a:pPr>
            <a:r>
              <a:rPr lang="en-US" sz="1813" b="1" dirty="0">
                <a:solidFill>
                  <a:srgbClr val="000000"/>
                </a:solidFill>
                <a:latin typeface="PT Sans" pitchFamily="34" charset="0"/>
                <a:ea typeface="PT Sans" pitchFamily="34" charset="-122"/>
                <a:cs typeface="PT Sans" pitchFamily="34" charset="-120"/>
              </a:rPr>
              <a:t>Excepción importante:</a:t>
            </a:r>
            <a:r>
              <a:rPr lang="en-US" sz="1813" dirty="0">
                <a:solidFill>
                  <a:srgbClr val="000000"/>
                </a:solidFill>
                <a:latin typeface="PT Sans" pitchFamily="34" charset="0"/>
                <a:ea typeface="PT Sans" pitchFamily="34" charset="-122"/>
                <a:cs typeface="PT Sans" pitchFamily="34" charset="-120"/>
              </a:rPr>
              <a:t> Las autoridades de elección popular que ostenten la calidad de suplentes y al momento de la inscripción de su candidatura no estén en el ejercicio de las funciones de principales, no están obligadas a tomar licencia. Sin embargo, si participan para una dignidad diferente de la de su suplencia, no podrán principalizarse durante el proceso electoral y automáticamente perderán su condición de suplente si son electos.</a:t>
            </a:r>
            <a:endParaRPr lang="en-US" sz="1813"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Imagen 41">
            <a:extLst>
              <a:ext uri="{FF2B5EF4-FFF2-40B4-BE49-F238E27FC236}">
                <a16:creationId xmlns:a16="http://schemas.microsoft.com/office/drawing/2014/main" id="{E907C3C5-F203-8268-BED2-6D7471DC0BA0}"/>
              </a:ext>
            </a:extLst>
          </p:cNvPr>
          <p:cNvPicPr>
            <a:picLocks noChangeAspect="1"/>
          </p:cNvPicPr>
          <p:nvPr/>
        </p:nvPicPr>
        <p:blipFill>
          <a:blip r:embed="rId3"/>
          <a:stretch>
            <a:fillRect/>
          </a:stretch>
        </p:blipFill>
        <p:spPr>
          <a:xfrm>
            <a:off x="0" y="0"/>
            <a:ext cx="18288000" cy="10629901"/>
          </a:xfrm>
          <a:prstGeom prst="rect">
            <a:avLst/>
          </a:prstGeom>
        </p:spPr>
      </p:pic>
      <p:sp>
        <p:nvSpPr>
          <p:cNvPr id="2" name="Text 0"/>
          <p:cNvSpPr/>
          <p:nvPr/>
        </p:nvSpPr>
        <p:spPr>
          <a:xfrm>
            <a:off x="1121569" y="1369071"/>
            <a:ext cx="8272165" cy="635794"/>
          </a:xfrm>
          <a:prstGeom prst="rect">
            <a:avLst/>
          </a:prstGeom>
          <a:noFill/>
          <a:ln/>
        </p:spPr>
        <p:txBody>
          <a:bodyPr wrap="none" lIns="0" tIns="0" rIns="0" bIns="0" rtlCol="0" anchor="t"/>
          <a:lstStyle/>
          <a:p>
            <a:pPr>
              <a:lnSpc>
                <a:spcPts val="5000"/>
              </a:lnSpc>
            </a:pPr>
            <a:r>
              <a:rPr lang="en-US" sz="4000" dirty="0">
                <a:solidFill>
                  <a:srgbClr val="00002E"/>
                </a:solidFill>
                <a:latin typeface="Nunito Semi Bold" pitchFamily="34" charset="0"/>
                <a:ea typeface="Nunito Semi Bold" pitchFamily="34" charset="-122"/>
                <a:cs typeface="Nunito Semi Bold" pitchFamily="34" charset="-120"/>
              </a:rPr>
              <a:t>Aplicación Práctica de la Reelección</a:t>
            </a:r>
            <a:endParaRPr lang="en-US" sz="4000" dirty="0"/>
          </a:p>
        </p:txBody>
      </p:sp>
      <p:sp>
        <p:nvSpPr>
          <p:cNvPr id="3" name="Shape 1"/>
          <p:cNvSpPr/>
          <p:nvPr/>
        </p:nvSpPr>
        <p:spPr>
          <a:xfrm>
            <a:off x="1121569" y="2361754"/>
            <a:ext cx="16044714" cy="4575573"/>
          </a:xfrm>
          <a:prstGeom prst="roundRect">
            <a:avLst>
              <a:gd name="adj" fmla="val 7087"/>
            </a:avLst>
          </a:prstGeom>
          <a:noFill/>
          <a:ln w="7620">
            <a:solidFill>
              <a:srgbClr val="000000">
                <a:alpha val="8000"/>
              </a:srgbClr>
            </a:solidFill>
            <a:prstDash val="solid"/>
          </a:ln>
        </p:spPr>
        <p:txBody>
          <a:bodyPr/>
          <a:lstStyle/>
          <a:p>
            <a:endParaRPr lang="es-EC" sz="2250"/>
          </a:p>
        </p:txBody>
      </p:sp>
      <p:sp>
        <p:nvSpPr>
          <p:cNvPr id="4" name="Shape 2"/>
          <p:cNvSpPr/>
          <p:nvPr/>
        </p:nvSpPr>
        <p:spPr>
          <a:xfrm>
            <a:off x="1131094" y="2371279"/>
            <a:ext cx="16025664" cy="548878"/>
          </a:xfrm>
          <a:prstGeom prst="rect">
            <a:avLst/>
          </a:prstGeom>
          <a:solidFill>
            <a:srgbClr val="FFFFFF">
              <a:alpha val="4000"/>
            </a:srgbClr>
          </a:solidFill>
          <a:ln/>
        </p:spPr>
        <p:txBody>
          <a:bodyPr/>
          <a:lstStyle/>
          <a:p>
            <a:endParaRPr lang="es-EC" sz="2250"/>
          </a:p>
        </p:txBody>
      </p:sp>
      <p:sp>
        <p:nvSpPr>
          <p:cNvPr id="5" name="Text 3"/>
          <p:cNvSpPr/>
          <p:nvPr/>
        </p:nvSpPr>
        <p:spPr>
          <a:xfrm>
            <a:off x="1347788" y="2487812"/>
            <a:ext cx="3569345" cy="315814"/>
          </a:xfrm>
          <a:prstGeom prst="rect">
            <a:avLst/>
          </a:prstGeom>
          <a:noFill/>
          <a:ln/>
        </p:spPr>
        <p:txBody>
          <a:bodyPr wrap="none" lIns="0" tIns="0" rIns="0" bIns="0" rtlCol="0" anchor="t"/>
          <a:lstStyle/>
          <a:p>
            <a:pPr>
              <a:lnSpc>
                <a:spcPts val="2438"/>
              </a:lnSpc>
            </a:pPr>
            <a:r>
              <a:rPr lang="en-US" sz="1688" b="1" dirty="0">
                <a:solidFill>
                  <a:srgbClr val="00002E"/>
                </a:solidFill>
                <a:latin typeface="PT Sans" pitchFamily="34" charset="0"/>
                <a:ea typeface="PT Sans" pitchFamily="34" charset="-122"/>
                <a:cs typeface="PT Sans" pitchFamily="34" charset="-120"/>
              </a:rPr>
              <a:t>Autoridad</a:t>
            </a:r>
            <a:endParaRPr lang="en-US" sz="1688" dirty="0"/>
          </a:p>
        </p:txBody>
      </p:sp>
      <p:sp>
        <p:nvSpPr>
          <p:cNvPr id="6" name="Text 4"/>
          <p:cNvSpPr/>
          <p:nvPr/>
        </p:nvSpPr>
        <p:spPr>
          <a:xfrm>
            <a:off x="5358855" y="2487812"/>
            <a:ext cx="2763291" cy="315814"/>
          </a:xfrm>
          <a:prstGeom prst="rect">
            <a:avLst/>
          </a:prstGeom>
          <a:noFill/>
          <a:ln/>
        </p:spPr>
        <p:txBody>
          <a:bodyPr wrap="none" lIns="0" tIns="0" rIns="0" bIns="0" rtlCol="0" anchor="t"/>
          <a:lstStyle/>
          <a:p>
            <a:pPr>
              <a:lnSpc>
                <a:spcPts val="2438"/>
              </a:lnSpc>
            </a:pPr>
            <a:r>
              <a:rPr lang="en-US" sz="1688" b="1" dirty="0">
                <a:solidFill>
                  <a:srgbClr val="00002E"/>
                </a:solidFill>
                <a:latin typeface="PT Sans" pitchFamily="34" charset="0"/>
                <a:ea typeface="PT Sans" pitchFamily="34" charset="-122"/>
                <a:cs typeface="PT Sans" pitchFamily="34" charset="-120"/>
              </a:rPr>
              <a:t>Forma de elección</a:t>
            </a:r>
            <a:endParaRPr lang="en-US" sz="1688" dirty="0"/>
          </a:p>
        </p:txBody>
      </p:sp>
      <p:sp>
        <p:nvSpPr>
          <p:cNvPr id="7" name="Text 5"/>
          <p:cNvSpPr/>
          <p:nvPr/>
        </p:nvSpPr>
        <p:spPr>
          <a:xfrm>
            <a:off x="8563868" y="2487812"/>
            <a:ext cx="1962001" cy="315814"/>
          </a:xfrm>
          <a:prstGeom prst="rect">
            <a:avLst/>
          </a:prstGeom>
          <a:noFill/>
          <a:ln/>
        </p:spPr>
        <p:txBody>
          <a:bodyPr wrap="none" lIns="0" tIns="0" rIns="0" bIns="0" rtlCol="0" anchor="t"/>
          <a:lstStyle/>
          <a:p>
            <a:pPr>
              <a:lnSpc>
                <a:spcPts val="2438"/>
              </a:lnSpc>
            </a:pPr>
            <a:r>
              <a:rPr lang="en-US" sz="1688" b="1" dirty="0">
                <a:solidFill>
                  <a:srgbClr val="00002E"/>
                </a:solidFill>
                <a:latin typeface="PT Sans" pitchFamily="34" charset="0"/>
                <a:ea typeface="PT Sans" pitchFamily="34" charset="-122"/>
                <a:cs typeface="PT Sans" pitchFamily="34" charset="-120"/>
              </a:rPr>
              <a:t>¿Puede reelegirse?</a:t>
            </a:r>
            <a:endParaRPr lang="en-US" sz="1688" dirty="0"/>
          </a:p>
        </p:txBody>
      </p:sp>
      <p:sp>
        <p:nvSpPr>
          <p:cNvPr id="8" name="Text 6"/>
          <p:cNvSpPr/>
          <p:nvPr/>
        </p:nvSpPr>
        <p:spPr>
          <a:xfrm>
            <a:off x="10967592" y="2487812"/>
            <a:ext cx="1962001" cy="315814"/>
          </a:xfrm>
          <a:prstGeom prst="rect">
            <a:avLst/>
          </a:prstGeom>
          <a:noFill/>
          <a:ln/>
        </p:spPr>
        <p:txBody>
          <a:bodyPr wrap="none" lIns="0" tIns="0" rIns="0" bIns="0" rtlCol="0" anchor="t"/>
          <a:lstStyle/>
          <a:p>
            <a:pPr>
              <a:lnSpc>
                <a:spcPts val="2438"/>
              </a:lnSpc>
            </a:pPr>
            <a:r>
              <a:rPr lang="en-US" sz="1688" b="1" dirty="0">
                <a:solidFill>
                  <a:srgbClr val="00002E"/>
                </a:solidFill>
                <a:latin typeface="PT Sans" pitchFamily="34" charset="0"/>
                <a:ea typeface="PT Sans" pitchFamily="34" charset="-122"/>
                <a:cs typeface="PT Sans" pitchFamily="34" charset="-120"/>
              </a:rPr>
              <a:t>Límite</a:t>
            </a:r>
            <a:endParaRPr lang="en-US" sz="1688" dirty="0"/>
          </a:p>
        </p:txBody>
      </p:sp>
      <p:sp>
        <p:nvSpPr>
          <p:cNvPr id="9" name="Text 7"/>
          <p:cNvSpPr/>
          <p:nvPr/>
        </p:nvSpPr>
        <p:spPr>
          <a:xfrm>
            <a:off x="13371314" y="2487812"/>
            <a:ext cx="3569345" cy="315814"/>
          </a:xfrm>
          <a:prstGeom prst="rect">
            <a:avLst/>
          </a:prstGeom>
          <a:noFill/>
          <a:ln/>
        </p:spPr>
        <p:txBody>
          <a:bodyPr wrap="none" lIns="0" tIns="0" rIns="0" bIns="0" rtlCol="0" anchor="t"/>
          <a:lstStyle/>
          <a:p>
            <a:pPr>
              <a:lnSpc>
                <a:spcPts val="2438"/>
              </a:lnSpc>
            </a:pPr>
            <a:r>
              <a:rPr lang="en-US" sz="1688" b="1" dirty="0">
                <a:solidFill>
                  <a:srgbClr val="00002E"/>
                </a:solidFill>
                <a:latin typeface="PT Sans" pitchFamily="34" charset="0"/>
                <a:ea typeface="PT Sans" pitchFamily="34" charset="-122"/>
                <a:cs typeface="PT Sans" pitchFamily="34" charset="-120"/>
              </a:rPr>
              <a:t>Condición</a:t>
            </a:r>
            <a:endParaRPr lang="en-US" sz="1688" dirty="0"/>
          </a:p>
        </p:txBody>
      </p:sp>
      <p:sp>
        <p:nvSpPr>
          <p:cNvPr id="10" name="Shape 8"/>
          <p:cNvSpPr/>
          <p:nvPr/>
        </p:nvSpPr>
        <p:spPr>
          <a:xfrm>
            <a:off x="1131094" y="2920157"/>
            <a:ext cx="16025664" cy="864691"/>
          </a:xfrm>
          <a:prstGeom prst="rect">
            <a:avLst/>
          </a:prstGeom>
          <a:solidFill>
            <a:srgbClr val="000000">
              <a:alpha val="4000"/>
            </a:srgbClr>
          </a:solidFill>
          <a:ln/>
        </p:spPr>
        <p:txBody>
          <a:bodyPr/>
          <a:lstStyle/>
          <a:p>
            <a:endParaRPr lang="es-EC" sz="2250"/>
          </a:p>
        </p:txBody>
      </p:sp>
      <p:sp>
        <p:nvSpPr>
          <p:cNvPr id="11" name="Text 9"/>
          <p:cNvSpPr/>
          <p:nvPr/>
        </p:nvSpPr>
        <p:spPr>
          <a:xfrm>
            <a:off x="1347788" y="3036689"/>
            <a:ext cx="3569345" cy="315814"/>
          </a:xfrm>
          <a:prstGeom prst="rect">
            <a:avLst/>
          </a:prstGeom>
          <a:noFill/>
          <a:ln/>
        </p:spPr>
        <p:txBody>
          <a:bodyPr wrap="none" lIns="0" tIns="0" rIns="0" bIns="0" rtlCol="0" anchor="t"/>
          <a:lstStyle/>
          <a:p>
            <a:pPr>
              <a:lnSpc>
                <a:spcPts val="2438"/>
              </a:lnSpc>
            </a:pPr>
            <a:r>
              <a:rPr lang="en-US" sz="1688" dirty="0">
                <a:solidFill>
                  <a:srgbClr val="00002E"/>
                </a:solidFill>
                <a:latin typeface="PT Sans" pitchFamily="34" charset="0"/>
                <a:ea typeface="PT Sans" pitchFamily="34" charset="-122"/>
                <a:cs typeface="PT Sans" pitchFamily="34" charset="-120"/>
              </a:rPr>
              <a:t>Prefecto</a:t>
            </a:r>
            <a:endParaRPr lang="en-US" sz="1688" dirty="0"/>
          </a:p>
        </p:txBody>
      </p:sp>
      <p:sp>
        <p:nvSpPr>
          <p:cNvPr id="12" name="Text 10"/>
          <p:cNvSpPr/>
          <p:nvPr/>
        </p:nvSpPr>
        <p:spPr>
          <a:xfrm>
            <a:off x="5358855" y="3036689"/>
            <a:ext cx="2763291" cy="315814"/>
          </a:xfrm>
          <a:prstGeom prst="rect">
            <a:avLst/>
          </a:prstGeom>
          <a:noFill/>
          <a:ln/>
        </p:spPr>
        <p:txBody>
          <a:bodyPr wrap="none" lIns="0" tIns="0" rIns="0" bIns="0" rtlCol="0" anchor="t"/>
          <a:lstStyle/>
          <a:p>
            <a:pPr>
              <a:lnSpc>
                <a:spcPts val="2438"/>
              </a:lnSpc>
            </a:pPr>
            <a:r>
              <a:rPr lang="en-US" sz="1688" dirty="0">
                <a:solidFill>
                  <a:srgbClr val="00002E"/>
                </a:solidFill>
                <a:latin typeface="PT Sans" pitchFamily="34" charset="0"/>
                <a:ea typeface="PT Sans" pitchFamily="34" charset="-122"/>
                <a:cs typeface="PT Sans" pitchFamily="34" charset="-120"/>
              </a:rPr>
              <a:t>Elección popular directa</a:t>
            </a:r>
            <a:endParaRPr lang="en-US" sz="1688" dirty="0"/>
          </a:p>
        </p:txBody>
      </p:sp>
      <p:sp>
        <p:nvSpPr>
          <p:cNvPr id="13" name="Text 11"/>
          <p:cNvSpPr/>
          <p:nvPr/>
        </p:nvSpPr>
        <p:spPr>
          <a:xfrm>
            <a:off x="8563868" y="3036689"/>
            <a:ext cx="1962001" cy="315814"/>
          </a:xfrm>
          <a:prstGeom prst="rect">
            <a:avLst/>
          </a:prstGeom>
          <a:noFill/>
          <a:ln/>
        </p:spPr>
        <p:txBody>
          <a:bodyPr wrap="none" lIns="0" tIns="0" rIns="0" bIns="0" rtlCol="0" anchor="t"/>
          <a:lstStyle/>
          <a:p>
            <a:pPr>
              <a:lnSpc>
                <a:spcPts val="2438"/>
              </a:lnSpc>
            </a:pPr>
            <a:r>
              <a:rPr lang="en-US" sz="1688" dirty="0">
                <a:solidFill>
                  <a:srgbClr val="00002E"/>
                </a:solidFill>
                <a:latin typeface="PT Sans" pitchFamily="34" charset="0"/>
                <a:ea typeface="PT Sans" pitchFamily="34" charset="-122"/>
                <a:cs typeface="PT Sans" pitchFamily="34" charset="-120"/>
              </a:rPr>
              <a:t>Sí</a:t>
            </a:r>
            <a:endParaRPr lang="en-US" sz="1688" dirty="0"/>
          </a:p>
        </p:txBody>
      </p:sp>
      <p:sp>
        <p:nvSpPr>
          <p:cNvPr id="14" name="Text 12"/>
          <p:cNvSpPr/>
          <p:nvPr/>
        </p:nvSpPr>
        <p:spPr>
          <a:xfrm>
            <a:off x="10967592" y="3036689"/>
            <a:ext cx="1962001" cy="315814"/>
          </a:xfrm>
          <a:prstGeom prst="rect">
            <a:avLst/>
          </a:prstGeom>
          <a:noFill/>
          <a:ln/>
        </p:spPr>
        <p:txBody>
          <a:bodyPr wrap="none" lIns="0" tIns="0" rIns="0" bIns="0" rtlCol="0" anchor="t"/>
          <a:lstStyle/>
          <a:p>
            <a:pPr>
              <a:lnSpc>
                <a:spcPts val="2438"/>
              </a:lnSpc>
            </a:pPr>
            <a:r>
              <a:rPr lang="en-US" sz="1688" dirty="0">
                <a:solidFill>
                  <a:srgbClr val="00002E"/>
                </a:solidFill>
                <a:latin typeface="PT Sans" pitchFamily="34" charset="0"/>
                <a:ea typeface="PT Sans" pitchFamily="34" charset="-122"/>
                <a:cs typeface="PT Sans" pitchFamily="34" charset="-120"/>
              </a:rPr>
              <a:t>Una vez</a:t>
            </a:r>
            <a:endParaRPr lang="en-US" sz="1688" dirty="0"/>
          </a:p>
        </p:txBody>
      </p:sp>
      <p:sp>
        <p:nvSpPr>
          <p:cNvPr id="15" name="Text 13"/>
          <p:cNvSpPr/>
          <p:nvPr/>
        </p:nvSpPr>
        <p:spPr>
          <a:xfrm>
            <a:off x="13371314" y="3036690"/>
            <a:ext cx="3569345" cy="631626"/>
          </a:xfrm>
          <a:prstGeom prst="rect">
            <a:avLst/>
          </a:prstGeom>
          <a:noFill/>
          <a:ln/>
        </p:spPr>
        <p:txBody>
          <a:bodyPr wrap="square" lIns="0" tIns="0" rIns="0" bIns="0" rtlCol="0" anchor="t"/>
          <a:lstStyle/>
          <a:p>
            <a:pPr>
              <a:lnSpc>
                <a:spcPts val="2438"/>
              </a:lnSpc>
            </a:pPr>
            <a:r>
              <a:rPr lang="en-US" sz="1688" dirty="0">
                <a:solidFill>
                  <a:srgbClr val="00002E"/>
                </a:solidFill>
                <a:latin typeface="PT Sans" pitchFamily="34" charset="0"/>
                <a:ea typeface="PT Sans" pitchFamily="34" charset="-122"/>
                <a:cs typeface="PT Sans" pitchFamily="34" charset="-120"/>
              </a:rPr>
              <a:t>Licencia sin remuneración durante campaña</a:t>
            </a:r>
            <a:endParaRPr lang="en-US" sz="1688" dirty="0"/>
          </a:p>
        </p:txBody>
      </p:sp>
      <p:sp>
        <p:nvSpPr>
          <p:cNvPr id="16" name="Shape 14"/>
          <p:cNvSpPr/>
          <p:nvPr/>
        </p:nvSpPr>
        <p:spPr>
          <a:xfrm>
            <a:off x="1131094" y="3784848"/>
            <a:ext cx="16025664" cy="864691"/>
          </a:xfrm>
          <a:prstGeom prst="rect">
            <a:avLst/>
          </a:prstGeom>
          <a:solidFill>
            <a:srgbClr val="FFFFFF">
              <a:alpha val="4000"/>
            </a:srgbClr>
          </a:solidFill>
          <a:ln/>
        </p:spPr>
        <p:txBody>
          <a:bodyPr/>
          <a:lstStyle/>
          <a:p>
            <a:endParaRPr lang="es-EC" sz="2250"/>
          </a:p>
        </p:txBody>
      </p:sp>
      <p:sp>
        <p:nvSpPr>
          <p:cNvPr id="17" name="Text 15"/>
          <p:cNvSpPr/>
          <p:nvPr/>
        </p:nvSpPr>
        <p:spPr>
          <a:xfrm>
            <a:off x="1347788" y="3901381"/>
            <a:ext cx="3569345" cy="315814"/>
          </a:xfrm>
          <a:prstGeom prst="rect">
            <a:avLst/>
          </a:prstGeom>
          <a:noFill/>
          <a:ln/>
        </p:spPr>
        <p:txBody>
          <a:bodyPr wrap="none" lIns="0" tIns="0" rIns="0" bIns="0" rtlCol="0" anchor="t"/>
          <a:lstStyle/>
          <a:p>
            <a:pPr>
              <a:lnSpc>
                <a:spcPts val="2438"/>
              </a:lnSpc>
            </a:pPr>
            <a:r>
              <a:rPr lang="en-US" sz="1688" dirty="0">
                <a:solidFill>
                  <a:srgbClr val="00002E"/>
                </a:solidFill>
                <a:latin typeface="PT Sans" pitchFamily="34" charset="0"/>
                <a:ea typeface="PT Sans" pitchFamily="34" charset="-122"/>
                <a:cs typeface="PT Sans" pitchFamily="34" charset="-120"/>
              </a:rPr>
              <a:t>Alcalde</a:t>
            </a:r>
            <a:endParaRPr lang="en-US" sz="1688" dirty="0"/>
          </a:p>
        </p:txBody>
      </p:sp>
      <p:sp>
        <p:nvSpPr>
          <p:cNvPr id="18" name="Text 16"/>
          <p:cNvSpPr/>
          <p:nvPr/>
        </p:nvSpPr>
        <p:spPr>
          <a:xfrm>
            <a:off x="5358855" y="3901381"/>
            <a:ext cx="2763291" cy="315814"/>
          </a:xfrm>
          <a:prstGeom prst="rect">
            <a:avLst/>
          </a:prstGeom>
          <a:noFill/>
          <a:ln/>
        </p:spPr>
        <p:txBody>
          <a:bodyPr wrap="none" lIns="0" tIns="0" rIns="0" bIns="0" rtlCol="0" anchor="t"/>
          <a:lstStyle/>
          <a:p>
            <a:pPr>
              <a:lnSpc>
                <a:spcPts val="2438"/>
              </a:lnSpc>
            </a:pPr>
            <a:r>
              <a:rPr lang="en-US" sz="1688" dirty="0">
                <a:solidFill>
                  <a:srgbClr val="00002E"/>
                </a:solidFill>
                <a:latin typeface="PT Sans" pitchFamily="34" charset="0"/>
                <a:ea typeface="PT Sans" pitchFamily="34" charset="-122"/>
                <a:cs typeface="PT Sans" pitchFamily="34" charset="-120"/>
              </a:rPr>
              <a:t>Elección popular directa</a:t>
            </a:r>
            <a:endParaRPr lang="en-US" sz="1688" dirty="0"/>
          </a:p>
        </p:txBody>
      </p:sp>
      <p:sp>
        <p:nvSpPr>
          <p:cNvPr id="19" name="Text 17"/>
          <p:cNvSpPr/>
          <p:nvPr/>
        </p:nvSpPr>
        <p:spPr>
          <a:xfrm>
            <a:off x="8563868" y="3901381"/>
            <a:ext cx="1962001" cy="315814"/>
          </a:xfrm>
          <a:prstGeom prst="rect">
            <a:avLst/>
          </a:prstGeom>
          <a:noFill/>
          <a:ln/>
        </p:spPr>
        <p:txBody>
          <a:bodyPr wrap="none" lIns="0" tIns="0" rIns="0" bIns="0" rtlCol="0" anchor="t"/>
          <a:lstStyle/>
          <a:p>
            <a:pPr>
              <a:lnSpc>
                <a:spcPts val="2438"/>
              </a:lnSpc>
            </a:pPr>
            <a:r>
              <a:rPr lang="en-US" sz="1688" dirty="0">
                <a:solidFill>
                  <a:srgbClr val="00002E"/>
                </a:solidFill>
                <a:latin typeface="PT Sans" pitchFamily="34" charset="0"/>
                <a:ea typeface="PT Sans" pitchFamily="34" charset="-122"/>
                <a:cs typeface="PT Sans" pitchFamily="34" charset="-120"/>
              </a:rPr>
              <a:t>Sí</a:t>
            </a:r>
            <a:endParaRPr lang="en-US" sz="1688" dirty="0"/>
          </a:p>
        </p:txBody>
      </p:sp>
      <p:sp>
        <p:nvSpPr>
          <p:cNvPr id="20" name="Text 18"/>
          <p:cNvSpPr/>
          <p:nvPr/>
        </p:nvSpPr>
        <p:spPr>
          <a:xfrm>
            <a:off x="10967592" y="3901381"/>
            <a:ext cx="1962001" cy="315814"/>
          </a:xfrm>
          <a:prstGeom prst="rect">
            <a:avLst/>
          </a:prstGeom>
          <a:noFill/>
          <a:ln/>
        </p:spPr>
        <p:txBody>
          <a:bodyPr wrap="none" lIns="0" tIns="0" rIns="0" bIns="0" rtlCol="0" anchor="t"/>
          <a:lstStyle/>
          <a:p>
            <a:pPr>
              <a:lnSpc>
                <a:spcPts val="2438"/>
              </a:lnSpc>
            </a:pPr>
            <a:r>
              <a:rPr lang="en-US" sz="1688" dirty="0">
                <a:solidFill>
                  <a:srgbClr val="00002E"/>
                </a:solidFill>
                <a:latin typeface="PT Sans" pitchFamily="34" charset="0"/>
                <a:ea typeface="PT Sans" pitchFamily="34" charset="-122"/>
                <a:cs typeface="PT Sans" pitchFamily="34" charset="-120"/>
              </a:rPr>
              <a:t>Una vez</a:t>
            </a:r>
            <a:endParaRPr lang="en-US" sz="1688" dirty="0"/>
          </a:p>
        </p:txBody>
      </p:sp>
      <p:sp>
        <p:nvSpPr>
          <p:cNvPr id="21" name="Text 19"/>
          <p:cNvSpPr/>
          <p:nvPr/>
        </p:nvSpPr>
        <p:spPr>
          <a:xfrm>
            <a:off x="13371314" y="3901381"/>
            <a:ext cx="3569345" cy="631626"/>
          </a:xfrm>
          <a:prstGeom prst="rect">
            <a:avLst/>
          </a:prstGeom>
          <a:noFill/>
          <a:ln/>
        </p:spPr>
        <p:txBody>
          <a:bodyPr wrap="square" lIns="0" tIns="0" rIns="0" bIns="0" rtlCol="0" anchor="t"/>
          <a:lstStyle/>
          <a:p>
            <a:pPr>
              <a:lnSpc>
                <a:spcPts val="2438"/>
              </a:lnSpc>
            </a:pPr>
            <a:r>
              <a:rPr lang="en-US" sz="1688" dirty="0">
                <a:solidFill>
                  <a:srgbClr val="00002E"/>
                </a:solidFill>
                <a:latin typeface="PT Sans" pitchFamily="34" charset="0"/>
                <a:ea typeface="PT Sans" pitchFamily="34" charset="-122"/>
                <a:cs typeface="PT Sans" pitchFamily="34" charset="-120"/>
              </a:rPr>
              <a:t>Licencia sin remuneración durante campaña</a:t>
            </a:r>
            <a:endParaRPr lang="en-US" sz="1688" dirty="0"/>
          </a:p>
        </p:txBody>
      </p:sp>
      <p:sp>
        <p:nvSpPr>
          <p:cNvPr id="22" name="Shape 20"/>
          <p:cNvSpPr/>
          <p:nvPr/>
        </p:nvSpPr>
        <p:spPr>
          <a:xfrm>
            <a:off x="1131094" y="4649541"/>
            <a:ext cx="16025664" cy="864691"/>
          </a:xfrm>
          <a:prstGeom prst="rect">
            <a:avLst/>
          </a:prstGeom>
          <a:solidFill>
            <a:srgbClr val="000000">
              <a:alpha val="4000"/>
            </a:srgbClr>
          </a:solidFill>
          <a:ln/>
        </p:spPr>
        <p:txBody>
          <a:bodyPr/>
          <a:lstStyle/>
          <a:p>
            <a:endParaRPr lang="es-EC" sz="2250"/>
          </a:p>
        </p:txBody>
      </p:sp>
      <p:sp>
        <p:nvSpPr>
          <p:cNvPr id="23" name="Text 21"/>
          <p:cNvSpPr/>
          <p:nvPr/>
        </p:nvSpPr>
        <p:spPr>
          <a:xfrm>
            <a:off x="1347788" y="4766073"/>
            <a:ext cx="3569345" cy="315814"/>
          </a:xfrm>
          <a:prstGeom prst="rect">
            <a:avLst/>
          </a:prstGeom>
          <a:noFill/>
          <a:ln/>
        </p:spPr>
        <p:txBody>
          <a:bodyPr wrap="none" lIns="0" tIns="0" rIns="0" bIns="0" rtlCol="0" anchor="t"/>
          <a:lstStyle/>
          <a:p>
            <a:pPr>
              <a:lnSpc>
                <a:spcPts val="2438"/>
              </a:lnSpc>
            </a:pPr>
            <a:r>
              <a:rPr lang="en-US" sz="1688" dirty="0">
                <a:solidFill>
                  <a:srgbClr val="00002E"/>
                </a:solidFill>
                <a:latin typeface="PT Sans" pitchFamily="34" charset="0"/>
                <a:ea typeface="PT Sans" pitchFamily="34" charset="-122"/>
                <a:cs typeface="PT Sans" pitchFamily="34" charset="-120"/>
              </a:rPr>
              <a:t>Concejal urbano/rural</a:t>
            </a:r>
            <a:endParaRPr lang="en-US" sz="1688" dirty="0"/>
          </a:p>
        </p:txBody>
      </p:sp>
      <p:sp>
        <p:nvSpPr>
          <p:cNvPr id="24" name="Text 22"/>
          <p:cNvSpPr/>
          <p:nvPr/>
        </p:nvSpPr>
        <p:spPr>
          <a:xfrm>
            <a:off x="5358855" y="4766073"/>
            <a:ext cx="2763291" cy="315814"/>
          </a:xfrm>
          <a:prstGeom prst="rect">
            <a:avLst/>
          </a:prstGeom>
          <a:noFill/>
          <a:ln/>
        </p:spPr>
        <p:txBody>
          <a:bodyPr wrap="none" lIns="0" tIns="0" rIns="0" bIns="0" rtlCol="0" anchor="t"/>
          <a:lstStyle/>
          <a:p>
            <a:pPr>
              <a:lnSpc>
                <a:spcPts val="2438"/>
              </a:lnSpc>
            </a:pPr>
            <a:r>
              <a:rPr lang="en-US" sz="1688" dirty="0">
                <a:solidFill>
                  <a:srgbClr val="00002E"/>
                </a:solidFill>
                <a:latin typeface="PT Sans" pitchFamily="34" charset="0"/>
                <a:ea typeface="PT Sans" pitchFamily="34" charset="-122"/>
                <a:cs typeface="PT Sans" pitchFamily="34" charset="-120"/>
              </a:rPr>
              <a:t>Lista pluripersonal</a:t>
            </a:r>
            <a:endParaRPr lang="en-US" sz="1688" dirty="0"/>
          </a:p>
        </p:txBody>
      </p:sp>
      <p:sp>
        <p:nvSpPr>
          <p:cNvPr id="25" name="Text 23"/>
          <p:cNvSpPr/>
          <p:nvPr/>
        </p:nvSpPr>
        <p:spPr>
          <a:xfrm>
            <a:off x="8563868" y="4766073"/>
            <a:ext cx="1962001" cy="315814"/>
          </a:xfrm>
          <a:prstGeom prst="rect">
            <a:avLst/>
          </a:prstGeom>
          <a:noFill/>
          <a:ln/>
        </p:spPr>
        <p:txBody>
          <a:bodyPr wrap="none" lIns="0" tIns="0" rIns="0" bIns="0" rtlCol="0" anchor="t"/>
          <a:lstStyle/>
          <a:p>
            <a:pPr>
              <a:lnSpc>
                <a:spcPts val="2438"/>
              </a:lnSpc>
            </a:pPr>
            <a:r>
              <a:rPr lang="en-US" sz="1688" dirty="0">
                <a:solidFill>
                  <a:srgbClr val="00002E"/>
                </a:solidFill>
                <a:latin typeface="PT Sans" pitchFamily="34" charset="0"/>
                <a:ea typeface="PT Sans" pitchFamily="34" charset="-122"/>
                <a:cs typeface="PT Sans" pitchFamily="34" charset="-120"/>
              </a:rPr>
              <a:t>Sí</a:t>
            </a:r>
            <a:endParaRPr lang="en-US" sz="1688" dirty="0"/>
          </a:p>
        </p:txBody>
      </p:sp>
      <p:sp>
        <p:nvSpPr>
          <p:cNvPr id="26" name="Text 24"/>
          <p:cNvSpPr/>
          <p:nvPr/>
        </p:nvSpPr>
        <p:spPr>
          <a:xfrm>
            <a:off x="10967592" y="4766073"/>
            <a:ext cx="1962001" cy="315814"/>
          </a:xfrm>
          <a:prstGeom prst="rect">
            <a:avLst/>
          </a:prstGeom>
          <a:noFill/>
          <a:ln/>
        </p:spPr>
        <p:txBody>
          <a:bodyPr wrap="none" lIns="0" tIns="0" rIns="0" bIns="0" rtlCol="0" anchor="t"/>
          <a:lstStyle/>
          <a:p>
            <a:pPr>
              <a:lnSpc>
                <a:spcPts val="2438"/>
              </a:lnSpc>
            </a:pPr>
            <a:r>
              <a:rPr lang="en-US" sz="1688" dirty="0">
                <a:solidFill>
                  <a:srgbClr val="00002E"/>
                </a:solidFill>
                <a:latin typeface="PT Sans" pitchFamily="34" charset="0"/>
                <a:ea typeface="PT Sans" pitchFamily="34" charset="-122"/>
                <a:cs typeface="PT Sans" pitchFamily="34" charset="-120"/>
              </a:rPr>
              <a:t>Una vez</a:t>
            </a:r>
            <a:endParaRPr lang="en-US" sz="1688" dirty="0"/>
          </a:p>
        </p:txBody>
      </p:sp>
      <p:sp>
        <p:nvSpPr>
          <p:cNvPr id="27" name="Text 25"/>
          <p:cNvSpPr/>
          <p:nvPr/>
        </p:nvSpPr>
        <p:spPr>
          <a:xfrm>
            <a:off x="13371314" y="4766073"/>
            <a:ext cx="3569345" cy="631626"/>
          </a:xfrm>
          <a:prstGeom prst="rect">
            <a:avLst/>
          </a:prstGeom>
          <a:noFill/>
          <a:ln/>
        </p:spPr>
        <p:txBody>
          <a:bodyPr wrap="square" lIns="0" tIns="0" rIns="0" bIns="0" rtlCol="0" anchor="t"/>
          <a:lstStyle/>
          <a:p>
            <a:pPr>
              <a:lnSpc>
                <a:spcPts val="2438"/>
              </a:lnSpc>
            </a:pPr>
            <a:r>
              <a:rPr lang="en-US" sz="1688" dirty="0">
                <a:solidFill>
                  <a:srgbClr val="00002E"/>
                </a:solidFill>
                <a:latin typeface="PT Sans" pitchFamily="34" charset="0"/>
                <a:ea typeface="PT Sans" pitchFamily="34" charset="-122"/>
                <a:cs typeface="PT Sans" pitchFamily="34" charset="-120"/>
              </a:rPr>
              <a:t>Licencia sin remuneración durante campaña</a:t>
            </a:r>
            <a:endParaRPr lang="en-US" sz="1688" dirty="0"/>
          </a:p>
        </p:txBody>
      </p:sp>
      <p:sp>
        <p:nvSpPr>
          <p:cNvPr id="28" name="Shape 26"/>
          <p:cNvSpPr/>
          <p:nvPr/>
        </p:nvSpPr>
        <p:spPr>
          <a:xfrm>
            <a:off x="1131094" y="5514232"/>
            <a:ext cx="16025664" cy="864691"/>
          </a:xfrm>
          <a:prstGeom prst="rect">
            <a:avLst/>
          </a:prstGeom>
          <a:solidFill>
            <a:srgbClr val="FFFFFF">
              <a:alpha val="4000"/>
            </a:srgbClr>
          </a:solidFill>
          <a:ln/>
        </p:spPr>
        <p:txBody>
          <a:bodyPr/>
          <a:lstStyle/>
          <a:p>
            <a:endParaRPr lang="es-EC" sz="2250"/>
          </a:p>
        </p:txBody>
      </p:sp>
      <p:sp>
        <p:nvSpPr>
          <p:cNvPr id="29" name="Text 27"/>
          <p:cNvSpPr/>
          <p:nvPr/>
        </p:nvSpPr>
        <p:spPr>
          <a:xfrm>
            <a:off x="1347788" y="5630764"/>
            <a:ext cx="3569345" cy="315814"/>
          </a:xfrm>
          <a:prstGeom prst="rect">
            <a:avLst/>
          </a:prstGeom>
          <a:noFill/>
          <a:ln/>
        </p:spPr>
        <p:txBody>
          <a:bodyPr wrap="none" lIns="0" tIns="0" rIns="0" bIns="0" rtlCol="0" anchor="t"/>
          <a:lstStyle/>
          <a:p>
            <a:pPr>
              <a:lnSpc>
                <a:spcPts val="2438"/>
              </a:lnSpc>
            </a:pPr>
            <a:r>
              <a:rPr lang="en-US" sz="1688" dirty="0">
                <a:solidFill>
                  <a:srgbClr val="00002E"/>
                </a:solidFill>
                <a:latin typeface="PT Sans" pitchFamily="34" charset="0"/>
                <a:ea typeface="PT Sans" pitchFamily="34" charset="-122"/>
                <a:cs typeface="PT Sans" pitchFamily="34" charset="-120"/>
              </a:rPr>
              <a:t>Vocal Junta Parroquial</a:t>
            </a:r>
            <a:endParaRPr lang="en-US" sz="1688" dirty="0"/>
          </a:p>
        </p:txBody>
      </p:sp>
      <p:sp>
        <p:nvSpPr>
          <p:cNvPr id="30" name="Text 28"/>
          <p:cNvSpPr/>
          <p:nvPr/>
        </p:nvSpPr>
        <p:spPr>
          <a:xfrm>
            <a:off x="5358855" y="5630764"/>
            <a:ext cx="2763291" cy="315814"/>
          </a:xfrm>
          <a:prstGeom prst="rect">
            <a:avLst/>
          </a:prstGeom>
          <a:noFill/>
          <a:ln/>
        </p:spPr>
        <p:txBody>
          <a:bodyPr wrap="none" lIns="0" tIns="0" rIns="0" bIns="0" rtlCol="0" anchor="t"/>
          <a:lstStyle/>
          <a:p>
            <a:pPr>
              <a:lnSpc>
                <a:spcPts val="2438"/>
              </a:lnSpc>
            </a:pPr>
            <a:r>
              <a:rPr lang="en-US" sz="1688" dirty="0">
                <a:solidFill>
                  <a:srgbClr val="00002E"/>
                </a:solidFill>
                <a:latin typeface="PT Sans" pitchFamily="34" charset="0"/>
                <a:ea typeface="PT Sans" pitchFamily="34" charset="-122"/>
                <a:cs typeface="PT Sans" pitchFamily="34" charset="-120"/>
              </a:rPr>
              <a:t>Lista pluripersonal</a:t>
            </a:r>
            <a:endParaRPr lang="en-US" sz="1688" dirty="0"/>
          </a:p>
        </p:txBody>
      </p:sp>
      <p:sp>
        <p:nvSpPr>
          <p:cNvPr id="31" name="Text 29"/>
          <p:cNvSpPr/>
          <p:nvPr/>
        </p:nvSpPr>
        <p:spPr>
          <a:xfrm>
            <a:off x="8563868" y="5630764"/>
            <a:ext cx="1962001" cy="315814"/>
          </a:xfrm>
          <a:prstGeom prst="rect">
            <a:avLst/>
          </a:prstGeom>
          <a:noFill/>
          <a:ln/>
        </p:spPr>
        <p:txBody>
          <a:bodyPr wrap="none" lIns="0" tIns="0" rIns="0" bIns="0" rtlCol="0" anchor="t"/>
          <a:lstStyle/>
          <a:p>
            <a:pPr>
              <a:lnSpc>
                <a:spcPts val="2438"/>
              </a:lnSpc>
            </a:pPr>
            <a:r>
              <a:rPr lang="en-US" sz="1688" dirty="0">
                <a:solidFill>
                  <a:srgbClr val="00002E"/>
                </a:solidFill>
                <a:latin typeface="PT Sans" pitchFamily="34" charset="0"/>
                <a:ea typeface="PT Sans" pitchFamily="34" charset="-122"/>
                <a:cs typeface="PT Sans" pitchFamily="34" charset="-120"/>
              </a:rPr>
              <a:t>Sí</a:t>
            </a:r>
            <a:endParaRPr lang="en-US" sz="1688" dirty="0"/>
          </a:p>
        </p:txBody>
      </p:sp>
      <p:sp>
        <p:nvSpPr>
          <p:cNvPr id="32" name="Text 30"/>
          <p:cNvSpPr/>
          <p:nvPr/>
        </p:nvSpPr>
        <p:spPr>
          <a:xfrm>
            <a:off x="10967592" y="5630764"/>
            <a:ext cx="1962001" cy="315814"/>
          </a:xfrm>
          <a:prstGeom prst="rect">
            <a:avLst/>
          </a:prstGeom>
          <a:noFill/>
          <a:ln/>
        </p:spPr>
        <p:txBody>
          <a:bodyPr wrap="none" lIns="0" tIns="0" rIns="0" bIns="0" rtlCol="0" anchor="t"/>
          <a:lstStyle/>
          <a:p>
            <a:pPr>
              <a:lnSpc>
                <a:spcPts val="2438"/>
              </a:lnSpc>
            </a:pPr>
            <a:r>
              <a:rPr lang="en-US" sz="1688" dirty="0">
                <a:solidFill>
                  <a:srgbClr val="00002E"/>
                </a:solidFill>
                <a:latin typeface="PT Sans" pitchFamily="34" charset="0"/>
                <a:ea typeface="PT Sans" pitchFamily="34" charset="-122"/>
                <a:cs typeface="PT Sans" pitchFamily="34" charset="-120"/>
              </a:rPr>
              <a:t>Una vez</a:t>
            </a:r>
            <a:endParaRPr lang="en-US" sz="1688" dirty="0"/>
          </a:p>
        </p:txBody>
      </p:sp>
      <p:sp>
        <p:nvSpPr>
          <p:cNvPr id="33" name="Text 31"/>
          <p:cNvSpPr/>
          <p:nvPr/>
        </p:nvSpPr>
        <p:spPr>
          <a:xfrm>
            <a:off x="13371314" y="5630765"/>
            <a:ext cx="3569345" cy="631626"/>
          </a:xfrm>
          <a:prstGeom prst="rect">
            <a:avLst/>
          </a:prstGeom>
          <a:noFill/>
          <a:ln/>
        </p:spPr>
        <p:txBody>
          <a:bodyPr wrap="square" lIns="0" tIns="0" rIns="0" bIns="0" rtlCol="0" anchor="t"/>
          <a:lstStyle/>
          <a:p>
            <a:pPr>
              <a:lnSpc>
                <a:spcPts val="2438"/>
              </a:lnSpc>
            </a:pPr>
            <a:r>
              <a:rPr lang="en-US" sz="1688" dirty="0">
                <a:solidFill>
                  <a:srgbClr val="00002E"/>
                </a:solidFill>
                <a:latin typeface="PT Sans" pitchFamily="34" charset="0"/>
                <a:ea typeface="PT Sans" pitchFamily="34" charset="-122"/>
                <a:cs typeface="PT Sans" pitchFamily="34" charset="-120"/>
              </a:rPr>
              <a:t>Licencia sin remuneración durante campaña</a:t>
            </a:r>
            <a:endParaRPr lang="en-US" sz="1688" dirty="0"/>
          </a:p>
        </p:txBody>
      </p:sp>
      <p:sp>
        <p:nvSpPr>
          <p:cNvPr id="34" name="Shape 32"/>
          <p:cNvSpPr/>
          <p:nvPr/>
        </p:nvSpPr>
        <p:spPr>
          <a:xfrm>
            <a:off x="1131094" y="6378922"/>
            <a:ext cx="16025664" cy="548878"/>
          </a:xfrm>
          <a:prstGeom prst="rect">
            <a:avLst/>
          </a:prstGeom>
          <a:solidFill>
            <a:srgbClr val="000000">
              <a:alpha val="4000"/>
            </a:srgbClr>
          </a:solidFill>
          <a:ln/>
        </p:spPr>
        <p:txBody>
          <a:bodyPr/>
          <a:lstStyle/>
          <a:p>
            <a:endParaRPr lang="es-EC" sz="2250"/>
          </a:p>
        </p:txBody>
      </p:sp>
      <p:sp>
        <p:nvSpPr>
          <p:cNvPr id="35" name="Text 33"/>
          <p:cNvSpPr/>
          <p:nvPr/>
        </p:nvSpPr>
        <p:spPr>
          <a:xfrm>
            <a:off x="1347788" y="6495456"/>
            <a:ext cx="3569345" cy="315814"/>
          </a:xfrm>
          <a:prstGeom prst="rect">
            <a:avLst/>
          </a:prstGeom>
          <a:noFill/>
          <a:ln/>
        </p:spPr>
        <p:txBody>
          <a:bodyPr wrap="none" lIns="0" tIns="0" rIns="0" bIns="0" rtlCol="0" anchor="t"/>
          <a:lstStyle/>
          <a:p>
            <a:pPr>
              <a:lnSpc>
                <a:spcPts val="2438"/>
              </a:lnSpc>
            </a:pPr>
            <a:r>
              <a:rPr lang="en-US" sz="1688" dirty="0">
                <a:solidFill>
                  <a:srgbClr val="00002E"/>
                </a:solidFill>
                <a:latin typeface="PT Sans" pitchFamily="34" charset="0"/>
                <a:ea typeface="PT Sans" pitchFamily="34" charset="-122"/>
                <a:cs typeface="PT Sans" pitchFamily="34" charset="-120"/>
              </a:rPr>
              <a:t>Presidente Junta Parroquial</a:t>
            </a:r>
            <a:endParaRPr lang="en-US" sz="1688" dirty="0"/>
          </a:p>
        </p:txBody>
      </p:sp>
      <p:sp>
        <p:nvSpPr>
          <p:cNvPr id="36" name="Text 34"/>
          <p:cNvSpPr/>
          <p:nvPr/>
        </p:nvSpPr>
        <p:spPr>
          <a:xfrm>
            <a:off x="5358855" y="6495456"/>
            <a:ext cx="2763291" cy="315814"/>
          </a:xfrm>
          <a:prstGeom prst="rect">
            <a:avLst/>
          </a:prstGeom>
          <a:noFill/>
          <a:ln/>
        </p:spPr>
        <p:txBody>
          <a:bodyPr wrap="none" lIns="0" tIns="0" rIns="0" bIns="0" rtlCol="0" anchor="t"/>
          <a:lstStyle/>
          <a:p>
            <a:pPr>
              <a:lnSpc>
                <a:spcPts val="2438"/>
              </a:lnSpc>
            </a:pPr>
            <a:r>
              <a:rPr lang="en-US" sz="1688" dirty="0">
                <a:solidFill>
                  <a:srgbClr val="00002E"/>
                </a:solidFill>
                <a:latin typeface="PT Sans" pitchFamily="34" charset="0"/>
                <a:ea typeface="PT Sans" pitchFamily="34" charset="-122"/>
                <a:cs typeface="PT Sans" pitchFamily="34" charset="-120"/>
              </a:rPr>
              <a:t>Es el vocal más votado</a:t>
            </a:r>
            <a:endParaRPr lang="en-US" sz="1688" dirty="0"/>
          </a:p>
        </p:txBody>
      </p:sp>
      <p:sp>
        <p:nvSpPr>
          <p:cNvPr id="37" name="Text 35"/>
          <p:cNvSpPr/>
          <p:nvPr/>
        </p:nvSpPr>
        <p:spPr>
          <a:xfrm>
            <a:off x="8563868" y="6495456"/>
            <a:ext cx="1962001" cy="315814"/>
          </a:xfrm>
          <a:prstGeom prst="rect">
            <a:avLst/>
          </a:prstGeom>
          <a:noFill/>
          <a:ln/>
        </p:spPr>
        <p:txBody>
          <a:bodyPr wrap="none" lIns="0" tIns="0" rIns="0" bIns="0" rtlCol="0" anchor="t"/>
          <a:lstStyle/>
          <a:p>
            <a:pPr>
              <a:lnSpc>
                <a:spcPts val="2438"/>
              </a:lnSpc>
            </a:pPr>
            <a:r>
              <a:rPr lang="en-US" sz="1688" dirty="0">
                <a:solidFill>
                  <a:srgbClr val="00002E"/>
                </a:solidFill>
                <a:latin typeface="PT Sans" pitchFamily="34" charset="0"/>
                <a:ea typeface="PT Sans" pitchFamily="34" charset="-122"/>
                <a:cs typeface="PT Sans" pitchFamily="34" charset="-120"/>
              </a:rPr>
              <a:t>Si vuelve a ser vocal</a:t>
            </a:r>
            <a:endParaRPr lang="en-US" sz="1688" dirty="0"/>
          </a:p>
        </p:txBody>
      </p:sp>
      <p:sp>
        <p:nvSpPr>
          <p:cNvPr id="38" name="Text 36"/>
          <p:cNvSpPr/>
          <p:nvPr/>
        </p:nvSpPr>
        <p:spPr>
          <a:xfrm>
            <a:off x="10967592" y="6495456"/>
            <a:ext cx="1962001" cy="315814"/>
          </a:xfrm>
          <a:prstGeom prst="rect">
            <a:avLst/>
          </a:prstGeom>
          <a:noFill/>
          <a:ln/>
        </p:spPr>
        <p:txBody>
          <a:bodyPr wrap="none" lIns="0" tIns="0" rIns="0" bIns="0" rtlCol="0" anchor="t"/>
          <a:lstStyle/>
          <a:p>
            <a:pPr>
              <a:lnSpc>
                <a:spcPts val="2438"/>
              </a:lnSpc>
            </a:pPr>
            <a:r>
              <a:rPr lang="en-US" sz="1688" dirty="0">
                <a:solidFill>
                  <a:srgbClr val="00002E"/>
                </a:solidFill>
                <a:latin typeface="PT Sans" pitchFamily="34" charset="0"/>
                <a:ea typeface="PT Sans" pitchFamily="34" charset="-122"/>
                <a:cs typeface="PT Sans" pitchFamily="34" charset="-120"/>
              </a:rPr>
              <a:t>Depende</a:t>
            </a:r>
            <a:endParaRPr lang="en-US" sz="1688" dirty="0"/>
          </a:p>
        </p:txBody>
      </p:sp>
      <p:sp>
        <p:nvSpPr>
          <p:cNvPr id="39" name="Text 37"/>
          <p:cNvSpPr/>
          <p:nvPr/>
        </p:nvSpPr>
        <p:spPr>
          <a:xfrm>
            <a:off x="13371314" y="6495456"/>
            <a:ext cx="3569345" cy="315814"/>
          </a:xfrm>
          <a:prstGeom prst="rect">
            <a:avLst/>
          </a:prstGeom>
          <a:noFill/>
          <a:ln/>
        </p:spPr>
        <p:txBody>
          <a:bodyPr wrap="none" lIns="0" tIns="0" rIns="0" bIns="0" rtlCol="0" anchor="t"/>
          <a:lstStyle/>
          <a:p>
            <a:pPr>
              <a:lnSpc>
                <a:spcPts val="2438"/>
              </a:lnSpc>
            </a:pPr>
            <a:r>
              <a:rPr lang="en-US" sz="1688" dirty="0">
                <a:solidFill>
                  <a:srgbClr val="00002E"/>
                </a:solidFill>
                <a:latin typeface="PT Sans" pitchFamily="34" charset="0"/>
                <a:ea typeface="PT Sans" pitchFamily="34" charset="-122"/>
                <a:cs typeface="PT Sans" pitchFamily="34" charset="-120"/>
              </a:rPr>
              <a:t>Licencia si busca reelección</a:t>
            </a:r>
            <a:endParaRPr lang="en-US" sz="1688" dirty="0"/>
          </a:p>
        </p:txBody>
      </p:sp>
      <p:sp>
        <p:nvSpPr>
          <p:cNvPr id="40" name="Text 38"/>
          <p:cNvSpPr/>
          <p:nvPr/>
        </p:nvSpPr>
        <p:spPr>
          <a:xfrm>
            <a:off x="1096030" y="7501445"/>
            <a:ext cx="16044714" cy="631626"/>
          </a:xfrm>
          <a:prstGeom prst="rect">
            <a:avLst/>
          </a:prstGeom>
          <a:noFill/>
          <a:ln/>
        </p:spPr>
        <p:txBody>
          <a:bodyPr wrap="square" lIns="0" tIns="0" rIns="0" bIns="0" rtlCol="0" anchor="t"/>
          <a:lstStyle/>
          <a:p>
            <a:pPr>
              <a:lnSpc>
                <a:spcPts val="2438"/>
              </a:lnSpc>
            </a:pPr>
            <a:r>
              <a:rPr lang="en-US" sz="2400" dirty="0">
                <a:solidFill>
                  <a:srgbClr val="00002E"/>
                </a:solidFill>
                <a:latin typeface="PT Sans" pitchFamily="34" charset="0"/>
                <a:ea typeface="PT Sans" pitchFamily="34" charset="-122"/>
                <a:cs typeface="PT Sans" pitchFamily="34" charset="-120"/>
              </a:rPr>
              <a:t>El periodo de ejercicio de funciones para todas las autoridades de los GAD (Gobiernos Autónomos Descentralizados) es de </a:t>
            </a:r>
            <a:r>
              <a:rPr lang="en-US" sz="2400" b="1" dirty="0">
                <a:solidFill>
                  <a:srgbClr val="00002E"/>
                </a:solidFill>
                <a:latin typeface="PT Sans" pitchFamily="34" charset="0"/>
                <a:ea typeface="PT Sans" pitchFamily="34" charset="-122"/>
                <a:cs typeface="PT Sans" pitchFamily="34" charset="-120"/>
              </a:rPr>
              <a:t>cuatro años</a:t>
            </a:r>
            <a:r>
              <a:rPr lang="en-US" sz="2400" dirty="0">
                <a:solidFill>
                  <a:srgbClr val="00002E"/>
                </a:solidFill>
                <a:latin typeface="PT Sans" pitchFamily="34" charset="0"/>
                <a:ea typeface="PT Sans" pitchFamily="34" charset="-122"/>
                <a:cs typeface="PT Sans" pitchFamily="34" charset="-120"/>
              </a:rPr>
              <a:t>. Esta duración permite implementar políticas públicas a mediano plazo y evaluar resultados concretos.</a:t>
            </a:r>
            <a:endParaRPr lang="en-US" sz="2400" dirty="0"/>
          </a:p>
        </p:txBody>
      </p:sp>
      <p:sp>
        <p:nvSpPr>
          <p:cNvPr id="41" name="Text 39"/>
          <p:cNvSpPr/>
          <p:nvPr/>
        </p:nvSpPr>
        <p:spPr>
          <a:xfrm>
            <a:off x="1096030" y="8444209"/>
            <a:ext cx="16044714" cy="947440"/>
          </a:xfrm>
          <a:prstGeom prst="rect">
            <a:avLst/>
          </a:prstGeom>
          <a:noFill/>
          <a:ln/>
        </p:spPr>
        <p:txBody>
          <a:bodyPr wrap="square" lIns="0" tIns="0" rIns="0" bIns="0" rtlCol="0" anchor="t"/>
          <a:lstStyle/>
          <a:p>
            <a:pPr>
              <a:lnSpc>
                <a:spcPts val="2438"/>
              </a:lnSpc>
            </a:pPr>
            <a:r>
              <a:rPr lang="en-US" sz="2400" b="1" dirty="0">
                <a:solidFill>
                  <a:srgbClr val="00002E"/>
                </a:solidFill>
                <a:latin typeface="PT Sans" pitchFamily="34" charset="0"/>
                <a:ea typeface="PT Sans" pitchFamily="34" charset="-122"/>
                <a:cs typeface="PT Sans" pitchFamily="34" charset="-120"/>
              </a:rPr>
              <a:t>Particularidad de las Juntas Parroquiales:</a:t>
            </a:r>
            <a:r>
              <a:rPr lang="en-US" sz="2400" dirty="0">
                <a:solidFill>
                  <a:srgbClr val="00002E"/>
                </a:solidFill>
                <a:latin typeface="PT Sans" pitchFamily="34" charset="0"/>
                <a:ea typeface="PT Sans" pitchFamily="34" charset="-122"/>
                <a:cs typeface="PT Sans" pitchFamily="34" charset="-120"/>
              </a:rPr>
              <a:t> De acuerdo con el COOTAD (Código Orgánico de Organización Territorial, Autonomía y Descentralización), las juntas parroquiales rurales están integradas por 5 vocales (o 7 en parroquias con mayor población). El vocal más votado se convierte en presidente de la junta parroquial. Por esta razón, la reelección se aplica al cargo de vocal, no directamente al de presidente.</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Imagen 54">
            <a:extLst>
              <a:ext uri="{FF2B5EF4-FFF2-40B4-BE49-F238E27FC236}">
                <a16:creationId xmlns:a16="http://schemas.microsoft.com/office/drawing/2014/main" id="{11228E0E-ADE9-E128-F191-C1334CF15944}"/>
              </a:ext>
            </a:extLst>
          </p:cNvPr>
          <p:cNvPicPr>
            <a:picLocks noChangeAspect="1"/>
          </p:cNvPicPr>
          <p:nvPr/>
        </p:nvPicPr>
        <p:blipFill>
          <a:blip r:embed="rId3"/>
          <a:stretch>
            <a:fillRect/>
          </a:stretch>
        </p:blipFill>
        <p:spPr>
          <a:xfrm>
            <a:off x="23630" y="49708"/>
            <a:ext cx="18288000" cy="10629901"/>
          </a:xfrm>
          <a:prstGeom prst="rect">
            <a:avLst/>
          </a:prstGeom>
        </p:spPr>
      </p:pic>
      <p:sp>
        <p:nvSpPr>
          <p:cNvPr id="7" name="Text 5"/>
          <p:cNvSpPr/>
          <p:nvPr/>
        </p:nvSpPr>
        <p:spPr>
          <a:xfrm>
            <a:off x="6350496" y="2658070"/>
            <a:ext cx="173683" cy="217140"/>
          </a:xfrm>
          <a:prstGeom prst="rect">
            <a:avLst/>
          </a:prstGeom>
          <a:noFill/>
          <a:ln/>
        </p:spPr>
        <p:txBody>
          <a:bodyPr wrap="none" lIns="0" tIns="0" rIns="0" bIns="0" rtlCol="0" anchor="t"/>
          <a:lstStyle/>
          <a:p>
            <a:pPr>
              <a:lnSpc>
                <a:spcPts val="1688"/>
              </a:lnSpc>
            </a:pPr>
            <a:r>
              <a:rPr lang="en-US" sz="1313" dirty="0">
                <a:solidFill>
                  <a:srgbClr val="FFFFFF"/>
                </a:solidFill>
                <a:latin typeface="Nunito Semi Bold" pitchFamily="34" charset="0"/>
                <a:ea typeface="Nunito Semi Bold" pitchFamily="34" charset="-122"/>
                <a:cs typeface="Nunito Semi Bold" pitchFamily="34" charset="-120"/>
              </a:rPr>
              <a:t>1</a:t>
            </a:r>
            <a:endParaRPr lang="en-US" sz="1313" dirty="0"/>
          </a:p>
        </p:txBody>
      </p:sp>
      <p:sp>
        <p:nvSpPr>
          <p:cNvPr id="13" name="Text 11"/>
          <p:cNvSpPr/>
          <p:nvPr/>
        </p:nvSpPr>
        <p:spPr>
          <a:xfrm>
            <a:off x="11763375" y="2658070"/>
            <a:ext cx="173683" cy="217140"/>
          </a:xfrm>
          <a:prstGeom prst="rect">
            <a:avLst/>
          </a:prstGeom>
          <a:noFill/>
          <a:ln/>
        </p:spPr>
        <p:txBody>
          <a:bodyPr wrap="none" lIns="0" tIns="0" rIns="0" bIns="0" rtlCol="0" anchor="t"/>
          <a:lstStyle/>
          <a:p>
            <a:pPr>
              <a:lnSpc>
                <a:spcPts val="1688"/>
              </a:lnSpc>
            </a:pPr>
            <a:r>
              <a:rPr lang="en-US" sz="1313" dirty="0">
                <a:solidFill>
                  <a:srgbClr val="FFFFFF"/>
                </a:solidFill>
                <a:latin typeface="Nunito Semi Bold" pitchFamily="34" charset="0"/>
                <a:ea typeface="Nunito Semi Bold" pitchFamily="34" charset="-122"/>
                <a:cs typeface="Nunito Semi Bold" pitchFamily="34" charset="-120"/>
              </a:rPr>
              <a:t>2</a:t>
            </a:r>
            <a:endParaRPr lang="en-US" sz="1313" dirty="0"/>
          </a:p>
        </p:txBody>
      </p:sp>
      <p:sp>
        <p:nvSpPr>
          <p:cNvPr id="19" name="Text 17"/>
          <p:cNvSpPr/>
          <p:nvPr/>
        </p:nvSpPr>
        <p:spPr>
          <a:xfrm>
            <a:off x="6350496" y="4101256"/>
            <a:ext cx="173683" cy="217140"/>
          </a:xfrm>
          <a:prstGeom prst="rect">
            <a:avLst/>
          </a:prstGeom>
          <a:noFill/>
          <a:ln/>
        </p:spPr>
        <p:txBody>
          <a:bodyPr wrap="none" lIns="0" tIns="0" rIns="0" bIns="0" rtlCol="0" anchor="t"/>
          <a:lstStyle/>
          <a:p>
            <a:pPr>
              <a:lnSpc>
                <a:spcPts val="1688"/>
              </a:lnSpc>
            </a:pPr>
            <a:r>
              <a:rPr lang="en-US" sz="1313" dirty="0">
                <a:solidFill>
                  <a:srgbClr val="FFFFFF"/>
                </a:solidFill>
                <a:latin typeface="Nunito Semi Bold" pitchFamily="34" charset="0"/>
                <a:ea typeface="Nunito Semi Bold" pitchFamily="34" charset="-122"/>
                <a:cs typeface="Nunito Semi Bold" pitchFamily="34" charset="-120"/>
              </a:rPr>
              <a:t>3</a:t>
            </a:r>
            <a:endParaRPr lang="en-US" sz="1313" dirty="0"/>
          </a:p>
        </p:txBody>
      </p:sp>
      <p:sp>
        <p:nvSpPr>
          <p:cNvPr id="25" name="Text 23"/>
          <p:cNvSpPr/>
          <p:nvPr/>
        </p:nvSpPr>
        <p:spPr>
          <a:xfrm>
            <a:off x="11763375" y="4101256"/>
            <a:ext cx="173683" cy="217140"/>
          </a:xfrm>
          <a:prstGeom prst="rect">
            <a:avLst/>
          </a:prstGeom>
          <a:noFill/>
          <a:ln/>
        </p:spPr>
        <p:txBody>
          <a:bodyPr wrap="none" lIns="0" tIns="0" rIns="0" bIns="0" rtlCol="0" anchor="t"/>
          <a:lstStyle/>
          <a:p>
            <a:pPr>
              <a:lnSpc>
                <a:spcPts val="1688"/>
              </a:lnSpc>
            </a:pPr>
            <a:r>
              <a:rPr lang="en-US" sz="1313" dirty="0">
                <a:solidFill>
                  <a:srgbClr val="FFFFFF"/>
                </a:solidFill>
                <a:latin typeface="Nunito Semi Bold" pitchFamily="34" charset="0"/>
                <a:ea typeface="Nunito Semi Bold" pitchFamily="34" charset="-122"/>
                <a:cs typeface="Nunito Semi Bold" pitchFamily="34" charset="-120"/>
              </a:rPr>
              <a:t>4</a:t>
            </a:r>
            <a:endParaRPr lang="en-US" sz="1313" dirty="0"/>
          </a:p>
        </p:txBody>
      </p:sp>
      <p:sp>
        <p:nvSpPr>
          <p:cNvPr id="31" name="Text 29"/>
          <p:cNvSpPr/>
          <p:nvPr/>
        </p:nvSpPr>
        <p:spPr>
          <a:xfrm>
            <a:off x="6350496" y="5364659"/>
            <a:ext cx="173683" cy="217140"/>
          </a:xfrm>
          <a:prstGeom prst="rect">
            <a:avLst/>
          </a:prstGeom>
          <a:noFill/>
          <a:ln/>
        </p:spPr>
        <p:txBody>
          <a:bodyPr wrap="none" lIns="0" tIns="0" rIns="0" bIns="0" rtlCol="0" anchor="t"/>
          <a:lstStyle/>
          <a:p>
            <a:pPr>
              <a:lnSpc>
                <a:spcPts val="1688"/>
              </a:lnSpc>
            </a:pPr>
            <a:r>
              <a:rPr lang="en-US" sz="1313" dirty="0">
                <a:solidFill>
                  <a:srgbClr val="FFFFFF"/>
                </a:solidFill>
                <a:latin typeface="Nunito Semi Bold" pitchFamily="34" charset="0"/>
                <a:ea typeface="Nunito Semi Bold" pitchFamily="34" charset="-122"/>
                <a:cs typeface="Nunito Semi Bold" pitchFamily="34" charset="-120"/>
              </a:rPr>
              <a:t>5</a:t>
            </a:r>
            <a:endParaRPr lang="en-US" sz="1313" dirty="0"/>
          </a:p>
        </p:txBody>
      </p:sp>
      <p:sp>
        <p:nvSpPr>
          <p:cNvPr id="37" name="Text 35"/>
          <p:cNvSpPr/>
          <p:nvPr/>
        </p:nvSpPr>
        <p:spPr>
          <a:xfrm>
            <a:off x="11763375" y="5364659"/>
            <a:ext cx="173683" cy="217140"/>
          </a:xfrm>
          <a:prstGeom prst="rect">
            <a:avLst/>
          </a:prstGeom>
          <a:noFill/>
          <a:ln/>
        </p:spPr>
        <p:txBody>
          <a:bodyPr wrap="none" lIns="0" tIns="0" rIns="0" bIns="0" rtlCol="0" anchor="t"/>
          <a:lstStyle/>
          <a:p>
            <a:pPr>
              <a:lnSpc>
                <a:spcPts val="1688"/>
              </a:lnSpc>
            </a:pPr>
            <a:r>
              <a:rPr lang="en-US" sz="1313" dirty="0">
                <a:solidFill>
                  <a:srgbClr val="FFFFFF"/>
                </a:solidFill>
                <a:latin typeface="Nunito Semi Bold" pitchFamily="34" charset="0"/>
                <a:ea typeface="Nunito Semi Bold" pitchFamily="34" charset="-122"/>
                <a:cs typeface="Nunito Semi Bold" pitchFamily="34" charset="-120"/>
              </a:rPr>
              <a:t>6</a:t>
            </a:r>
            <a:endParaRPr lang="en-US" sz="1313" dirty="0"/>
          </a:p>
        </p:txBody>
      </p:sp>
      <p:sp>
        <p:nvSpPr>
          <p:cNvPr id="43" name="Text 41"/>
          <p:cNvSpPr/>
          <p:nvPr/>
        </p:nvSpPr>
        <p:spPr>
          <a:xfrm>
            <a:off x="6350496" y="6807845"/>
            <a:ext cx="173683" cy="217140"/>
          </a:xfrm>
          <a:prstGeom prst="rect">
            <a:avLst/>
          </a:prstGeom>
          <a:noFill/>
          <a:ln/>
        </p:spPr>
        <p:txBody>
          <a:bodyPr wrap="none" lIns="0" tIns="0" rIns="0" bIns="0" rtlCol="0" anchor="t"/>
          <a:lstStyle/>
          <a:p>
            <a:pPr>
              <a:lnSpc>
                <a:spcPts val="1688"/>
              </a:lnSpc>
            </a:pPr>
            <a:r>
              <a:rPr lang="en-US" sz="1313" dirty="0">
                <a:solidFill>
                  <a:srgbClr val="FFFFFF"/>
                </a:solidFill>
                <a:latin typeface="Nunito Semi Bold" pitchFamily="34" charset="0"/>
                <a:ea typeface="Nunito Semi Bold" pitchFamily="34" charset="-122"/>
                <a:cs typeface="Nunito Semi Bold" pitchFamily="34" charset="-120"/>
              </a:rPr>
              <a:t>7</a:t>
            </a:r>
            <a:endParaRPr lang="en-US" sz="1313" dirty="0"/>
          </a:p>
        </p:txBody>
      </p:sp>
      <p:sp>
        <p:nvSpPr>
          <p:cNvPr id="49" name="Text 47"/>
          <p:cNvSpPr/>
          <p:nvPr/>
        </p:nvSpPr>
        <p:spPr>
          <a:xfrm>
            <a:off x="11763375" y="6807845"/>
            <a:ext cx="173683" cy="217140"/>
          </a:xfrm>
          <a:prstGeom prst="rect">
            <a:avLst/>
          </a:prstGeom>
          <a:noFill/>
          <a:ln/>
        </p:spPr>
        <p:txBody>
          <a:bodyPr wrap="none" lIns="0" tIns="0" rIns="0" bIns="0" rtlCol="0" anchor="t"/>
          <a:lstStyle/>
          <a:p>
            <a:pPr>
              <a:lnSpc>
                <a:spcPts val="1688"/>
              </a:lnSpc>
            </a:pPr>
            <a:r>
              <a:rPr lang="en-US" sz="1313" dirty="0">
                <a:solidFill>
                  <a:srgbClr val="FFFFFF"/>
                </a:solidFill>
                <a:latin typeface="Nunito Semi Bold" pitchFamily="34" charset="0"/>
                <a:ea typeface="Nunito Semi Bold" pitchFamily="34" charset="-122"/>
                <a:cs typeface="Nunito Semi Bold" pitchFamily="34" charset="-120"/>
              </a:rPr>
              <a:t>8</a:t>
            </a:r>
            <a:endParaRPr lang="en-US" sz="1313" dirty="0"/>
          </a:p>
        </p:txBody>
      </p:sp>
      <p:pic>
        <p:nvPicPr>
          <p:cNvPr id="53" name="Image 0" descr="preencoded.png"/>
          <p:cNvPicPr>
            <a:picLocks noChangeAspect="1"/>
          </p:cNvPicPr>
          <p:nvPr/>
        </p:nvPicPr>
        <p:blipFill>
          <a:blip r:embed="rId4"/>
          <a:stretch>
            <a:fillRect/>
          </a:stretch>
        </p:blipFill>
        <p:spPr>
          <a:xfrm>
            <a:off x="3915668" y="8340180"/>
            <a:ext cx="180975" cy="144661"/>
          </a:xfrm>
          <a:prstGeom prst="rect">
            <a:avLst/>
          </a:prstGeom>
        </p:spPr>
      </p:pic>
      <p:grpSp>
        <p:nvGrpSpPr>
          <p:cNvPr id="58" name="Grupo 57">
            <a:extLst>
              <a:ext uri="{FF2B5EF4-FFF2-40B4-BE49-F238E27FC236}">
                <a16:creationId xmlns:a16="http://schemas.microsoft.com/office/drawing/2014/main" id="{D8593713-792B-729E-E452-A27D89291867}"/>
              </a:ext>
            </a:extLst>
          </p:cNvPr>
          <p:cNvGrpSpPr/>
          <p:nvPr/>
        </p:nvGrpSpPr>
        <p:grpSpPr>
          <a:xfrm>
            <a:off x="747922" y="1736672"/>
            <a:ext cx="17502906" cy="7895067"/>
            <a:chOff x="3771008" y="2066433"/>
            <a:chExt cx="10745838" cy="6822327"/>
          </a:xfrm>
        </p:grpSpPr>
        <p:sp>
          <p:nvSpPr>
            <p:cNvPr id="2" name="Text 0"/>
            <p:cNvSpPr/>
            <p:nvPr/>
          </p:nvSpPr>
          <p:spPr>
            <a:xfrm>
              <a:off x="5222750" y="2066433"/>
              <a:ext cx="7435006" cy="425798"/>
            </a:xfrm>
            <a:prstGeom prst="rect">
              <a:avLst/>
            </a:prstGeom>
            <a:noFill/>
            <a:ln/>
          </p:spPr>
          <p:txBody>
            <a:bodyPr wrap="none" lIns="0" tIns="0" rIns="0" bIns="0" rtlCol="0" anchor="t"/>
            <a:lstStyle/>
            <a:p>
              <a:pPr>
                <a:lnSpc>
                  <a:spcPts val="3313"/>
                </a:lnSpc>
              </a:pPr>
              <a:r>
                <a:rPr lang="en-US" sz="4400" dirty="0">
                  <a:solidFill>
                    <a:srgbClr val="00002E"/>
                  </a:solidFill>
                  <a:latin typeface="Nunito Semi Bold" pitchFamily="34" charset="0"/>
                  <a:ea typeface="Nunito Semi Bold" pitchFamily="34" charset="-122"/>
                  <a:cs typeface="Nunito Semi Bold" pitchFamily="34" charset="-120"/>
                </a:rPr>
                <a:t>Inhabilidades y Prohibiciones para Candidaturas</a:t>
              </a:r>
              <a:endParaRPr lang="en-US" sz="4400" dirty="0"/>
            </a:p>
          </p:txBody>
        </p:sp>
        <p:sp>
          <p:nvSpPr>
            <p:cNvPr id="4" name="Shape 2"/>
            <p:cNvSpPr/>
            <p:nvPr/>
          </p:nvSpPr>
          <p:spPr>
            <a:xfrm>
              <a:off x="3771008" y="2766715"/>
              <a:ext cx="5332959" cy="1146125"/>
            </a:xfrm>
            <a:prstGeom prst="roundRect">
              <a:avLst>
                <a:gd name="adj" fmla="val 7978"/>
              </a:avLst>
            </a:prstGeom>
            <a:solidFill>
              <a:srgbClr val="F3F3FF">
                <a:alpha val="75000"/>
              </a:srgbClr>
            </a:solidFill>
            <a:ln/>
          </p:spPr>
          <p:txBody>
            <a:bodyPr/>
            <a:lstStyle/>
            <a:p>
              <a:endParaRPr lang="es-EC" sz="4000"/>
            </a:p>
          </p:txBody>
        </p:sp>
        <p:sp>
          <p:nvSpPr>
            <p:cNvPr id="5" name="Shape 3"/>
            <p:cNvSpPr/>
            <p:nvPr/>
          </p:nvSpPr>
          <p:spPr>
            <a:xfrm>
              <a:off x="3771008" y="2747665"/>
              <a:ext cx="5332959" cy="76200"/>
            </a:xfrm>
            <a:prstGeom prst="roundRect">
              <a:avLst>
                <a:gd name="adj" fmla="val 285014"/>
              </a:avLst>
            </a:prstGeom>
            <a:solidFill>
              <a:srgbClr val="2D4DF2"/>
            </a:solidFill>
            <a:ln/>
          </p:spPr>
          <p:txBody>
            <a:bodyPr/>
            <a:lstStyle/>
            <a:p>
              <a:endParaRPr lang="es-EC" sz="4000"/>
            </a:p>
          </p:txBody>
        </p:sp>
        <p:sp>
          <p:nvSpPr>
            <p:cNvPr id="8" name="Text 6"/>
            <p:cNvSpPr/>
            <p:nvPr/>
          </p:nvSpPr>
          <p:spPr>
            <a:xfrm>
              <a:off x="3934718" y="3128665"/>
              <a:ext cx="1841301" cy="212973"/>
            </a:xfrm>
            <a:prstGeom prst="rect">
              <a:avLst/>
            </a:prstGeom>
            <a:noFill/>
            <a:ln/>
          </p:spPr>
          <p:txBody>
            <a:bodyPr wrap="none" lIns="0" tIns="0" rIns="0" bIns="0" rtlCol="0" anchor="t"/>
            <a:lstStyle/>
            <a:p>
              <a:pPr>
                <a:lnSpc>
                  <a:spcPts val="1625"/>
                </a:lnSpc>
              </a:pPr>
              <a:r>
                <a:rPr lang="en-US" sz="2400" dirty="0">
                  <a:solidFill>
                    <a:srgbClr val="00002E"/>
                  </a:solidFill>
                  <a:latin typeface="Nunito Semi Bold" pitchFamily="34" charset="0"/>
                  <a:ea typeface="Nunito Semi Bold" pitchFamily="34" charset="-122"/>
                  <a:cs typeface="Nunito Semi Bold" pitchFamily="34" charset="-120"/>
                </a:rPr>
                <a:t>Contratos con el Estado</a:t>
              </a:r>
              <a:endParaRPr lang="en-US" sz="2400" dirty="0"/>
            </a:p>
          </p:txBody>
        </p:sp>
        <p:sp>
          <p:nvSpPr>
            <p:cNvPr id="9" name="Text 7"/>
            <p:cNvSpPr/>
            <p:nvPr/>
          </p:nvSpPr>
          <p:spPr>
            <a:xfrm>
              <a:off x="3934717" y="3487890"/>
              <a:ext cx="5005536" cy="359569"/>
            </a:xfrm>
            <a:prstGeom prst="rect">
              <a:avLst/>
            </a:prstGeom>
            <a:noFill/>
            <a:ln/>
          </p:spPr>
          <p:txBody>
            <a:bodyPr wrap="square" lIns="0" tIns="0" rIns="0" bIns="0" rtlCol="0" anchor="t"/>
            <a:lstStyle/>
            <a:p>
              <a:pPr>
                <a:lnSpc>
                  <a:spcPts val="1375"/>
                </a:lnSpc>
              </a:pPr>
              <a:r>
                <a:rPr lang="en-US" sz="2000" dirty="0">
                  <a:solidFill>
                    <a:srgbClr val="00002E"/>
                  </a:solidFill>
                  <a:latin typeface="PT Sans" pitchFamily="34" charset="0"/>
                  <a:ea typeface="PT Sans" pitchFamily="34" charset="-122"/>
                  <a:cs typeface="PT Sans" pitchFamily="34" charset="-120"/>
                </a:rPr>
                <a:t>Personas naturales o representantes de personas jurídicas con contratos para obra pública, servicio público o explotación de recursos naturales.</a:t>
              </a:r>
              <a:endParaRPr lang="en-US" sz="2000" dirty="0"/>
            </a:p>
          </p:txBody>
        </p:sp>
        <p:sp>
          <p:nvSpPr>
            <p:cNvPr id="10" name="Shape 8"/>
            <p:cNvSpPr/>
            <p:nvPr/>
          </p:nvSpPr>
          <p:spPr>
            <a:xfrm>
              <a:off x="9183887" y="2766715"/>
              <a:ext cx="5332959" cy="1146125"/>
            </a:xfrm>
            <a:prstGeom prst="roundRect">
              <a:avLst>
                <a:gd name="adj" fmla="val 7978"/>
              </a:avLst>
            </a:prstGeom>
            <a:solidFill>
              <a:srgbClr val="F3F3FF">
                <a:alpha val="75000"/>
              </a:srgbClr>
            </a:solidFill>
            <a:ln/>
          </p:spPr>
          <p:txBody>
            <a:bodyPr/>
            <a:lstStyle/>
            <a:p>
              <a:endParaRPr lang="es-EC" sz="4000"/>
            </a:p>
          </p:txBody>
        </p:sp>
        <p:sp>
          <p:nvSpPr>
            <p:cNvPr id="11" name="Shape 9"/>
            <p:cNvSpPr/>
            <p:nvPr/>
          </p:nvSpPr>
          <p:spPr>
            <a:xfrm>
              <a:off x="9183887" y="2747665"/>
              <a:ext cx="5332959" cy="76200"/>
            </a:xfrm>
            <a:prstGeom prst="roundRect">
              <a:avLst>
                <a:gd name="adj" fmla="val 285014"/>
              </a:avLst>
            </a:prstGeom>
            <a:solidFill>
              <a:srgbClr val="018CE1"/>
            </a:solidFill>
            <a:ln/>
          </p:spPr>
          <p:txBody>
            <a:bodyPr/>
            <a:lstStyle/>
            <a:p>
              <a:endParaRPr lang="es-EC" sz="4000"/>
            </a:p>
          </p:txBody>
        </p:sp>
        <p:sp>
          <p:nvSpPr>
            <p:cNvPr id="14" name="Text 12"/>
            <p:cNvSpPr/>
            <p:nvPr/>
          </p:nvSpPr>
          <p:spPr>
            <a:xfrm>
              <a:off x="9347598" y="3128665"/>
              <a:ext cx="1975694" cy="212973"/>
            </a:xfrm>
            <a:prstGeom prst="rect">
              <a:avLst/>
            </a:prstGeom>
            <a:noFill/>
            <a:ln/>
          </p:spPr>
          <p:txBody>
            <a:bodyPr wrap="none" lIns="0" tIns="0" rIns="0" bIns="0" rtlCol="0" anchor="t"/>
            <a:lstStyle/>
            <a:p>
              <a:pPr>
                <a:lnSpc>
                  <a:spcPts val="1625"/>
                </a:lnSpc>
              </a:pPr>
              <a:r>
                <a:rPr lang="en-US" sz="2400" dirty="0">
                  <a:solidFill>
                    <a:srgbClr val="00002E"/>
                  </a:solidFill>
                  <a:latin typeface="Nunito Semi Bold" pitchFamily="34" charset="0"/>
                  <a:ea typeface="Nunito Semi Bold" pitchFamily="34" charset="-122"/>
                  <a:cs typeface="Nunito Semi Bold" pitchFamily="34" charset="-120"/>
                </a:rPr>
                <a:t>Sentencias condenatorias</a:t>
              </a:r>
              <a:endParaRPr lang="en-US" sz="2400" dirty="0"/>
            </a:p>
          </p:txBody>
        </p:sp>
        <p:sp>
          <p:nvSpPr>
            <p:cNvPr id="15" name="Text 13"/>
            <p:cNvSpPr/>
            <p:nvPr/>
          </p:nvSpPr>
          <p:spPr>
            <a:xfrm>
              <a:off x="9347598" y="3389561"/>
              <a:ext cx="5005536" cy="359569"/>
            </a:xfrm>
            <a:prstGeom prst="rect">
              <a:avLst/>
            </a:prstGeom>
            <a:noFill/>
            <a:ln/>
          </p:spPr>
          <p:txBody>
            <a:bodyPr wrap="square" lIns="0" tIns="0" rIns="0" bIns="0" rtlCol="0" anchor="t"/>
            <a:lstStyle/>
            <a:p>
              <a:pPr>
                <a:lnSpc>
                  <a:spcPts val="1375"/>
                </a:lnSpc>
              </a:pPr>
              <a:r>
                <a:rPr lang="en-US" sz="2000" dirty="0">
                  <a:solidFill>
                    <a:srgbClr val="00002E"/>
                  </a:solidFill>
                  <a:latin typeface="PT Sans" pitchFamily="34" charset="0"/>
                  <a:ea typeface="PT Sans" pitchFamily="34" charset="-122"/>
                  <a:cs typeface="PT Sans" pitchFamily="34" charset="-120"/>
                </a:rPr>
                <a:t>Condenas ejecutoriadas por delitos sancionados con reclusión, cohecho, enriquecimiento ilícito o peculado.</a:t>
              </a:r>
              <a:endParaRPr lang="en-US" sz="2000" dirty="0"/>
            </a:p>
          </p:txBody>
        </p:sp>
        <p:sp>
          <p:nvSpPr>
            <p:cNvPr id="16" name="Shape 14"/>
            <p:cNvSpPr/>
            <p:nvPr/>
          </p:nvSpPr>
          <p:spPr>
            <a:xfrm>
              <a:off x="3771008" y="4209902"/>
              <a:ext cx="5332959" cy="966341"/>
            </a:xfrm>
            <a:prstGeom prst="roundRect">
              <a:avLst>
                <a:gd name="adj" fmla="val 9462"/>
              </a:avLst>
            </a:prstGeom>
            <a:solidFill>
              <a:srgbClr val="F3F3FF">
                <a:alpha val="75000"/>
              </a:srgbClr>
            </a:solidFill>
            <a:ln/>
          </p:spPr>
          <p:txBody>
            <a:bodyPr/>
            <a:lstStyle/>
            <a:p>
              <a:endParaRPr lang="es-EC" sz="4000"/>
            </a:p>
          </p:txBody>
        </p:sp>
        <p:sp>
          <p:nvSpPr>
            <p:cNvPr id="17" name="Shape 15"/>
            <p:cNvSpPr/>
            <p:nvPr/>
          </p:nvSpPr>
          <p:spPr>
            <a:xfrm>
              <a:off x="3771008" y="4190851"/>
              <a:ext cx="5332959" cy="76200"/>
            </a:xfrm>
            <a:prstGeom prst="roundRect">
              <a:avLst>
                <a:gd name="adj" fmla="val 285014"/>
              </a:avLst>
            </a:prstGeom>
            <a:solidFill>
              <a:srgbClr val="DA33BF"/>
            </a:solidFill>
            <a:ln/>
          </p:spPr>
          <p:txBody>
            <a:bodyPr/>
            <a:lstStyle/>
            <a:p>
              <a:endParaRPr lang="es-EC" sz="4000"/>
            </a:p>
          </p:txBody>
        </p:sp>
        <p:sp>
          <p:nvSpPr>
            <p:cNvPr id="20" name="Text 18"/>
            <p:cNvSpPr/>
            <p:nvPr/>
          </p:nvSpPr>
          <p:spPr>
            <a:xfrm>
              <a:off x="3934718" y="4571851"/>
              <a:ext cx="1753195" cy="212973"/>
            </a:xfrm>
            <a:prstGeom prst="rect">
              <a:avLst/>
            </a:prstGeom>
            <a:noFill/>
            <a:ln/>
          </p:spPr>
          <p:txBody>
            <a:bodyPr wrap="none" lIns="0" tIns="0" rIns="0" bIns="0" rtlCol="0" anchor="t"/>
            <a:lstStyle/>
            <a:p>
              <a:pPr>
                <a:lnSpc>
                  <a:spcPts val="1625"/>
                </a:lnSpc>
              </a:pPr>
              <a:r>
                <a:rPr lang="en-US" sz="2400" dirty="0">
                  <a:solidFill>
                    <a:srgbClr val="00002E"/>
                  </a:solidFill>
                  <a:latin typeface="Nunito Semi Bold" pitchFamily="34" charset="0"/>
                  <a:ea typeface="Nunito Semi Bold" pitchFamily="34" charset="-122"/>
                  <a:cs typeface="Nunito Semi Bold" pitchFamily="34" charset="-120"/>
                </a:rPr>
                <a:t>Pensiones alimenticias</a:t>
              </a:r>
              <a:endParaRPr lang="en-US" sz="2400" dirty="0"/>
            </a:p>
          </p:txBody>
        </p:sp>
        <p:sp>
          <p:nvSpPr>
            <p:cNvPr id="21" name="Text 19"/>
            <p:cNvSpPr/>
            <p:nvPr/>
          </p:nvSpPr>
          <p:spPr>
            <a:xfrm>
              <a:off x="3934718" y="4832748"/>
              <a:ext cx="5005536" cy="179785"/>
            </a:xfrm>
            <a:prstGeom prst="rect">
              <a:avLst/>
            </a:prstGeom>
            <a:noFill/>
            <a:ln/>
          </p:spPr>
          <p:txBody>
            <a:bodyPr wrap="none" lIns="0" tIns="0" rIns="0" bIns="0" rtlCol="0" anchor="t"/>
            <a:lstStyle/>
            <a:p>
              <a:pPr>
                <a:lnSpc>
                  <a:spcPts val="1375"/>
                </a:lnSpc>
              </a:pPr>
              <a:r>
                <a:rPr lang="en-US" sz="2000" dirty="0">
                  <a:solidFill>
                    <a:srgbClr val="00002E"/>
                  </a:solidFill>
                  <a:latin typeface="PT Sans" pitchFamily="34" charset="0"/>
                  <a:ea typeface="PT Sans" pitchFamily="34" charset="-122"/>
                  <a:cs typeface="PT Sans" pitchFamily="34" charset="-120"/>
                </a:rPr>
                <a:t>Adeudar pensiones alimenticias constituye una prohibición para postularse.</a:t>
              </a:r>
              <a:endParaRPr lang="en-US" sz="2000" dirty="0"/>
            </a:p>
          </p:txBody>
        </p:sp>
        <p:sp>
          <p:nvSpPr>
            <p:cNvPr id="22" name="Shape 20"/>
            <p:cNvSpPr/>
            <p:nvPr/>
          </p:nvSpPr>
          <p:spPr>
            <a:xfrm>
              <a:off x="9183887" y="4209902"/>
              <a:ext cx="5332959" cy="966341"/>
            </a:xfrm>
            <a:prstGeom prst="roundRect">
              <a:avLst>
                <a:gd name="adj" fmla="val 9462"/>
              </a:avLst>
            </a:prstGeom>
            <a:solidFill>
              <a:srgbClr val="F3F3FF">
                <a:alpha val="75000"/>
              </a:srgbClr>
            </a:solidFill>
            <a:ln/>
          </p:spPr>
          <p:txBody>
            <a:bodyPr/>
            <a:lstStyle/>
            <a:p>
              <a:endParaRPr lang="es-EC" sz="4000"/>
            </a:p>
          </p:txBody>
        </p:sp>
        <p:sp>
          <p:nvSpPr>
            <p:cNvPr id="26" name="Text 24"/>
            <p:cNvSpPr/>
            <p:nvPr/>
          </p:nvSpPr>
          <p:spPr>
            <a:xfrm>
              <a:off x="9347597" y="4571851"/>
              <a:ext cx="1703338" cy="212973"/>
            </a:xfrm>
            <a:prstGeom prst="rect">
              <a:avLst/>
            </a:prstGeom>
            <a:noFill/>
            <a:ln/>
          </p:spPr>
          <p:txBody>
            <a:bodyPr wrap="none" lIns="0" tIns="0" rIns="0" bIns="0" rtlCol="0" anchor="t"/>
            <a:lstStyle/>
            <a:p>
              <a:pPr>
                <a:lnSpc>
                  <a:spcPts val="1625"/>
                </a:lnSpc>
              </a:pPr>
              <a:r>
                <a:rPr lang="en-US" sz="2400" dirty="0">
                  <a:solidFill>
                    <a:srgbClr val="00002E"/>
                  </a:solidFill>
                  <a:latin typeface="Nunito Semi Bold" pitchFamily="34" charset="0"/>
                  <a:ea typeface="Nunito Semi Bold" pitchFamily="34" charset="-122"/>
                  <a:cs typeface="Nunito Semi Bold" pitchFamily="34" charset="-120"/>
                </a:rPr>
                <a:t>Jueces y magistrados</a:t>
              </a:r>
              <a:endParaRPr lang="en-US" sz="2400" dirty="0"/>
            </a:p>
          </p:txBody>
        </p:sp>
        <p:sp>
          <p:nvSpPr>
            <p:cNvPr id="27" name="Text 25"/>
            <p:cNvSpPr/>
            <p:nvPr/>
          </p:nvSpPr>
          <p:spPr>
            <a:xfrm>
              <a:off x="9347598" y="4832748"/>
              <a:ext cx="5005536" cy="179785"/>
            </a:xfrm>
            <a:prstGeom prst="rect">
              <a:avLst/>
            </a:prstGeom>
            <a:noFill/>
            <a:ln/>
          </p:spPr>
          <p:txBody>
            <a:bodyPr wrap="none" lIns="0" tIns="0" rIns="0" bIns="0" rtlCol="0" anchor="t"/>
            <a:lstStyle/>
            <a:p>
              <a:pPr>
                <a:lnSpc>
                  <a:spcPts val="1375"/>
                </a:lnSpc>
              </a:pPr>
              <a:r>
                <a:rPr lang="en-US" sz="2000" dirty="0">
                  <a:solidFill>
                    <a:srgbClr val="00002E"/>
                  </a:solidFill>
                  <a:latin typeface="PT Sans" pitchFamily="34" charset="0"/>
                  <a:ea typeface="PT Sans" pitchFamily="34" charset="-122"/>
                  <a:cs typeface="PT Sans" pitchFamily="34" charset="-120"/>
                </a:rPr>
                <a:t>Funcionarios judiciales deben renunciar seis meses antes de la elección.</a:t>
              </a:r>
              <a:endParaRPr lang="en-US" sz="2000" dirty="0"/>
            </a:p>
          </p:txBody>
        </p:sp>
        <p:sp>
          <p:nvSpPr>
            <p:cNvPr id="28" name="Shape 26"/>
            <p:cNvSpPr/>
            <p:nvPr/>
          </p:nvSpPr>
          <p:spPr>
            <a:xfrm>
              <a:off x="3771008" y="5473304"/>
              <a:ext cx="5332959" cy="1282787"/>
            </a:xfrm>
            <a:prstGeom prst="roundRect">
              <a:avLst>
                <a:gd name="adj" fmla="val 7978"/>
              </a:avLst>
            </a:prstGeom>
            <a:solidFill>
              <a:srgbClr val="F3F3FF">
                <a:alpha val="75000"/>
              </a:srgbClr>
            </a:solidFill>
            <a:ln/>
          </p:spPr>
          <p:txBody>
            <a:bodyPr/>
            <a:lstStyle/>
            <a:p>
              <a:endParaRPr lang="es-EC" sz="4000" dirty="0"/>
            </a:p>
          </p:txBody>
        </p:sp>
        <p:sp>
          <p:nvSpPr>
            <p:cNvPr id="29" name="Shape 27"/>
            <p:cNvSpPr/>
            <p:nvPr/>
          </p:nvSpPr>
          <p:spPr>
            <a:xfrm>
              <a:off x="3771008" y="5454254"/>
              <a:ext cx="5332959" cy="76200"/>
            </a:xfrm>
            <a:prstGeom prst="roundRect">
              <a:avLst>
                <a:gd name="adj" fmla="val 285014"/>
              </a:avLst>
            </a:prstGeom>
            <a:solidFill>
              <a:srgbClr val="018CE1"/>
            </a:solidFill>
            <a:ln/>
          </p:spPr>
          <p:txBody>
            <a:bodyPr/>
            <a:lstStyle/>
            <a:p>
              <a:endParaRPr lang="es-EC" sz="4000"/>
            </a:p>
          </p:txBody>
        </p:sp>
        <p:sp>
          <p:nvSpPr>
            <p:cNvPr id="32" name="Text 30"/>
            <p:cNvSpPr/>
            <p:nvPr/>
          </p:nvSpPr>
          <p:spPr>
            <a:xfrm>
              <a:off x="3934718" y="5835254"/>
              <a:ext cx="2012751" cy="212973"/>
            </a:xfrm>
            <a:prstGeom prst="rect">
              <a:avLst/>
            </a:prstGeom>
            <a:noFill/>
            <a:ln/>
          </p:spPr>
          <p:txBody>
            <a:bodyPr wrap="none" lIns="0" tIns="0" rIns="0" bIns="0" rtlCol="0" anchor="t"/>
            <a:lstStyle/>
            <a:p>
              <a:pPr>
                <a:lnSpc>
                  <a:spcPts val="1625"/>
                </a:lnSpc>
              </a:pPr>
              <a:r>
                <a:rPr lang="en-US" sz="2400" dirty="0">
                  <a:solidFill>
                    <a:srgbClr val="00002E"/>
                  </a:solidFill>
                  <a:latin typeface="Nunito Semi Bold" pitchFamily="34" charset="0"/>
                  <a:ea typeface="Nunito Semi Bold" pitchFamily="34" charset="-122"/>
                  <a:cs typeface="Nunito Semi Bold" pitchFamily="34" charset="-120"/>
                </a:rPr>
                <a:t>Funcionarios diplomáticos</a:t>
              </a:r>
              <a:endParaRPr lang="en-US" sz="2400" dirty="0"/>
            </a:p>
          </p:txBody>
        </p:sp>
        <p:sp>
          <p:nvSpPr>
            <p:cNvPr id="33" name="Text 31"/>
            <p:cNvSpPr/>
            <p:nvPr/>
          </p:nvSpPr>
          <p:spPr>
            <a:xfrm>
              <a:off x="3934718" y="6096149"/>
              <a:ext cx="5005536" cy="618386"/>
            </a:xfrm>
            <a:prstGeom prst="rect">
              <a:avLst/>
            </a:prstGeom>
            <a:noFill/>
            <a:ln/>
          </p:spPr>
          <p:txBody>
            <a:bodyPr wrap="square" lIns="0" tIns="0" rIns="0" bIns="0" rtlCol="0" anchor="t"/>
            <a:lstStyle/>
            <a:p>
              <a:r>
                <a:rPr lang="en-US" sz="2000" dirty="0">
                  <a:solidFill>
                    <a:srgbClr val="00002E"/>
                  </a:solidFill>
                  <a:latin typeface="PT Sans" pitchFamily="34" charset="0"/>
                  <a:ea typeface="PT Sans" pitchFamily="34" charset="-122"/>
                  <a:cs typeface="PT Sans" pitchFamily="34" charset="-120"/>
                </a:rPr>
                <a:t>Miembros del servicio exterior deben renunciar seis meses antes si postulan en representación de ecuatorianos en el exterior.</a:t>
              </a:r>
              <a:endParaRPr lang="en-US" sz="2000" dirty="0"/>
            </a:p>
          </p:txBody>
        </p:sp>
        <p:sp>
          <p:nvSpPr>
            <p:cNvPr id="35" name="Shape 33"/>
            <p:cNvSpPr/>
            <p:nvPr/>
          </p:nvSpPr>
          <p:spPr>
            <a:xfrm>
              <a:off x="9183887" y="5454254"/>
              <a:ext cx="5332959" cy="76200"/>
            </a:xfrm>
            <a:prstGeom prst="roundRect">
              <a:avLst>
                <a:gd name="adj" fmla="val 285014"/>
              </a:avLst>
            </a:prstGeom>
            <a:solidFill>
              <a:srgbClr val="DA33BF"/>
            </a:solidFill>
            <a:ln/>
          </p:spPr>
          <p:txBody>
            <a:bodyPr/>
            <a:lstStyle/>
            <a:p>
              <a:endParaRPr lang="es-EC" sz="4000"/>
            </a:p>
          </p:txBody>
        </p:sp>
        <p:sp>
          <p:nvSpPr>
            <p:cNvPr id="38" name="Text 36"/>
            <p:cNvSpPr/>
            <p:nvPr/>
          </p:nvSpPr>
          <p:spPr>
            <a:xfrm>
              <a:off x="9347597" y="5835254"/>
              <a:ext cx="1703338" cy="212973"/>
            </a:xfrm>
            <a:prstGeom prst="rect">
              <a:avLst/>
            </a:prstGeom>
            <a:noFill/>
            <a:ln/>
          </p:spPr>
          <p:txBody>
            <a:bodyPr wrap="none" lIns="0" tIns="0" rIns="0" bIns="0" rtlCol="0" anchor="t"/>
            <a:lstStyle/>
            <a:p>
              <a:pPr>
                <a:lnSpc>
                  <a:spcPts val="1625"/>
                </a:lnSpc>
              </a:pPr>
              <a:r>
                <a:rPr lang="en-US" sz="2400" dirty="0">
                  <a:solidFill>
                    <a:srgbClr val="00002E"/>
                  </a:solidFill>
                  <a:latin typeface="Nunito Semi Bold" pitchFamily="34" charset="0"/>
                  <a:ea typeface="Nunito Semi Bold" pitchFamily="34" charset="-122"/>
                  <a:cs typeface="Nunito Semi Bold" pitchFamily="34" charset="-120"/>
                </a:rPr>
                <a:t>Servidores públicos</a:t>
              </a:r>
              <a:endParaRPr lang="en-US" sz="2400" dirty="0"/>
            </a:p>
          </p:txBody>
        </p:sp>
        <p:sp>
          <p:nvSpPr>
            <p:cNvPr id="39" name="Text 37"/>
            <p:cNvSpPr/>
            <p:nvPr/>
          </p:nvSpPr>
          <p:spPr>
            <a:xfrm>
              <a:off x="9347598" y="6096149"/>
              <a:ext cx="5005536" cy="537694"/>
            </a:xfrm>
            <a:prstGeom prst="rect">
              <a:avLst/>
            </a:prstGeom>
            <a:noFill/>
            <a:ln/>
          </p:spPr>
          <p:txBody>
            <a:bodyPr wrap="square" lIns="0" tIns="0" rIns="0" bIns="0" rtlCol="0" anchor="t"/>
            <a:lstStyle/>
            <a:p>
              <a:r>
                <a:rPr lang="en-US" sz="2000" dirty="0">
                  <a:solidFill>
                    <a:srgbClr val="00002E"/>
                  </a:solidFill>
                  <a:latin typeface="PT Sans" pitchFamily="34" charset="0"/>
                  <a:ea typeface="PT Sans" pitchFamily="34" charset="-122"/>
                  <a:cs typeface="PT Sans" pitchFamily="34" charset="-120"/>
                </a:rPr>
                <a:t>Funcionarios de libre nombramiento y remoción, y de periodo fijo, deben renunciar con anterioridad a la inscripción de candidatura.</a:t>
              </a:r>
              <a:endParaRPr lang="en-US" sz="2000" dirty="0"/>
            </a:p>
          </p:txBody>
        </p:sp>
        <p:sp>
          <p:nvSpPr>
            <p:cNvPr id="41" name="Shape 39"/>
            <p:cNvSpPr/>
            <p:nvPr/>
          </p:nvSpPr>
          <p:spPr>
            <a:xfrm>
              <a:off x="3771008" y="6897440"/>
              <a:ext cx="5332959" cy="76200"/>
            </a:xfrm>
            <a:prstGeom prst="roundRect">
              <a:avLst>
                <a:gd name="adj" fmla="val 285014"/>
              </a:avLst>
            </a:prstGeom>
            <a:solidFill>
              <a:srgbClr val="2D4DF2"/>
            </a:solidFill>
            <a:ln/>
          </p:spPr>
          <p:txBody>
            <a:bodyPr/>
            <a:lstStyle/>
            <a:p>
              <a:endParaRPr lang="es-EC" sz="4000"/>
            </a:p>
          </p:txBody>
        </p:sp>
        <p:sp>
          <p:nvSpPr>
            <p:cNvPr id="44" name="Text 42"/>
            <p:cNvSpPr/>
            <p:nvPr/>
          </p:nvSpPr>
          <p:spPr>
            <a:xfrm>
              <a:off x="3934717" y="7278440"/>
              <a:ext cx="1703338" cy="212973"/>
            </a:xfrm>
            <a:prstGeom prst="rect">
              <a:avLst/>
            </a:prstGeom>
            <a:noFill/>
            <a:ln/>
          </p:spPr>
          <p:txBody>
            <a:bodyPr wrap="none" lIns="0" tIns="0" rIns="0" bIns="0" rtlCol="0" anchor="t"/>
            <a:lstStyle/>
            <a:p>
              <a:pPr>
                <a:lnSpc>
                  <a:spcPts val="1625"/>
                </a:lnSpc>
              </a:pPr>
              <a:r>
                <a:rPr lang="en-US" sz="2400" dirty="0">
                  <a:solidFill>
                    <a:srgbClr val="00002E"/>
                  </a:solidFill>
                  <a:latin typeface="Nunito Semi Bold" pitchFamily="34" charset="0"/>
                  <a:ea typeface="Nunito Semi Bold" pitchFamily="34" charset="-122"/>
                  <a:cs typeface="Nunito Semi Bold" pitchFamily="34" charset="-120"/>
                </a:rPr>
                <a:t>Gobiernos de facto</a:t>
              </a:r>
              <a:endParaRPr lang="en-US" sz="2400" dirty="0"/>
            </a:p>
          </p:txBody>
        </p:sp>
        <p:sp>
          <p:nvSpPr>
            <p:cNvPr id="45" name="Text 43"/>
            <p:cNvSpPr/>
            <p:nvPr/>
          </p:nvSpPr>
          <p:spPr>
            <a:xfrm>
              <a:off x="3934717" y="7539335"/>
              <a:ext cx="5005536" cy="494552"/>
            </a:xfrm>
            <a:prstGeom prst="rect">
              <a:avLst/>
            </a:prstGeom>
            <a:noFill/>
            <a:ln/>
          </p:spPr>
          <p:txBody>
            <a:bodyPr wrap="square" lIns="0" tIns="0" rIns="0" bIns="0" rtlCol="0" anchor="t"/>
            <a:lstStyle/>
            <a:p>
              <a:r>
                <a:rPr lang="en-US" sz="2000" dirty="0">
                  <a:solidFill>
                    <a:srgbClr val="00002E"/>
                  </a:solidFill>
                  <a:latin typeface="PT Sans" pitchFamily="34" charset="0"/>
                  <a:ea typeface="PT Sans" pitchFamily="34" charset="-122"/>
                  <a:cs typeface="PT Sans" pitchFamily="34" charset="-120"/>
                </a:rPr>
                <a:t>Quienes hayan ejercido autoridad ejecutiva en gobiernos de facto no pueden postularse.</a:t>
              </a:r>
              <a:endParaRPr lang="en-US" sz="2000" dirty="0"/>
            </a:p>
          </p:txBody>
        </p:sp>
        <p:sp>
          <p:nvSpPr>
            <p:cNvPr id="46" name="Shape 44"/>
            <p:cNvSpPr/>
            <p:nvPr/>
          </p:nvSpPr>
          <p:spPr>
            <a:xfrm>
              <a:off x="9183887" y="6916490"/>
              <a:ext cx="5332959" cy="1146125"/>
            </a:xfrm>
            <a:prstGeom prst="roundRect">
              <a:avLst>
                <a:gd name="adj" fmla="val 7978"/>
              </a:avLst>
            </a:prstGeom>
            <a:solidFill>
              <a:srgbClr val="F3F3FF">
                <a:alpha val="75000"/>
              </a:srgbClr>
            </a:solidFill>
            <a:ln/>
          </p:spPr>
          <p:txBody>
            <a:bodyPr/>
            <a:lstStyle/>
            <a:p>
              <a:endParaRPr lang="es-EC" sz="4000"/>
            </a:p>
          </p:txBody>
        </p:sp>
        <p:sp>
          <p:nvSpPr>
            <p:cNvPr id="50" name="Text 48"/>
            <p:cNvSpPr/>
            <p:nvPr/>
          </p:nvSpPr>
          <p:spPr>
            <a:xfrm>
              <a:off x="9347597" y="7278440"/>
              <a:ext cx="1703338" cy="212973"/>
            </a:xfrm>
            <a:prstGeom prst="rect">
              <a:avLst/>
            </a:prstGeom>
            <a:noFill/>
            <a:ln/>
          </p:spPr>
          <p:txBody>
            <a:bodyPr wrap="none" lIns="0" tIns="0" rIns="0" bIns="0" rtlCol="0" anchor="t"/>
            <a:lstStyle/>
            <a:p>
              <a:pPr>
                <a:lnSpc>
                  <a:spcPts val="1625"/>
                </a:lnSpc>
              </a:pPr>
              <a:r>
                <a:rPr lang="en-US" sz="2400" dirty="0">
                  <a:solidFill>
                    <a:srgbClr val="00002E"/>
                  </a:solidFill>
                  <a:latin typeface="Nunito Semi Bold" pitchFamily="34" charset="0"/>
                  <a:ea typeface="Nunito Semi Bold" pitchFamily="34" charset="-122"/>
                  <a:cs typeface="Nunito Semi Bold" pitchFamily="34" charset="-120"/>
                </a:rPr>
                <a:t>Militares y policías</a:t>
              </a:r>
              <a:endParaRPr lang="en-US" sz="2400" dirty="0"/>
            </a:p>
          </p:txBody>
        </p:sp>
        <p:sp>
          <p:nvSpPr>
            <p:cNvPr id="51" name="Text 49"/>
            <p:cNvSpPr/>
            <p:nvPr/>
          </p:nvSpPr>
          <p:spPr>
            <a:xfrm>
              <a:off x="9347598" y="7539335"/>
              <a:ext cx="5005536" cy="179785"/>
            </a:xfrm>
            <a:prstGeom prst="rect">
              <a:avLst/>
            </a:prstGeom>
            <a:noFill/>
            <a:ln/>
          </p:spPr>
          <p:txBody>
            <a:bodyPr wrap="none" lIns="0" tIns="0" rIns="0" bIns="0" rtlCol="0" anchor="t"/>
            <a:lstStyle/>
            <a:p>
              <a:pPr>
                <a:lnSpc>
                  <a:spcPts val="1375"/>
                </a:lnSpc>
              </a:pPr>
              <a:r>
                <a:rPr lang="en-US" sz="2000" dirty="0">
                  <a:solidFill>
                    <a:srgbClr val="00002E"/>
                  </a:solidFill>
                  <a:latin typeface="PT Sans" pitchFamily="34" charset="0"/>
                  <a:ea typeface="PT Sans" pitchFamily="34" charset="-122"/>
                  <a:cs typeface="PT Sans" pitchFamily="34" charset="-120"/>
                </a:rPr>
                <a:t>Miembros de las Fuerzas Armadas y Policía Nacional en servicio activo.</a:t>
              </a:r>
              <a:endParaRPr lang="en-US" sz="2000" dirty="0"/>
            </a:p>
          </p:txBody>
        </p:sp>
        <p:sp>
          <p:nvSpPr>
            <p:cNvPr id="54" name="Text 51"/>
            <p:cNvSpPr/>
            <p:nvPr/>
          </p:nvSpPr>
          <p:spPr>
            <a:xfrm>
              <a:off x="4241304" y="8268742"/>
              <a:ext cx="10130879" cy="620018"/>
            </a:xfrm>
            <a:prstGeom prst="rect">
              <a:avLst/>
            </a:prstGeom>
            <a:noFill/>
            <a:ln/>
          </p:spPr>
          <p:txBody>
            <a:bodyPr wrap="square" lIns="0" tIns="0" rIns="0" bIns="0" rtlCol="0" anchor="t"/>
            <a:lstStyle/>
            <a:p>
              <a:r>
                <a:rPr lang="en-US" sz="2400" b="1" dirty="0">
                  <a:solidFill>
                    <a:srgbClr val="000000"/>
                  </a:solidFill>
                  <a:latin typeface="PT Sans" pitchFamily="34" charset="0"/>
                  <a:ea typeface="PT Sans" pitchFamily="34" charset="-122"/>
                  <a:cs typeface="PT Sans" pitchFamily="34" charset="-120"/>
                </a:rPr>
                <a:t>Nueva prohibición del Código de la Democracia:</a:t>
              </a:r>
              <a:r>
                <a:rPr lang="en-US" sz="2400" dirty="0">
                  <a:solidFill>
                    <a:srgbClr val="000000"/>
                  </a:solidFill>
                  <a:latin typeface="PT Sans" pitchFamily="34" charset="0"/>
                  <a:ea typeface="PT Sans" pitchFamily="34" charset="-122"/>
                  <a:cs typeface="PT Sans" pitchFamily="34" charset="-120"/>
                </a:rPr>
                <a:t> Artículo 96 añade dos prohibiciones adicionales: 9) Tener bienes o capitales en paraísos fiscales, y 10) No presentar declaración juramentada que incluya lugar y tiempo de residencia y declaración de no encontrarse en prohibiciones.</a:t>
              </a:r>
              <a:endParaRPr lang="en-US" sz="2400" dirty="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D83701EE-3AAE-8BCF-B316-8D1066491134}"/>
              </a:ext>
            </a:extLst>
          </p:cNvPr>
          <p:cNvPicPr>
            <a:picLocks noChangeAspect="1"/>
          </p:cNvPicPr>
          <p:nvPr/>
        </p:nvPicPr>
        <p:blipFill>
          <a:blip r:embed="rId3"/>
          <a:stretch>
            <a:fillRect/>
          </a:stretch>
        </p:blipFill>
        <p:spPr>
          <a:xfrm>
            <a:off x="0" y="0"/>
            <a:ext cx="18288000" cy="10629901"/>
          </a:xfrm>
          <a:prstGeom prst="rect">
            <a:avLst/>
          </a:prstGeom>
        </p:spPr>
      </p:pic>
      <p:sp>
        <p:nvSpPr>
          <p:cNvPr id="2" name="Text 0"/>
          <p:cNvSpPr/>
          <p:nvPr/>
        </p:nvSpPr>
        <p:spPr>
          <a:xfrm>
            <a:off x="1047156" y="1694110"/>
            <a:ext cx="12252424" cy="769888"/>
          </a:xfrm>
          <a:prstGeom prst="rect">
            <a:avLst/>
          </a:prstGeom>
          <a:noFill/>
          <a:ln/>
        </p:spPr>
        <p:txBody>
          <a:bodyPr wrap="none" lIns="0" tIns="0" rIns="0" bIns="0" rtlCol="0" anchor="t"/>
          <a:lstStyle/>
          <a:p>
            <a:pPr>
              <a:lnSpc>
                <a:spcPts val="6063"/>
              </a:lnSpc>
            </a:pPr>
            <a:r>
              <a:rPr lang="en-US" sz="4813" dirty="0">
                <a:solidFill>
                  <a:srgbClr val="00002E"/>
                </a:solidFill>
                <a:latin typeface="Nunito Semi Bold" pitchFamily="34" charset="0"/>
                <a:ea typeface="Nunito Semi Bold" pitchFamily="34" charset="-122"/>
                <a:cs typeface="Nunito Semi Bold" pitchFamily="34" charset="-120"/>
              </a:rPr>
              <a:t>Declaraciones y Documentación Obligatoria</a:t>
            </a:r>
            <a:endParaRPr lang="en-US" sz="4813" dirty="0"/>
          </a:p>
        </p:txBody>
      </p:sp>
      <p:sp>
        <p:nvSpPr>
          <p:cNvPr id="3" name="Text 1"/>
          <p:cNvSpPr/>
          <p:nvPr/>
        </p:nvSpPr>
        <p:spPr>
          <a:xfrm>
            <a:off x="1047156" y="3118397"/>
            <a:ext cx="4698801" cy="462111"/>
          </a:xfrm>
          <a:prstGeom prst="rect">
            <a:avLst/>
          </a:prstGeom>
          <a:noFill/>
          <a:ln/>
        </p:spPr>
        <p:txBody>
          <a:bodyPr wrap="none" lIns="0" tIns="0" rIns="0" bIns="0" rtlCol="0" anchor="t"/>
          <a:lstStyle/>
          <a:p>
            <a:pPr>
              <a:lnSpc>
                <a:spcPts val="3625"/>
              </a:lnSpc>
            </a:pPr>
            <a:r>
              <a:rPr lang="en-US" sz="2875" dirty="0">
                <a:solidFill>
                  <a:srgbClr val="00002E"/>
                </a:solidFill>
                <a:latin typeface="Nunito Semi Bold" pitchFamily="34" charset="0"/>
                <a:ea typeface="Nunito Semi Bold" pitchFamily="34" charset="-122"/>
                <a:cs typeface="Nunito Semi Bold" pitchFamily="34" charset="-120"/>
              </a:rPr>
              <a:t>Artículo 97: Plan de Trabajo</a:t>
            </a:r>
            <a:endParaRPr lang="en-US" sz="2875" dirty="0"/>
          </a:p>
        </p:txBody>
      </p:sp>
      <p:sp>
        <p:nvSpPr>
          <p:cNvPr id="4" name="Text 2"/>
          <p:cNvSpPr/>
          <p:nvPr/>
        </p:nvSpPr>
        <p:spPr>
          <a:xfrm>
            <a:off x="1047156" y="3842296"/>
            <a:ext cx="9460706" cy="837605"/>
          </a:xfrm>
          <a:prstGeom prst="rect">
            <a:avLst/>
          </a:prstGeom>
          <a:noFill/>
          <a:ln/>
        </p:spPr>
        <p:txBody>
          <a:bodyPr wrap="square" lIns="0" tIns="0" rIns="0" bIns="0" rtlCol="0" anchor="t"/>
          <a:lstStyle/>
          <a:p>
            <a:pPr>
              <a:lnSpc>
                <a:spcPts val="3250"/>
              </a:lnSpc>
            </a:pPr>
            <a:r>
              <a:rPr lang="en-US" sz="2000" dirty="0">
                <a:solidFill>
                  <a:srgbClr val="00002E"/>
                </a:solidFill>
                <a:latin typeface="PT Sans" pitchFamily="34" charset="0"/>
                <a:ea typeface="PT Sans" pitchFamily="34" charset="-122"/>
                <a:cs typeface="PT Sans" pitchFamily="34" charset="-120"/>
              </a:rPr>
              <a:t>Todos los candidatos a dignidades ejecutivas deben presentar junto con el formulario de inscripción un plan de trabajo que incluya:</a:t>
            </a:r>
            <a:endParaRPr lang="en-US" sz="2000" dirty="0"/>
          </a:p>
        </p:txBody>
      </p:sp>
      <p:sp>
        <p:nvSpPr>
          <p:cNvPr id="5" name="Text 3"/>
          <p:cNvSpPr/>
          <p:nvPr/>
        </p:nvSpPr>
        <p:spPr>
          <a:xfrm>
            <a:off x="1047156" y="4915495"/>
            <a:ext cx="9460706" cy="1949798"/>
          </a:xfrm>
          <a:prstGeom prst="rect">
            <a:avLst/>
          </a:prstGeom>
          <a:noFill/>
          <a:ln/>
        </p:spPr>
        <p:txBody>
          <a:bodyPr wrap="square" lIns="0" tIns="0" rIns="0" bIns="0" rtlCol="0" anchor="t"/>
          <a:lstStyle/>
          <a:p>
            <a:pPr marL="428625" indent="-428625">
              <a:lnSpc>
                <a:spcPts val="3250"/>
              </a:lnSpc>
              <a:buSzPct val="100000"/>
              <a:buFont typeface="+mj-lt"/>
              <a:buAutoNum type="arabicPeriod"/>
            </a:pPr>
            <a:r>
              <a:rPr lang="en-US" sz="2000" b="1" dirty="0">
                <a:solidFill>
                  <a:srgbClr val="00002E"/>
                </a:solidFill>
                <a:latin typeface="PT Sans" pitchFamily="34" charset="0"/>
                <a:ea typeface="PT Sans" pitchFamily="34" charset="-122"/>
                <a:cs typeface="PT Sans" pitchFamily="34" charset="-120"/>
              </a:rPr>
              <a:t>Diagnóstico:</a:t>
            </a:r>
            <a:r>
              <a:rPr lang="en-US" sz="2000" dirty="0">
                <a:solidFill>
                  <a:srgbClr val="00002E"/>
                </a:solidFill>
                <a:latin typeface="PT Sans" pitchFamily="34" charset="0"/>
                <a:ea typeface="PT Sans" pitchFamily="34" charset="-122"/>
                <a:cs typeface="PT Sans" pitchFamily="34" charset="-120"/>
              </a:rPr>
              <a:t> Análisis de la situación actual del territorio</a:t>
            </a:r>
            <a:endParaRPr lang="en-US" sz="2000" dirty="0"/>
          </a:p>
          <a:p>
            <a:pPr marL="428625" indent="-428625">
              <a:lnSpc>
                <a:spcPts val="3250"/>
              </a:lnSpc>
              <a:buSzPct val="100000"/>
              <a:buFont typeface="+mj-lt"/>
              <a:buAutoNum type="arabicPeriod" startAt="2"/>
            </a:pPr>
            <a:r>
              <a:rPr lang="en-US" sz="2000" b="1" dirty="0">
                <a:solidFill>
                  <a:srgbClr val="00002E"/>
                </a:solidFill>
                <a:latin typeface="PT Sans" pitchFamily="34" charset="0"/>
                <a:ea typeface="PT Sans" pitchFamily="34" charset="-122"/>
                <a:cs typeface="PT Sans" pitchFamily="34" charset="-120"/>
              </a:rPr>
              <a:t>Objetivos:</a:t>
            </a:r>
            <a:r>
              <a:rPr lang="en-US" sz="2000" dirty="0">
                <a:solidFill>
                  <a:srgbClr val="00002E"/>
                </a:solidFill>
                <a:latin typeface="PT Sans" pitchFamily="34" charset="0"/>
                <a:ea typeface="PT Sans" pitchFamily="34" charset="-122"/>
                <a:cs typeface="PT Sans" pitchFamily="34" charset="-120"/>
              </a:rPr>
              <a:t> Generales y específicos para la gestión</a:t>
            </a:r>
            <a:endParaRPr lang="en-US" sz="2000" dirty="0"/>
          </a:p>
          <a:p>
            <a:pPr marL="428625" indent="-428625">
              <a:lnSpc>
                <a:spcPts val="3250"/>
              </a:lnSpc>
              <a:buSzPct val="100000"/>
              <a:buFont typeface="+mj-lt"/>
              <a:buAutoNum type="arabicPeriod" startAt="3"/>
            </a:pPr>
            <a:r>
              <a:rPr lang="en-US" sz="2000" b="1" dirty="0">
                <a:solidFill>
                  <a:srgbClr val="00002E"/>
                </a:solidFill>
                <a:latin typeface="PT Sans" pitchFamily="34" charset="0"/>
                <a:ea typeface="PT Sans" pitchFamily="34" charset="-122"/>
                <a:cs typeface="PT Sans" pitchFamily="34" charset="-120"/>
              </a:rPr>
              <a:t>Plan plurianual:</a:t>
            </a:r>
            <a:r>
              <a:rPr lang="en-US" sz="2000" dirty="0">
                <a:solidFill>
                  <a:srgbClr val="00002E"/>
                </a:solidFill>
                <a:latin typeface="PT Sans" pitchFamily="34" charset="0"/>
                <a:ea typeface="PT Sans" pitchFamily="34" charset="-122"/>
                <a:cs typeface="PT Sans" pitchFamily="34" charset="-120"/>
              </a:rPr>
              <a:t> Propuestas y estrategias a ejecutarse</a:t>
            </a:r>
            <a:endParaRPr lang="en-US" sz="2000" dirty="0"/>
          </a:p>
          <a:p>
            <a:pPr marL="428625" indent="-428625">
              <a:lnSpc>
                <a:spcPts val="3250"/>
              </a:lnSpc>
              <a:buSzPct val="100000"/>
              <a:buFont typeface="+mj-lt"/>
              <a:buAutoNum type="arabicPeriod" startAt="4"/>
            </a:pPr>
            <a:r>
              <a:rPr lang="en-US" sz="2000" b="1" dirty="0">
                <a:solidFill>
                  <a:srgbClr val="00002E"/>
                </a:solidFill>
                <a:latin typeface="PT Sans" pitchFamily="34" charset="0"/>
                <a:ea typeface="PT Sans" pitchFamily="34" charset="-122"/>
                <a:cs typeface="PT Sans" pitchFamily="34" charset="-120"/>
              </a:rPr>
              <a:t>Rendición de cuentas:</a:t>
            </a:r>
            <a:r>
              <a:rPr lang="en-US" sz="2000" dirty="0">
                <a:solidFill>
                  <a:srgbClr val="00002E"/>
                </a:solidFill>
                <a:latin typeface="PT Sans" pitchFamily="34" charset="0"/>
                <a:ea typeface="PT Sans" pitchFamily="34" charset="-122"/>
                <a:cs typeface="PT Sans" pitchFamily="34" charset="-120"/>
              </a:rPr>
              <a:t> Mecanismos periódicos y públicos</a:t>
            </a:r>
            <a:endParaRPr lang="en-US" sz="2000" dirty="0"/>
          </a:p>
        </p:txBody>
      </p:sp>
      <p:sp>
        <p:nvSpPr>
          <p:cNvPr id="6" name="Text 4"/>
          <p:cNvSpPr/>
          <p:nvPr/>
        </p:nvSpPr>
        <p:spPr>
          <a:xfrm>
            <a:off x="1047156" y="7100887"/>
            <a:ext cx="9460706" cy="1256408"/>
          </a:xfrm>
          <a:prstGeom prst="rect">
            <a:avLst/>
          </a:prstGeom>
          <a:noFill/>
          <a:ln/>
        </p:spPr>
        <p:txBody>
          <a:bodyPr wrap="square" lIns="0" tIns="0" rIns="0" bIns="0" rtlCol="0" anchor="t"/>
          <a:lstStyle/>
          <a:p>
            <a:pPr>
              <a:lnSpc>
                <a:spcPts val="3250"/>
              </a:lnSpc>
            </a:pPr>
            <a:r>
              <a:rPr lang="en-US" sz="2000" dirty="0">
                <a:solidFill>
                  <a:srgbClr val="00002E"/>
                </a:solidFill>
                <a:latin typeface="PT Sans" pitchFamily="34" charset="0"/>
                <a:ea typeface="PT Sans" pitchFamily="34" charset="-122"/>
                <a:cs typeface="PT Sans" pitchFamily="34" charset="-120"/>
              </a:rPr>
              <a:t>Los candidatos de listas pluripersonales presentan una propuesta única. En la solicitud se incluyen datos del responsable económico de campaña con su firma de aceptación. Todos los candidatos principales presentan su hoja de vida.</a:t>
            </a:r>
            <a:endParaRPr lang="en-US" sz="2000" dirty="0"/>
          </a:p>
        </p:txBody>
      </p:sp>
      <p:sp>
        <p:nvSpPr>
          <p:cNvPr id="7" name="Text 5"/>
          <p:cNvSpPr/>
          <p:nvPr/>
        </p:nvSpPr>
        <p:spPr>
          <a:xfrm>
            <a:off x="11156156" y="3118397"/>
            <a:ext cx="3696295" cy="462111"/>
          </a:xfrm>
          <a:prstGeom prst="rect">
            <a:avLst/>
          </a:prstGeom>
          <a:noFill/>
          <a:ln/>
        </p:spPr>
        <p:txBody>
          <a:bodyPr wrap="none" lIns="0" tIns="0" rIns="0" bIns="0" rtlCol="0" anchor="t"/>
          <a:lstStyle/>
          <a:p>
            <a:pPr>
              <a:lnSpc>
                <a:spcPts val="3625"/>
              </a:lnSpc>
            </a:pPr>
            <a:r>
              <a:rPr lang="en-US" sz="2875" dirty="0">
                <a:solidFill>
                  <a:srgbClr val="00002E"/>
                </a:solidFill>
                <a:latin typeface="Nunito Semi Bold" pitchFamily="34" charset="0"/>
                <a:ea typeface="Nunito Semi Bold" pitchFamily="34" charset="-122"/>
                <a:cs typeface="Nunito Semi Bold" pitchFamily="34" charset="-120"/>
              </a:rPr>
              <a:t>Artículo 98: Plazos</a:t>
            </a:r>
            <a:endParaRPr lang="en-US" sz="2875" dirty="0"/>
          </a:p>
        </p:txBody>
      </p:sp>
      <p:sp>
        <p:nvSpPr>
          <p:cNvPr id="8" name="Text 6"/>
          <p:cNvSpPr/>
          <p:nvPr/>
        </p:nvSpPr>
        <p:spPr>
          <a:xfrm>
            <a:off x="11156157" y="3842296"/>
            <a:ext cx="6094214" cy="837605"/>
          </a:xfrm>
          <a:prstGeom prst="rect">
            <a:avLst/>
          </a:prstGeom>
          <a:noFill/>
          <a:ln/>
        </p:spPr>
        <p:txBody>
          <a:bodyPr wrap="square" lIns="0" tIns="0" rIns="0" bIns="0" rtlCol="0" anchor="t"/>
          <a:lstStyle/>
          <a:p>
            <a:pPr>
              <a:lnSpc>
                <a:spcPts val="3250"/>
              </a:lnSpc>
            </a:pPr>
            <a:r>
              <a:rPr lang="en-US" sz="2000" dirty="0">
                <a:solidFill>
                  <a:srgbClr val="00002E"/>
                </a:solidFill>
                <a:latin typeface="PT Sans" pitchFamily="34" charset="0"/>
                <a:ea typeface="PT Sans" pitchFamily="34" charset="-122"/>
                <a:cs typeface="PT Sans" pitchFamily="34" charset="-120"/>
              </a:rPr>
              <a:t>La inscripción de candidaturas debe realizarse cuando menos </a:t>
            </a:r>
            <a:r>
              <a:rPr lang="en-US" sz="2400" b="1" dirty="0">
                <a:solidFill>
                  <a:srgbClr val="00B050"/>
                </a:solidFill>
                <a:latin typeface="PT Sans" pitchFamily="34" charset="0"/>
                <a:ea typeface="PT Sans" pitchFamily="34" charset="-122"/>
                <a:cs typeface="PT Sans" pitchFamily="34" charset="-120"/>
              </a:rPr>
              <a:t>cien días antes</a:t>
            </a:r>
            <a:r>
              <a:rPr lang="en-US" sz="2400" dirty="0">
                <a:solidFill>
                  <a:srgbClr val="00B050"/>
                </a:solidFill>
                <a:latin typeface="PT Sans" pitchFamily="34" charset="0"/>
                <a:ea typeface="PT Sans" pitchFamily="34" charset="-122"/>
                <a:cs typeface="PT Sans" pitchFamily="34" charset="-120"/>
              </a:rPr>
              <a:t> </a:t>
            </a:r>
            <a:r>
              <a:rPr lang="en-US" sz="2000" dirty="0">
                <a:solidFill>
                  <a:srgbClr val="00002E"/>
                </a:solidFill>
                <a:latin typeface="PT Sans" pitchFamily="34" charset="0"/>
                <a:ea typeface="PT Sans" pitchFamily="34" charset="-122"/>
                <a:cs typeface="PT Sans" pitchFamily="34" charset="-120"/>
              </a:rPr>
              <a:t>del día de las elecciones.</a:t>
            </a:r>
            <a:endParaRPr lang="en-US" sz="2000" dirty="0"/>
          </a:p>
        </p:txBody>
      </p:sp>
      <p:sp>
        <p:nvSpPr>
          <p:cNvPr id="9" name="Text 7"/>
          <p:cNvSpPr/>
          <p:nvPr/>
        </p:nvSpPr>
        <p:spPr>
          <a:xfrm>
            <a:off x="11156157" y="4915495"/>
            <a:ext cx="6094214" cy="1256408"/>
          </a:xfrm>
          <a:prstGeom prst="rect">
            <a:avLst/>
          </a:prstGeom>
          <a:noFill/>
          <a:ln/>
        </p:spPr>
        <p:txBody>
          <a:bodyPr wrap="square" lIns="0" tIns="0" rIns="0" bIns="0" rtlCol="0" anchor="t"/>
          <a:lstStyle/>
          <a:p>
            <a:pPr>
              <a:lnSpc>
                <a:spcPts val="3250"/>
              </a:lnSpc>
            </a:pPr>
            <a:r>
              <a:rPr lang="en-US" sz="2000" dirty="0">
                <a:solidFill>
                  <a:srgbClr val="00002E"/>
                </a:solidFill>
                <a:latin typeface="PT Sans" pitchFamily="34" charset="0"/>
                <a:ea typeface="PT Sans" pitchFamily="34" charset="-122"/>
                <a:cs typeface="PT Sans" pitchFamily="34" charset="-120"/>
              </a:rPr>
              <a:t>Esta fecha marca el inicio de la instalación en sesión permanente del Consejo Nacional Electoral y las juntas electorales para la calificación de candidaturas.</a:t>
            </a:r>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EFAD6A3D-CEC1-9658-751D-B16CF6A8E06E}"/>
              </a:ext>
            </a:extLst>
          </p:cNvPr>
          <p:cNvPicPr>
            <a:picLocks noChangeAspect="1"/>
          </p:cNvPicPr>
          <p:nvPr/>
        </p:nvPicPr>
        <p:blipFill>
          <a:blip r:embed="rId3"/>
          <a:stretch>
            <a:fillRect/>
          </a:stretch>
        </p:blipFill>
        <p:spPr>
          <a:xfrm>
            <a:off x="0" y="0"/>
            <a:ext cx="18288000" cy="10629901"/>
          </a:xfrm>
          <a:prstGeom prst="rect">
            <a:avLst/>
          </a:prstGeom>
        </p:spPr>
      </p:pic>
      <p:sp>
        <p:nvSpPr>
          <p:cNvPr id="2" name="Text 0"/>
          <p:cNvSpPr/>
          <p:nvPr/>
        </p:nvSpPr>
        <p:spPr>
          <a:xfrm>
            <a:off x="2286000" y="1226270"/>
            <a:ext cx="13044636" cy="757535"/>
          </a:xfrm>
          <a:prstGeom prst="rect">
            <a:avLst/>
          </a:prstGeom>
          <a:noFill/>
          <a:ln/>
        </p:spPr>
        <p:txBody>
          <a:bodyPr wrap="none" lIns="0" tIns="0" rIns="0" bIns="0" rtlCol="0" anchor="t"/>
          <a:lstStyle/>
          <a:p>
            <a:pPr>
              <a:lnSpc>
                <a:spcPts val="5938"/>
              </a:lnSpc>
            </a:pPr>
            <a:r>
              <a:rPr lang="en-US" sz="4750" dirty="0">
                <a:solidFill>
                  <a:srgbClr val="00002E"/>
                </a:solidFill>
                <a:latin typeface="Nunito Semi Bold" pitchFamily="34" charset="0"/>
                <a:ea typeface="Nunito Semi Bold" pitchFamily="34" charset="-122"/>
                <a:cs typeface="Nunito Semi Bold" pitchFamily="34" charset="-120"/>
              </a:rPr>
              <a:t>Democracia Interna en Organizaciones Políticas</a:t>
            </a:r>
            <a:endParaRPr lang="en-US" sz="4750" dirty="0"/>
          </a:p>
        </p:txBody>
      </p:sp>
      <p:sp>
        <p:nvSpPr>
          <p:cNvPr id="3" name="Text 1"/>
          <p:cNvSpPr/>
          <p:nvPr/>
        </p:nvSpPr>
        <p:spPr>
          <a:xfrm>
            <a:off x="1030041" y="2206973"/>
            <a:ext cx="16227921" cy="1225600"/>
          </a:xfrm>
          <a:prstGeom prst="rect">
            <a:avLst/>
          </a:prstGeom>
          <a:noFill/>
          <a:ln/>
        </p:spPr>
        <p:txBody>
          <a:bodyPr wrap="square" lIns="0" tIns="0" rIns="0" bIns="0" rtlCol="0" anchor="t"/>
          <a:lstStyle/>
          <a:p>
            <a:pPr>
              <a:lnSpc>
                <a:spcPts val="3188"/>
              </a:lnSpc>
            </a:pPr>
            <a:r>
              <a:rPr lang="en-US" sz="2000" dirty="0">
                <a:solidFill>
                  <a:srgbClr val="00002E"/>
                </a:solidFill>
                <a:latin typeface="PT Sans" pitchFamily="34" charset="0"/>
                <a:ea typeface="PT Sans" pitchFamily="34" charset="-122"/>
                <a:cs typeface="PT Sans" pitchFamily="34" charset="-120"/>
              </a:rPr>
              <a:t>La Constitución y el Código de la Democracia garantizan que las organizaciones políticas operen con estructuras democráticas que aseguren la alternabilidad, la paridad y la participación ciudadana. Este marco normativo previene la concentración de poder dentro de los partidos y movimientos políticos.</a:t>
            </a:r>
            <a:endParaRPr lang="en-US" sz="2000" dirty="0"/>
          </a:p>
        </p:txBody>
      </p:sp>
      <p:sp>
        <p:nvSpPr>
          <p:cNvPr id="4" name="Text 2"/>
          <p:cNvSpPr/>
          <p:nvPr/>
        </p:nvSpPr>
        <p:spPr>
          <a:xfrm>
            <a:off x="1030040" y="3717430"/>
            <a:ext cx="257473" cy="321766"/>
          </a:xfrm>
          <a:prstGeom prst="rect">
            <a:avLst/>
          </a:prstGeom>
          <a:noFill/>
          <a:ln/>
        </p:spPr>
        <p:txBody>
          <a:bodyPr wrap="none" lIns="0" tIns="0" rIns="0" bIns="0" rtlCol="0" anchor="t"/>
          <a:lstStyle/>
          <a:p>
            <a:pPr>
              <a:lnSpc>
                <a:spcPts val="3188"/>
              </a:lnSpc>
            </a:pPr>
            <a:r>
              <a:rPr lang="en-US" sz="2000" dirty="0">
                <a:solidFill>
                  <a:srgbClr val="00002E"/>
                </a:solidFill>
                <a:latin typeface="Nunito Light" pitchFamily="34" charset="0"/>
                <a:ea typeface="Nunito Light" pitchFamily="34" charset="-122"/>
                <a:cs typeface="Nunito Light" pitchFamily="34" charset="-120"/>
              </a:rPr>
              <a:t>01</a:t>
            </a:r>
            <a:endParaRPr lang="en-US" sz="2000" dirty="0"/>
          </a:p>
        </p:txBody>
      </p:sp>
      <p:sp>
        <p:nvSpPr>
          <p:cNvPr id="5" name="Shape 3"/>
          <p:cNvSpPr/>
          <p:nvPr/>
        </p:nvSpPr>
        <p:spPr>
          <a:xfrm>
            <a:off x="1030040" y="4126409"/>
            <a:ext cx="7987308" cy="28575"/>
          </a:xfrm>
          <a:prstGeom prst="rect">
            <a:avLst/>
          </a:prstGeom>
          <a:solidFill>
            <a:srgbClr val="2D4DF2"/>
          </a:solidFill>
          <a:ln/>
        </p:spPr>
        <p:txBody>
          <a:bodyPr/>
          <a:lstStyle/>
          <a:p>
            <a:endParaRPr lang="es-EC" sz="2250"/>
          </a:p>
        </p:txBody>
      </p:sp>
      <p:sp>
        <p:nvSpPr>
          <p:cNvPr id="6" name="Text 4"/>
          <p:cNvSpPr/>
          <p:nvPr/>
        </p:nvSpPr>
        <p:spPr>
          <a:xfrm>
            <a:off x="1030041" y="4312295"/>
            <a:ext cx="3178076" cy="378768"/>
          </a:xfrm>
          <a:prstGeom prst="rect">
            <a:avLst/>
          </a:prstGeom>
          <a:noFill/>
          <a:ln/>
        </p:spPr>
        <p:txBody>
          <a:bodyPr wrap="none" lIns="0" tIns="0" rIns="0" bIns="0" rtlCol="0" anchor="t"/>
          <a:lstStyle/>
          <a:p>
            <a:pPr>
              <a:lnSpc>
                <a:spcPts val="2938"/>
              </a:lnSpc>
            </a:pPr>
            <a:r>
              <a:rPr lang="en-US" sz="2375" dirty="0">
                <a:solidFill>
                  <a:srgbClr val="00002E"/>
                </a:solidFill>
                <a:latin typeface="Nunito Semi Bold" pitchFamily="34" charset="0"/>
                <a:ea typeface="Nunito Semi Bold" pitchFamily="34" charset="-122"/>
                <a:cs typeface="Nunito Semi Bold" pitchFamily="34" charset="-120"/>
              </a:rPr>
              <a:t>Estructura democrática</a:t>
            </a:r>
            <a:endParaRPr lang="en-US" sz="2375" dirty="0"/>
          </a:p>
        </p:txBody>
      </p:sp>
      <p:sp>
        <p:nvSpPr>
          <p:cNvPr id="7" name="Text 5"/>
          <p:cNvSpPr/>
          <p:nvPr/>
        </p:nvSpPr>
        <p:spPr>
          <a:xfrm>
            <a:off x="1030040" y="4843017"/>
            <a:ext cx="7987308" cy="817066"/>
          </a:xfrm>
          <a:prstGeom prst="rect">
            <a:avLst/>
          </a:prstGeom>
          <a:noFill/>
          <a:ln/>
        </p:spPr>
        <p:txBody>
          <a:bodyPr wrap="square" lIns="0" tIns="0" rIns="0" bIns="0" rtlCol="0" anchor="t"/>
          <a:lstStyle/>
          <a:p>
            <a:pPr>
              <a:lnSpc>
                <a:spcPts val="3188"/>
              </a:lnSpc>
            </a:pPr>
            <a:r>
              <a:rPr lang="en-US" sz="2000" dirty="0">
                <a:solidFill>
                  <a:srgbClr val="00002E"/>
                </a:solidFill>
                <a:latin typeface="PT Sans" pitchFamily="34" charset="0"/>
                <a:ea typeface="PT Sans" pitchFamily="34" charset="-122"/>
                <a:cs typeface="PT Sans" pitchFamily="34" charset="-120"/>
              </a:rPr>
              <a:t>Las organizaciones aplican principios de alternabilidad y conformación paritaria entre mujeres y hombres en sus directivas.</a:t>
            </a:r>
            <a:endParaRPr lang="en-US" sz="2000" dirty="0"/>
          </a:p>
        </p:txBody>
      </p:sp>
      <p:sp>
        <p:nvSpPr>
          <p:cNvPr id="8" name="Text 6"/>
          <p:cNvSpPr/>
          <p:nvPr/>
        </p:nvSpPr>
        <p:spPr>
          <a:xfrm>
            <a:off x="9270652" y="3717430"/>
            <a:ext cx="257473" cy="321766"/>
          </a:xfrm>
          <a:prstGeom prst="rect">
            <a:avLst/>
          </a:prstGeom>
          <a:noFill/>
          <a:ln/>
        </p:spPr>
        <p:txBody>
          <a:bodyPr wrap="none" lIns="0" tIns="0" rIns="0" bIns="0" rtlCol="0" anchor="t"/>
          <a:lstStyle/>
          <a:p>
            <a:pPr>
              <a:lnSpc>
                <a:spcPts val="3188"/>
              </a:lnSpc>
            </a:pPr>
            <a:r>
              <a:rPr lang="en-US" sz="2000" dirty="0">
                <a:solidFill>
                  <a:srgbClr val="00002E"/>
                </a:solidFill>
                <a:latin typeface="Nunito Light" pitchFamily="34" charset="0"/>
                <a:ea typeface="Nunito Light" pitchFamily="34" charset="-122"/>
                <a:cs typeface="Nunito Light" pitchFamily="34" charset="-120"/>
              </a:rPr>
              <a:t>02</a:t>
            </a:r>
            <a:endParaRPr lang="en-US" sz="2000" dirty="0"/>
          </a:p>
        </p:txBody>
      </p:sp>
      <p:sp>
        <p:nvSpPr>
          <p:cNvPr id="9" name="Shape 7"/>
          <p:cNvSpPr/>
          <p:nvPr/>
        </p:nvSpPr>
        <p:spPr>
          <a:xfrm>
            <a:off x="9270652" y="4126409"/>
            <a:ext cx="7987308" cy="28575"/>
          </a:xfrm>
          <a:prstGeom prst="rect">
            <a:avLst/>
          </a:prstGeom>
          <a:solidFill>
            <a:srgbClr val="018CE1"/>
          </a:solidFill>
          <a:ln/>
        </p:spPr>
        <p:txBody>
          <a:bodyPr/>
          <a:lstStyle/>
          <a:p>
            <a:endParaRPr lang="es-EC" sz="2250"/>
          </a:p>
        </p:txBody>
      </p:sp>
      <p:sp>
        <p:nvSpPr>
          <p:cNvPr id="10" name="Text 8"/>
          <p:cNvSpPr/>
          <p:nvPr/>
        </p:nvSpPr>
        <p:spPr>
          <a:xfrm>
            <a:off x="9270653" y="4312295"/>
            <a:ext cx="3351610" cy="378768"/>
          </a:xfrm>
          <a:prstGeom prst="rect">
            <a:avLst/>
          </a:prstGeom>
          <a:noFill/>
          <a:ln/>
        </p:spPr>
        <p:txBody>
          <a:bodyPr wrap="none" lIns="0" tIns="0" rIns="0" bIns="0" rtlCol="0" anchor="t"/>
          <a:lstStyle/>
          <a:p>
            <a:pPr>
              <a:lnSpc>
                <a:spcPts val="2938"/>
              </a:lnSpc>
            </a:pPr>
            <a:r>
              <a:rPr lang="en-US" sz="2375" dirty="0">
                <a:solidFill>
                  <a:srgbClr val="00002E"/>
                </a:solidFill>
                <a:latin typeface="Nunito Semi Bold" pitchFamily="34" charset="0"/>
                <a:ea typeface="Nunito Semi Bold" pitchFamily="34" charset="-122"/>
                <a:cs typeface="Nunito Semi Bold" pitchFamily="34" charset="-120"/>
              </a:rPr>
              <a:t>Órgano electoral central</a:t>
            </a:r>
            <a:endParaRPr lang="en-US" sz="2375" dirty="0"/>
          </a:p>
        </p:txBody>
      </p:sp>
      <p:sp>
        <p:nvSpPr>
          <p:cNvPr id="11" name="Text 9"/>
          <p:cNvSpPr/>
          <p:nvPr/>
        </p:nvSpPr>
        <p:spPr>
          <a:xfrm>
            <a:off x="9270652" y="4843017"/>
            <a:ext cx="7987308" cy="817066"/>
          </a:xfrm>
          <a:prstGeom prst="rect">
            <a:avLst/>
          </a:prstGeom>
          <a:noFill/>
          <a:ln/>
        </p:spPr>
        <p:txBody>
          <a:bodyPr wrap="square" lIns="0" tIns="0" rIns="0" bIns="0" rtlCol="0" anchor="t"/>
          <a:lstStyle/>
          <a:p>
            <a:pPr>
              <a:lnSpc>
                <a:spcPts val="3188"/>
              </a:lnSpc>
            </a:pPr>
            <a:r>
              <a:rPr lang="en-US" sz="2000" dirty="0">
                <a:solidFill>
                  <a:srgbClr val="00002E"/>
                </a:solidFill>
                <a:latin typeface="PT Sans" pitchFamily="34" charset="0"/>
                <a:ea typeface="PT Sans" pitchFamily="34" charset="-122"/>
                <a:cs typeface="PT Sans" pitchFamily="34" charset="-120"/>
              </a:rPr>
              <a:t>Conformado por mínimo tres miembros, dirige procesos electorales internos incluyendo convocatoria, inscripción, cómputo y proclamación.</a:t>
            </a:r>
            <a:endParaRPr lang="en-US" sz="2000" dirty="0"/>
          </a:p>
        </p:txBody>
      </p:sp>
      <p:sp>
        <p:nvSpPr>
          <p:cNvPr id="12" name="Text 10"/>
          <p:cNvSpPr/>
          <p:nvPr/>
        </p:nvSpPr>
        <p:spPr>
          <a:xfrm>
            <a:off x="1030040" y="6106418"/>
            <a:ext cx="257473" cy="321766"/>
          </a:xfrm>
          <a:prstGeom prst="rect">
            <a:avLst/>
          </a:prstGeom>
          <a:noFill/>
          <a:ln/>
        </p:spPr>
        <p:txBody>
          <a:bodyPr wrap="none" lIns="0" tIns="0" rIns="0" bIns="0" rtlCol="0" anchor="t"/>
          <a:lstStyle/>
          <a:p>
            <a:pPr>
              <a:lnSpc>
                <a:spcPts val="3188"/>
              </a:lnSpc>
            </a:pPr>
            <a:r>
              <a:rPr lang="en-US" sz="2000" dirty="0">
                <a:solidFill>
                  <a:srgbClr val="00002E"/>
                </a:solidFill>
                <a:latin typeface="Nunito Light" pitchFamily="34" charset="0"/>
                <a:ea typeface="Nunito Light" pitchFamily="34" charset="-122"/>
                <a:cs typeface="Nunito Light" pitchFamily="34" charset="-120"/>
              </a:rPr>
              <a:t>03</a:t>
            </a:r>
            <a:endParaRPr lang="en-US" sz="2000" dirty="0"/>
          </a:p>
        </p:txBody>
      </p:sp>
      <p:sp>
        <p:nvSpPr>
          <p:cNvPr id="13" name="Shape 11"/>
          <p:cNvSpPr/>
          <p:nvPr/>
        </p:nvSpPr>
        <p:spPr>
          <a:xfrm>
            <a:off x="1030040" y="6515398"/>
            <a:ext cx="7987308" cy="28575"/>
          </a:xfrm>
          <a:prstGeom prst="rect">
            <a:avLst/>
          </a:prstGeom>
          <a:solidFill>
            <a:srgbClr val="DA33BF"/>
          </a:solidFill>
          <a:ln/>
        </p:spPr>
        <p:txBody>
          <a:bodyPr/>
          <a:lstStyle/>
          <a:p>
            <a:endParaRPr lang="es-EC" sz="2250"/>
          </a:p>
        </p:txBody>
      </p:sp>
      <p:sp>
        <p:nvSpPr>
          <p:cNvPr id="14" name="Text 12"/>
          <p:cNvSpPr/>
          <p:nvPr/>
        </p:nvSpPr>
        <p:spPr>
          <a:xfrm>
            <a:off x="1030041" y="6701284"/>
            <a:ext cx="3029694" cy="378768"/>
          </a:xfrm>
          <a:prstGeom prst="rect">
            <a:avLst/>
          </a:prstGeom>
          <a:noFill/>
          <a:ln/>
        </p:spPr>
        <p:txBody>
          <a:bodyPr wrap="none" lIns="0" tIns="0" rIns="0" bIns="0" rtlCol="0" anchor="t"/>
          <a:lstStyle/>
          <a:p>
            <a:pPr>
              <a:lnSpc>
                <a:spcPts val="2938"/>
              </a:lnSpc>
            </a:pPr>
            <a:r>
              <a:rPr lang="en-US" sz="2375" dirty="0">
                <a:solidFill>
                  <a:srgbClr val="00002E"/>
                </a:solidFill>
                <a:latin typeface="Nunito Semi Bold" pitchFamily="34" charset="0"/>
                <a:ea typeface="Nunito Semi Bold" pitchFamily="34" charset="-122"/>
                <a:cs typeface="Nunito Semi Bold" pitchFamily="34" charset="-120"/>
              </a:rPr>
              <a:t>Supervisión del CNE</a:t>
            </a:r>
            <a:endParaRPr lang="en-US" sz="2375" dirty="0"/>
          </a:p>
        </p:txBody>
      </p:sp>
      <p:sp>
        <p:nvSpPr>
          <p:cNvPr id="15" name="Text 13"/>
          <p:cNvSpPr/>
          <p:nvPr/>
        </p:nvSpPr>
        <p:spPr>
          <a:xfrm>
            <a:off x="1030040" y="7232006"/>
            <a:ext cx="7987308" cy="817066"/>
          </a:xfrm>
          <a:prstGeom prst="rect">
            <a:avLst/>
          </a:prstGeom>
          <a:noFill/>
          <a:ln/>
        </p:spPr>
        <p:txBody>
          <a:bodyPr wrap="square" lIns="0" tIns="0" rIns="0" bIns="0" rtlCol="0" anchor="t"/>
          <a:lstStyle/>
          <a:p>
            <a:pPr>
              <a:lnSpc>
                <a:spcPts val="3188"/>
              </a:lnSpc>
            </a:pPr>
            <a:r>
              <a:rPr lang="en-US" sz="2000" dirty="0">
                <a:solidFill>
                  <a:srgbClr val="00002E"/>
                </a:solidFill>
                <a:latin typeface="PT Sans" pitchFamily="34" charset="0"/>
                <a:ea typeface="PT Sans" pitchFamily="34" charset="-122"/>
                <a:cs typeface="PT Sans" pitchFamily="34" charset="-120"/>
              </a:rPr>
              <a:t>El Consejo Nacional Electoral brinda apoyo, asistencia técnica y supervisión en todas las etapas del proceso electoral interno.</a:t>
            </a:r>
            <a:endParaRPr lang="en-US" sz="2000" dirty="0"/>
          </a:p>
        </p:txBody>
      </p:sp>
      <p:sp>
        <p:nvSpPr>
          <p:cNvPr id="16" name="Text 14"/>
          <p:cNvSpPr/>
          <p:nvPr/>
        </p:nvSpPr>
        <p:spPr>
          <a:xfrm>
            <a:off x="9270652" y="6106418"/>
            <a:ext cx="257473" cy="321766"/>
          </a:xfrm>
          <a:prstGeom prst="rect">
            <a:avLst/>
          </a:prstGeom>
          <a:noFill/>
          <a:ln/>
        </p:spPr>
        <p:txBody>
          <a:bodyPr wrap="none" lIns="0" tIns="0" rIns="0" bIns="0" rtlCol="0" anchor="t"/>
          <a:lstStyle/>
          <a:p>
            <a:pPr>
              <a:lnSpc>
                <a:spcPts val="3188"/>
              </a:lnSpc>
            </a:pPr>
            <a:r>
              <a:rPr lang="en-US" sz="2000" dirty="0">
                <a:solidFill>
                  <a:srgbClr val="00002E"/>
                </a:solidFill>
                <a:latin typeface="Nunito Light" pitchFamily="34" charset="0"/>
                <a:ea typeface="Nunito Light" pitchFamily="34" charset="-122"/>
                <a:cs typeface="Nunito Light" pitchFamily="34" charset="-120"/>
              </a:rPr>
              <a:t>04</a:t>
            </a:r>
            <a:endParaRPr lang="en-US" sz="2000" dirty="0"/>
          </a:p>
        </p:txBody>
      </p:sp>
      <p:sp>
        <p:nvSpPr>
          <p:cNvPr id="17" name="Shape 15"/>
          <p:cNvSpPr/>
          <p:nvPr/>
        </p:nvSpPr>
        <p:spPr>
          <a:xfrm>
            <a:off x="9270652" y="6515398"/>
            <a:ext cx="7987308" cy="28575"/>
          </a:xfrm>
          <a:prstGeom prst="rect">
            <a:avLst/>
          </a:prstGeom>
          <a:solidFill>
            <a:srgbClr val="2D4DF2"/>
          </a:solidFill>
          <a:ln/>
        </p:spPr>
        <p:txBody>
          <a:bodyPr/>
          <a:lstStyle/>
          <a:p>
            <a:endParaRPr lang="es-EC" sz="2250"/>
          </a:p>
        </p:txBody>
      </p:sp>
      <p:sp>
        <p:nvSpPr>
          <p:cNvPr id="18" name="Text 16"/>
          <p:cNvSpPr/>
          <p:nvPr/>
        </p:nvSpPr>
        <p:spPr>
          <a:xfrm>
            <a:off x="9270653" y="6701284"/>
            <a:ext cx="3029694" cy="378768"/>
          </a:xfrm>
          <a:prstGeom prst="rect">
            <a:avLst/>
          </a:prstGeom>
          <a:noFill/>
          <a:ln/>
        </p:spPr>
        <p:txBody>
          <a:bodyPr wrap="none" lIns="0" tIns="0" rIns="0" bIns="0" rtlCol="0" anchor="t"/>
          <a:lstStyle/>
          <a:p>
            <a:pPr>
              <a:lnSpc>
                <a:spcPts val="2938"/>
              </a:lnSpc>
            </a:pPr>
            <a:r>
              <a:rPr lang="en-US" sz="2375" dirty="0">
                <a:solidFill>
                  <a:srgbClr val="00002E"/>
                </a:solidFill>
                <a:latin typeface="Nunito Semi Bold" pitchFamily="34" charset="0"/>
                <a:ea typeface="Nunito Semi Bold" pitchFamily="34" charset="-122"/>
                <a:cs typeface="Nunito Semi Bold" pitchFamily="34" charset="-120"/>
              </a:rPr>
              <a:t>Plazo obligatorio</a:t>
            </a:r>
            <a:endParaRPr lang="en-US" sz="2375" dirty="0"/>
          </a:p>
        </p:txBody>
      </p:sp>
      <p:sp>
        <p:nvSpPr>
          <p:cNvPr id="19" name="Text 17"/>
          <p:cNvSpPr/>
          <p:nvPr/>
        </p:nvSpPr>
        <p:spPr>
          <a:xfrm>
            <a:off x="9270652" y="7232006"/>
            <a:ext cx="7987308" cy="817066"/>
          </a:xfrm>
          <a:prstGeom prst="rect">
            <a:avLst/>
          </a:prstGeom>
          <a:noFill/>
          <a:ln/>
        </p:spPr>
        <p:txBody>
          <a:bodyPr wrap="square" lIns="0" tIns="0" rIns="0" bIns="0" rtlCol="0" anchor="t"/>
          <a:lstStyle/>
          <a:p>
            <a:pPr>
              <a:lnSpc>
                <a:spcPts val="3188"/>
              </a:lnSpc>
            </a:pPr>
            <a:r>
              <a:rPr lang="en-US" sz="2000" dirty="0">
                <a:solidFill>
                  <a:srgbClr val="00002E"/>
                </a:solidFill>
                <a:latin typeface="PT Sans" pitchFamily="34" charset="0"/>
                <a:ea typeface="PT Sans" pitchFamily="34" charset="-122"/>
                <a:cs typeface="PT Sans" pitchFamily="34" charset="-120"/>
              </a:rPr>
              <a:t>Los procesos se realizan en un periodo de quince días que inicia sesenta días previos al cierre de inscripción de candidaturas ante el CNE.</a:t>
            </a:r>
            <a:endParaRPr lang="en-US" sz="2000" dirty="0"/>
          </a:p>
        </p:txBody>
      </p:sp>
      <p:sp>
        <p:nvSpPr>
          <p:cNvPr id="20" name="Text 18"/>
          <p:cNvSpPr/>
          <p:nvPr/>
        </p:nvSpPr>
        <p:spPr>
          <a:xfrm>
            <a:off x="1030040" y="8737105"/>
            <a:ext cx="16227921" cy="817066"/>
          </a:xfrm>
          <a:prstGeom prst="rect">
            <a:avLst/>
          </a:prstGeom>
          <a:noFill/>
          <a:ln/>
        </p:spPr>
        <p:txBody>
          <a:bodyPr wrap="square" lIns="0" tIns="0" rIns="0" bIns="0" rtlCol="0" anchor="t"/>
          <a:lstStyle/>
          <a:p>
            <a:pPr algn="ctr">
              <a:lnSpc>
                <a:spcPts val="3188"/>
              </a:lnSpc>
            </a:pPr>
            <a:r>
              <a:rPr lang="en-US" sz="2000" dirty="0">
                <a:solidFill>
                  <a:srgbClr val="00002E"/>
                </a:solidFill>
                <a:latin typeface="PT Sans" pitchFamily="34" charset="0"/>
                <a:ea typeface="PT Sans" pitchFamily="34" charset="-122"/>
                <a:cs typeface="PT Sans" pitchFamily="34" charset="-120"/>
              </a:rPr>
              <a:t>El máximo órgano de dirección, el órgano electoral central o un mínimo de diez por ciento de afiliados pueden solicitar al CNE la asistencia técnica o una auditoría. El CNE emitirá informes y, de constatar irregularidades, puede ordenar repetir el proceso electoral interno.</a:t>
            </a: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a:extLst>
              <a:ext uri="{FF2B5EF4-FFF2-40B4-BE49-F238E27FC236}">
                <a16:creationId xmlns:a16="http://schemas.microsoft.com/office/drawing/2014/main" id="{269E3415-D3D9-0D56-F973-169D6708CDEC}"/>
              </a:ext>
            </a:extLst>
          </p:cNvPr>
          <p:cNvPicPr>
            <a:picLocks noChangeAspect="1"/>
          </p:cNvPicPr>
          <p:nvPr/>
        </p:nvPicPr>
        <p:blipFill>
          <a:blip r:embed="rId3"/>
          <a:stretch>
            <a:fillRect/>
          </a:stretch>
        </p:blipFill>
        <p:spPr>
          <a:xfrm>
            <a:off x="21265" y="0"/>
            <a:ext cx="18288000" cy="10629901"/>
          </a:xfrm>
          <a:prstGeom prst="rect">
            <a:avLst/>
          </a:prstGeom>
        </p:spPr>
      </p:pic>
      <p:pic>
        <p:nvPicPr>
          <p:cNvPr id="7" name="Image 1" descr="preencoded.png"/>
          <p:cNvPicPr>
            <a:picLocks noChangeAspect="1"/>
          </p:cNvPicPr>
          <p:nvPr/>
        </p:nvPicPr>
        <p:blipFill>
          <a:blip r:embed="rId4"/>
          <a:stretch>
            <a:fillRect/>
          </a:stretch>
        </p:blipFill>
        <p:spPr>
          <a:xfrm>
            <a:off x="5317198" y="2842639"/>
            <a:ext cx="3130511" cy="2918144"/>
          </a:xfrm>
          <a:prstGeom prst="rect">
            <a:avLst/>
          </a:prstGeom>
        </p:spPr>
      </p:pic>
      <p:grpSp>
        <p:nvGrpSpPr>
          <p:cNvPr id="20" name="Grupo 19">
            <a:extLst>
              <a:ext uri="{FF2B5EF4-FFF2-40B4-BE49-F238E27FC236}">
                <a16:creationId xmlns:a16="http://schemas.microsoft.com/office/drawing/2014/main" id="{AC2834C6-D00D-8E25-D5E4-4C576BE947B8}"/>
              </a:ext>
            </a:extLst>
          </p:cNvPr>
          <p:cNvGrpSpPr/>
          <p:nvPr/>
        </p:nvGrpSpPr>
        <p:grpSpPr>
          <a:xfrm>
            <a:off x="518246" y="1353973"/>
            <a:ext cx="17397616" cy="8445393"/>
            <a:chOff x="2265072" y="924075"/>
            <a:chExt cx="13539782" cy="8623189"/>
          </a:xfrm>
        </p:grpSpPr>
        <p:sp>
          <p:nvSpPr>
            <p:cNvPr id="2" name="Text 0"/>
            <p:cNvSpPr/>
            <p:nvPr/>
          </p:nvSpPr>
          <p:spPr>
            <a:xfrm>
              <a:off x="4891902" y="924075"/>
              <a:ext cx="6886873" cy="527298"/>
            </a:xfrm>
            <a:prstGeom prst="rect">
              <a:avLst/>
            </a:prstGeom>
            <a:noFill/>
            <a:ln/>
          </p:spPr>
          <p:txBody>
            <a:bodyPr wrap="none" lIns="0" tIns="0" rIns="0" bIns="0" rtlCol="0" anchor="t"/>
            <a:lstStyle/>
            <a:p>
              <a:pPr>
                <a:lnSpc>
                  <a:spcPts val="4125"/>
                </a:lnSpc>
              </a:pPr>
              <a:r>
                <a:rPr lang="en-US" sz="4400" dirty="0">
                  <a:solidFill>
                    <a:srgbClr val="00002E"/>
                  </a:solidFill>
                  <a:latin typeface="Nunito Semi Bold" pitchFamily="34" charset="0"/>
                  <a:ea typeface="Nunito Semi Bold" pitchFamily="34" charset="-122"/>
                  <a:cs typeface="Nunito Semi Bold" pitchFamily="34" charset="-120"/>
                </a:rPr>
                <a:t>Modalidades de Democracia Interna</a:t>
              </a:r>
              <a:endParaRPr lang="en-US" sz="4400" dirty="0"/>
            </a:p>
          </p:txBody>
        </p:sp>
        <p:sp>
          <p:nvSpPr>
            <p:cNvPr id="3" name="Text 1"/>
            <p:cNvSpPr/>
            <p:nvPr/>
          </p:nvSpPr>
          <p:spPr>
            <a:xfrm>
              <a:off x="2484418" y="1629235"/>
              <a:ext cx="13307914" cy="483394"/>
            </a:xfrm>
            <a:prstGeom prst="rect">
              <a:avLst/>
            </a:prstGeom>
            <a:noFill/>
            <a:ln/>
          </p:spPr>
          <p:txBody>
            <a:bodyPr wrap="square" lIns="0" tIns="0" rIns="0" bIns="0" rtlCol="0" anchor="t"/>
            <a:lstStyle/>
            <a:p>
              <a:pPr>
                <a:lnSpc>
                  <a:spcPts val="1875"/>
                </a:lnSpc>
              </a:pPr>
              <a:r>
                <a:rPr lang="en-US" sz="2400" dirty="0">
                  <a:solidFill>
                    <a:srgbClr val="00002E"/>
                  </a:solidFill>
                  <a:latin typeface="PT Sans" pitchFamily="34" charset="0"/>
                  <a:ea typeface="PT Sans" pitchFamily="34" charset="-122"/>
                  <a:cs typeface="PT Sans" pitchFamily="34" charset="-120"/>
                </a:rPr>
                <a:t>Las organizaciones políticas pueden elegir entre diferentes modalidades para seleccionar sus candidatos, siempre respetando los principios de transparencia, paridad y participación ciudadana establecidos en la normativa electoral ecuatoriana.</a:t>
              </a:r>
              <a:endParaRPr lang="en-US" sz="2400" dirty="0"/>
            </a:p>
          </p:txBody>
        </p:sp>
        <p:pic>
          <p:nvPicPr>
            <p:cNvPr id="4" name="Image 0" descr="preencoded.png"/>
            <p:cNvPicPr>
              <a:picLocks noChangeAspect="1"/>
            </p:cNvPicPr>
            <p:nvPr/>
          </p:nvPicPr>
          <p:blipFill>
            <a:blip r:embed="rId5"/>
            <a:stretch>
              <a:fillRect/>
            </a:stretch>
          </p:blipFill>
          <p:spPr>
            <a:xfrm>
              <a:off x="2720920" y="2410305"/>
              <a:ext cx="2436336" cy="3040466"/>
            </a:xfrm>
            <a:prstGeom prst="rect">
              <a:avLst/>
            </a:prstGeom>
          </p:spPr>
        </p:pic>
        <p:sp>
          <p:nvSpPr>
            <p:cNvPr id="5" name="Text 2"/>
            <p:cNvSpPr/>
            <p:nvPr/>
          </p:nvSpPr>
          <p:spPr>
            <a:xfrm>
              <a:off x="2816890" y="5698642"/>
              <a:ext cx="2109490" cy="263575"/>
            </a:xfrm>
            <a:prstGeom prst="rect">
              <a:avLst/>
            </a:prstGeom>
            <a:noFill/>
            <a:ln/>
          </p:spPr>
          <p:txBody>
            <a:bodyPr wrap="none" lIns="0" tIns="0" rIns="0" bIns="0" rtlCol="0" anchor="t"/>
            <a:lstStyle/>
            <a:p>
              <a:pPr>
                <a:lnSpc>
                  <a:spcPts val="2063"/>
                </a:lnSpc>
              </a:pPr>
              <a:r>
                <a:rPr lang="en-US" sz="2400" dirty="0">
                  <a:solidFill>
                    <a:srgbClr val="00002E"/>
                  </a:solidFill>
                  <a:latin typeface="Nunito Semi Bold" pitchFamily="34" charset="0"/>
                  <a:ea typeface="Nunito Semi Bold" pitchFamily="34" charset="-122"/>
                  <a:cs typeface="Nunito Semi Bold" pitchFamily="34" charset="-120"/>
                </a:rPr>
                <a:t>Primarias Abiertas</a:t>
              </a:r>
              <a:endParaRPr lang="en-US" sz="2400" dirty="0"/>
            </a:p>
          </p:txBody>
        </p:sp>
        <p:sp>
          <p:nvSpPr>
            <p:cNvPr id="6" name="Text 3"/>
            <p:cNvSpPr/>
            <p:nvPr/>
          </p:nvSpPr>
          <p:spPr>
            <a:xfrm>
              <a:off x="2475776" y="6449419"/>
              <a:ext cx="3057180" cy="1418715"/>
            </a:xfrm>
            <a:prstGeom prst="rect">
              <a:avLst/>
            </a:prstGeom>
            <a:noFill/>
            <a:ln/>
          </p:spPr>
          <p:txBody>
            <a:bodyPr wrap="square" lIns="0" tIns="0" rIns="0" bIns="0" rtlCol="0" anchor="t"/>
            <a:lstStyle/>
            <a:p>
              <a:pPr algn="just">
                <a:lnSpc>
                  <a:spcPts val="1875"/>
                </a:lnSpc>
              </a:pPr>
              <a:r>
                <a:rPr lang="en-US" sz="2400" dirty="0">
                  <a:solidFill>
                    <a:srgbClr val="00002E"/>
                  </a:solidFill>
                  <a:latin typeface="PT Sans" pitchFamily="34" charset="0"/>
                  <a:ea typeface="PT Sans" pitchFamily="34" charset="-122"/>
                  <a:cs typeface="PT Sans" pitchFamily="34" charset="-120"/>
                </a:rPr>
                <a:t>Proceso participativo con voto universal, libre, igual, voluntario, directo, secreto y escrutado públicamente. Participan afiliados y sufragantes no afiliados. </a:t>
              </a:r>
              <a:endParaRPr lang="en-US" sz="2400" dirty="0"/>
            </a:p>
          </p:txBody>
        </p:sp>
        <p:sp>
          <p:nvSpPr>
            <p:cNvPr id="8" name="Text 4"/>
            <p:cNvSpPr/>
            <p:nvPr/>
          </p:nvSpPr>
          <p:spPr>
            <a:xfrm>
              <a:off x="6163304" y="5719794"/>
              <a:ext cx="2109490" cy="263575"/>
            </a:xfrm>
            <a:prstGeom prst="rect">
              <a:avLst/>
            </a:prstGeom>
            <a:noFill/>
            <a:ln/>
          </p:spPr>
          <p:txBody>
            <a:bodyPr wrap="none" lIns="0" tIns="0" rIns="0" bIns="0" rtlCol="0" anchor="t"/>
            <a:lstStyle/>
            <a:p>
              <a:pPr>
                <a:lnSpc>
                  <a:spcPts val="2063"/>
                </a:lnSpc>
              </a:pPr>
              <a:r>
                <a:rPr lang="en-US" sz="2400" dirty="0">
                  <a:solidFill>
                    <a:srgbClr val="00002E"/>
                  </a:solidFill>
                  <a:latin typeface="Nunito Semi Bold" pitchFamily="34" charset="0"/>
                  <a:ea typeface="Nunito Semi Bold" pitchFamily="34" charset="-122"/>
                  <a:cs typeface="Nunito Semi Bold" pitchFamily="34" charset="-120"/>
                </a:rPr>
                <a:t>Primarias Cerradas</a:t>
              </a:r>
              <a:endParaRPr lang="en-US" sz="2400" dirty="0"/>
            </a:p>
          </p:txBody>
        </p:sp>
        <p:sp>
          <p:nvSpPr>
            <p:cNvPr id="9" name="Text 5"/>
            <p:cNvSpPr/>
            <p:nvPr/>
          </p:nvSpPr>
          <p:spPr>
            <a:xfrm>
              <a:off x="5908209" y="6278599"/>
              <a:ext cx="2973241" cy="1925619"/>
            </a:xfrm>
            <a:prstGeom prst="rect">
              <a:avLst/>
            </a:prstGeom>
            <a:noFill/>
            <a:ln/>
          </p:spPr>
          <p:txBody>
            <a:bodyPr wrap="square" lIns="0" tIns="0" rIns="0" bIns="0" rtlCol="0" anchor="t"/>
            <a:lstStyle/>
            <a:p>
              <a:pPr algn="just">
                <a:lnSpc>
                  <a:spcPts val="1875"/>
                </a:lnSpc>
              </a:pPr>
              <a:r>
                <a:rPr lang="en-US" sz="2400" dirty="0">
                  <a:solidFill>
                    <a:srgbClr val="00002E"/>
                  </a:solidFill>
                  <a:latin typeface="PT Sans" pitchFamily="34" charset="0"/>
                  <a:ea typeface="PT Sans" pitchFamily="34" charset="-122"/>
                  <a:cs typeface="PT Sans" pitchFamily="34" charset="-120"/>
                </a:rPr>
                <a:t>Voto libre, igual, voluntario, directo, secreto y escrutado públicamente exclusivamente de afiliados a partidos o adherentes permanentes a movimientos políticos. Utiliza el padrón interno de la organización.</a:t>
              </a:r>
              <a:endParaRPr lang="en-US" sz="2400" dirty="0"/>
            </a:p>
          </p:txBody>
        </p:sp>
        <p:pic>
          <p:nvPicPr>
            <p:cNvPr id="10" name="Image 2" descr="preencoded.png"/>
            <p:cNvPicPr>
              <a:picLocks noChangeAspect="1"/>
            </p:cNvPicPr>
            <p:nvPr/>
          </p:nvPicPr>
          <p:blipFill>
            <a:blip r:embed="rId6"/>
            <a:stretch>
              <a:fillRect/>
            </a:stretch>
          </p:blipFill>
          <p:spPr>
            <a:xfrm>
              <a:off x="9404280" y="2371476"/>
              <a:ext cx="2436336" cy="3045391"/>
            </a:xfrm>
            <a:prstGeom prst="rect">
              <a:avLst/>
            </a:prstGeom>
          </p:spPr>
        </p:pic>
        <p:sp>
          <p:nvSpPr>
            <p:cNvPr id="11" name="Text 6"/>
            <p:cNvSpPr/>
            <p:nvPr/>
          </p:nvSpPr>
          <p:spPr>
            <a:xfrm>
              <a:off x="9187767" y="5740348"/>
              <a:ext cx="2619970" cy="263575"/>
            </a:xfrm>
            <a:prstGeom prst="rect">
              <a:avLst/>
            </a:prstGeom>
            <a:noFill/>
            <a:ln/>
          </p:spPr>
          <p:txBody>
            <a:bodyPr wrap="none" lIns="0" tIns="0" rIns="0" bIns="0" rtlCol="0" anchor="t"/>
            <a:lstStyle/>
            <a:p>
              <a:pPr>
                <a:lnSpc>
                  <a:spcPts val="2063"/>
                </a:lnSpc>
              </a:pPr>
              <a:r>
                <a:rPr lang="en-US" sz="2400" dirty="0">
                  <a:solidFill>
                    <a:srgbClr val="00002E"/>
                  </a:solidFill>
                  <a:latin typeface="Nunito Semi Bold" pitchFamily="34" charset="0"/>
                  <a:ea typeface="Nunito Semi Bold" pitchFamily="34" charset="-122"/>
                  <a:cs typeface="Nunito Semi Bold" pitchFamily="34" charset="-120"/>
                </a:rPr>
                <a:t>Asambleas o Convenciones</a:t>
              </a:r>
              <a:endParaRPr lang="en-US" sz="2400" dirty="0"/>
            </a:p>
          </p:txBody>
        </p:sp>
        <p:sp>
          <p:nvSpPr>
            <p:cNvPr id="12" name="Text 7"/>
            <p:cNvSpPr/>
            <p:nvPr/>
          </p:nvSpPr>
          <p:spPr>
            <a:xfrm>
              <a:off x="9187618" y="6279646"/>
              <a:ext cx="3211860" cy="2330361"/>
            </a:xfrm>
            <a:prstGeom prst="rect">
              <a:avLst/>
            </a:prstGeom>
            <a:noFill/>
            <a:ln/>
          </p:spPr>
          <p:txBody>
            <a:bodyPr wrap="square" lIns="0" tIns="0" rIns="0" bIns="0" rtlCol="0" anchor="t"/>
            <a:lstStyle/>
            <a:p>
              <a:pPr algn="just">
                <a:lnSpc>
                  <a:spcPts val="1875"/>
                </a:lnSpc>
              </a:pPr>
              <a:r>
                <a:rPr lang="en-US" sz="2400" dirty="0">
                  <a:solidFill>
                    <a:srgbClr val="00002E"/>
                  </a:solidFill>
                  <a:latin typeface="PT Sans" pitchFamily="34" charset="0"/>
                  <a:ea typeface="PT Sans" pitchFamily="34" charset="-122"/>
                  <a:cs typeface="PT Sans" pitchFamily="34" charset="-120"/>
                </a:rPr>
                <a:t>Selección mediante reunión formal de delegados o representantes de la organización. Participan delegados designados o electos previamente. Las decisiones se toman por mayoría de votos.</a:t>
              </a:r>
              <a:endParaRPr lang="en-US" sz="2400" dirty="0"/>
            </a:p>
          </p:txBody>
        </p:sp>
        <p:pic>
          <p:nvPicPr>
            <p:cNvPr id="13" name="Image 3" descr="preencoded.png"/>
            <p:cNvPicPr>
              <a:picLocks noChangeAspect="1"/>
            </p:cNvPicPr>
            <p:nvPr/>
          </p:nvPicPr>
          <p:blipFill>
            <a:blip r:embed="rId7"/>
            <a:stretch>
              <a:fillRect/>
            </a:stretch>
          </p:blipFill>
          <p:spPr>
            <a:xfrm>
              <a:off x="12908630" y="2243138"/>
              <a:ext cx="2516238" cy="3145237"/>
            </a:xfrm>
            <a:prstGeom prst="rect">
              <a:avLst/>
            </a:prstGeom>
          </p:spPr>
        </p:pic>
        <p:sp>
          <p:nvSpPr>
            <p:cNvPr id="14" name="Text 8"/>
            <p:cNvSpPr/>
            <p:nvPr/>
          </p:nvSpPr>
          <p:spPr>
            <a:xfrm>
              <a:off x="12908631" y="5629266"/>
              <a:ext cx="2135981" cy="263575"/>
            </a:xfrm>
            <a:prstGeom prst="rect">
              <a:avLst/>
            </a:prstGeom>
            <a:noFill/>
            <a:ln/>
          </p:spPr>
          <p:txBody>
            <a:bodyPr wrap="none" lIns="0" tIns="0" rIns="0" bIns="0" rtlCol="0" anchor="t"/>
            <a:lstStyle/>
            <a:p>
              <a:pPr>
                <a:lnSpc>
                  <a:spcPts val="2063"/>
                </a:lnSpc>
              </a:pPr>
              <a:r>
                <a:rPr lang="en-US" sz="2400" dirty="0">
                  <a:solidFill>
                    <a:srgbClr val="00002E"/>
                  </a:solidFill>
                  <a:latin typeface="Nunito Semi Bold" pitchFamily="34" charset="0"/>
                  <a:ea typeface="Nunito Semi Bold" pitchFamily="34" charset="-122"/>
                  <a:cs typeface="Nunito Semi Bold" pitchFamily="34" charset="-120"/>
                </a:rPr>
                <a:t>Elecciones con Padrón</a:t>
              </a:r>
              <a:endParaRPr lang="en-US" sz="2400" dirty="0"/>
            </a:p>
          </p:txBody>
        </p:sp>
        <p:sp>
          <p:nvSpPr>
            <p:cNvPr id="15" name="Text 9"/>
            <p:cNvSpPr/>
            <p:nvPr/>
          </p:nvSpPr>
          <p:spPr>
            <a:xfrm>
              <a:off x="12592845" y="6141986"/>
              <a:ext cx="3212009" cy="2468021"/>
            </a:xfrm>
            <a:prstGeom prst="rect">
              <a:avLst/>
            </a:prstGeom>
            <a:noFill/>
            <a:ln/>
          </p:spPr>
          <p:txBody>
            <a:bodyPr wrap="square" lIns="0" tIns="0" rIns="0" bIns="0" rtlCol="0" anchor="t"/>
            <a:lstStyle/>
            <a:p>
              <a:pPr algn="just">
                <a:lnSpc>
                  <a:spcPts val="1875"/>
                </a:lnSpc>
              </a:pPr>
              <a:r>
                <a:rPr lang="en-US" sz="2400" dirty="0">
                  <a:solidFill>
                    <a:srgbClr val="00002E"/>
                  </a:solidFill>
                  <a:latin typeface="PT Sans" pitchFamily="34" charset="0"/>
                  <a:ea typeface="PT Sans" pitchFamily="34" charset="-122"/>
                  <a:cs typeface="PT Sans" pitchFamily="34" charset="-120"/>
                </a:rPr>
                <a:t>Proceso electoral interno organizado por la organización política donde participan exclusivamente afiliados inscritos en el padrón oficial registrado ante el CNE. Votaciones internas con varias listas o precandidatos.</a:t>
              </a:r>
              <a:endParaRPr lang="en-US" sz="2400" dirty="0"/>
            </a:p>
          </p:txBody>
        </p:sp>
        <p:sp>
          <p:nvSpPr>
            <p:cNvPr id="18" name="Text 11"/>
            <p:cNvSpPr/>
            <p:nvPr/>
          </p:nvSpPr>
          <p:spPr>
            <a:xfrm>
              <a:off x="2265072" y="8726703"/>
              <a:ext cx="13459174" cy="820561"/>
            </a:xfrm>
            <a:prstGeom prst="rect">
              <a:avLst/>
            </a:prstGeom>
            <a:noFill/>
            <a:ln/>
          </p:spPr>
          <p:txBody>
            <a:bodyPr wrap="square" lIns="0" tIns="0" rIns="0" bIns="0" rtlCol="0" anchor="t"/>
            <a:lstStyle/>
            <a:p>
              <a:r>
                <a:rPr lang="en-US" sz="2400" b="1" dirty="0">
                  <a:solidFill>
                    <a:srgbClr val="000000"/>
                  </a:solidFill>
                  <a:latin typeface="PT Sans" pitchFamily="34" charset="0"/>
                  <a:ea typeface="PT Sans" pitchFamily="34" charset="-122"/>
                  <a:cs typeface="PT Sans" pitchFamily="34" charset="-120"/>
                </a:rPr>
                <a:t>Formas ancestrales:</a:t>
              </a:r>
              <a:r>
                <a:rPr lang="en-US" sz="2400" dirty="0">
                  <a:solidFill>
                    <a:srgbClr val="000000"/>
                  </a:solidFill>
                  <a:latin typeface="PT Sans" pitchFamily="34" charset="0"/>
                  <a:ea typeface="PT Sans" pitchFamily="34" charset="-122"/>
                  <a:cs typeface="PT Sans" pitchFamily="34" charset="-120"/>
                </a:rPr>
                <a:t> En lugares con presencia de comunas, comunidades, pueblos y nacionalidades indígenas, pueblo afroecuatoriano y pueblo montubio, las organizaciones políticas pueden designar autoridades y candidaturas basándose en sus formas tradicionales o ancestrales de elección y representación, reglamentadas por el CNE.</a:t>
              </a:r>
              <a:endParaRPr lang="en-US" sz="2400" dirty="0"/>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17063</TotalTime>
  <Words>2190</Words>
  <Application>Microsoft Office PowerPoint</Application>
  <PresentationFormat>Personalizado</PresentationFormat>
  <Paragraphs>237</Paragraphs>
  <Slides>16</Slides>
  <Notes>13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16</vt:i4>
      </vt:variant>
    </vt:vector>
  </HeadingPairs>
  <TitlesOfParts>
    <vt:vector size="24" baseType="lpstr">
      <vt:lpstr>Nunito Light</vt:lpstr>
      <vt:lpstr>Aptos</vt:lpstr>
      <vt:lpstr>Calibri</vt:lpstr>
      <vt:lpstr>Arial</vt:lpstr>
      <vt:lpstr>Nunito Semi Bold</vt:lpstr>
      <vt:lpstr>PT Sans</vt:lpstr>
      <vt:lpstr>The Seasons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Normativa de participación</dc:title>
  <dc:creator>Maria Belen Chacon Aguilera</dc:creator>
  <cp:lastModifiedBy>Maria Belen Chacon Aguilera</cp:lastModifiedBy>
  <cp:revision>18</cp:revision>
  <cp:lastPrinted>2025-08-27T19:59:00Z</cp:lastPrinted>
  <dcterms:created xsi:type="dcterms:W3CDTF">2006-08-16T00:00:00Z</dcterms:created>
  <dcterms:modified xsi:type="dcterms:W3CDTF">2026-03-10T16:06:32Z</dcterms:modified>
  <dc:identifier>DAGRztXDa9k</dc:identifier>
</cp:coreProperties>
</file>